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8793" autoAdjust="0"/>
  </p:normalViewPr>
  <p:slideViewPr>
    <p:cSldViewPr>
      <p:cViewPr varScale="1">
        <p:scale>
          <a:sx n="38" d="100"/>
          <a:sy n="38" d="100"/>
        </p:scale>
        <p:origin x="365" y="34"/>
      </p:cViewPr>
      <p:guideLst>
        <p:guide orient="horz" pos="2880"/>
        <p:guide pos="2160"/>
      </p:guideLst>
    </p:cSldViewPr>
  </p:slideViewPr>
  <p:notesTextViewPr>
    <p:cViewPr>
      <p:scale>
        <a:sx n="100" d="100"/>
        <a:sy n="100" d="100"/>
      </p:scale>
      <p:origin x="0" y="-2741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3377DC3E-6E84-40FF-90BE-8DFD1E5F4D9E}" type="datetimeFigureOut">
              <a:rPr lang="en-US" smtClean="0"/>
              <a:t>6/6/2024</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0CFC7E14-32E7-403B-98D1-9070227287C6}" type="slidenum">
              <a:rPr lang="en-US" smtClean="0"/>
              <a:t>‹#›</a:t>
            </a:fld>
            <a:endParaRPr lang="en-US"/>
          </a:p>
        </p:txBody>
      </p:sp>
    </p:spTree>
    <p:extLst>
      <p:ext uri="{BB962C8B-B14F-4D97-AF65-F5344CB8AC3E}">
        <p14:creationId xmlns:p14="http://schemas.microsoft.com/office/powerpoint/2010/main" val="1338158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8" Type="http://schemas.openxmlformats.org/officeDocument/2006/relationships/hyperlink" Target="https://www.health.mil/About-MHS/OASDHA/Defense-Health-Agency/Defense-Health-Board/Reports" TargetMode="External"/><Relationship Id="rId3" Type="http://schemas.openxmlformats.org/officeDocument/2006/relationships/hyperlink" Target="https://www.ncbi.nlm.nih.gov/books/NBK470382/" TargetMode="External"/><Relationship Id="rId7" Type="http://schemas.openxmlformats.org/officeDocument/2006/relationships/hyperlink" Target="https://www.deployedmedicine.com/market/31/content/100"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www.ncbi.nlm.nih.gov/books/NBK539795/" TargetMode="External"/><Relationship Id="rId5" Type="http://schemas.openxmlformats.org/officeDocument/2006/relationships/hyperlink" Target="https://www.ncbi.nlm.nih.gov/books/NBK441885/" TargetMode="External"/><Relationship Id="rId10" Type="http://schemas.openxmlformats.org/officeDocument/2006/relationships/hyperlink" Target="https://deployedmedicine.com/market/31/content/40" TargetMode="External"/><Relationship Id="rId4" Type="http://schemas.openxmlformats.org/officeDocument/2006/relationships/hyperlink" Target="https://www.uptodate.com/contents/definition-classification-etiology-and-pathophysiology-of-shock-in-adults" TargetMode="External"/><Relationship Id="rId9" Type="http://schemas.openxmlformats.org/officeDocument/2006/relationships/hyperlink" Target="https://www.ncbi.nlm.nih.gov/books/NBK53290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During this second module addressing circulation assessment and management in the Tactical Field Care (TFC) setting, we will focus on shock, access for fluid resuscitation and administration of tranexamic acid.</a:t>
            </a:r>
          </a:p>
          <a:p>
            <a:pPr algn="l"/>
            <a:r>
              <a:rPr lang="en-US" b="0" i="0" dirty="0">
                <a:solidFill>
                  <a:srgbClr val="212529"/>
                </a:solidFill>
                <a:effectLst/>
                <a:highlight>
                  <a:srgbClr val="FFFFFF"/>
                </a:highlight>
                <a:latin typeface="-apple-system"/>
              </a:rPr>
              <a:t>Although some shock assessment and recognition principles are taught in All Service Members or Combat Lifesaver training, the Combat Medic/Corpsman training is when shock management techniques are introduced. As a Combat Paramedic/Provider level medic, those same management techniques are available to you, as well.</a:t>
            </a:r>
          </a:p>
          <a:p>
            <a:br>
              <a:rPr lang="en-US" dirty="0"/>
            </a:b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a:t>
            </a:fld>
            <a:endParaRPr lang="en-US"/>
          </a:p>
        </p:txBody>
      </p:sp>
    </p:spTree>
    <p:extLst>
      <p:ext uri="{BB962C8B-B14F-4D97-AF65-F5344CB8AC3E}">
        <p14:creationId xmlns:p14="http://schemas.microsoft.com/office/powerpoint/2010/main" val="2574315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There are three terminal learning objectives in this module, resulting in 10 cognitive and 4 performance-enabling learning objectives.</a:t>
            </a:r>
          </a:p>
          <a:p>
            <a:pPr algn="l"/>
            <a:r>
              <a:rPr lang="en-US" b="0" i="0" dirty="0">
                <a:solidFill>
                  <a:srgbClr val="212529"/>
                </a:solidFill>
                <a:effectLst/>
                <a:highlight>
                  <a:srgbClr val="FFFFFF"/>
                </a:highlight>
                <a:latin typeface="-apple-system"/>
              </a:rPr>
              <a:t>In describing shock assessment in TFC, the signs and symptoms of shock, the use of peripheral pulses and level of consciousness in the determination of shock, the lethal triad of shock and refractory shock will be reviewed, and we will discuss the evidence to support the strategy of managing shock in TFC.</a:t>
            </a:r>
          </a:p>
          <a:p>
            <a:pPr algn="l"/>
            <a:r>
              <a:rPr lang="en-US" b="0" i="0" dirty="0">
                <a:solidFill>
                  <a:srgbClr val="212529"/>
                </a:solidFill>
                <a:effectLst/>
                <a:highlight>
                  <a:srgbClr val="FFFFFF"/>
                </a:highlight>
                <a:latin typeface="-apple-system"/>
              </a:rPr>
              <a:t>The section on intravenous (IV) and intraosseous (IO) access involves identifying the indications for and methods of establishing both IV and IO access, understanding the evidence supporting their use, as well as performing IV and IO access.</a:t>
            </a:r>
          </a:p>
          <a:p>
            <a:pPr algn="l"/>
            <a:r>
              <a:rPr lang="en-US" b="0" i="0" dirty="0">
                <a:solidFill>
                  <a:srgbClr val="212529"/>
                </a:solidFill>
                <a:effectLst/>
                <a:highlight>
                  <a:srgbClr val="FFFFFF"/>
                </a:highlight>
                <a:latin typeface="-apple-system"/>
              </a:rPr>
              <a:t>And the section on tranexamic acid (TXA) involves identifying the indications and methods of administering TXA, the evidence behind its use, and demonstrating its administration.</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3</a:t>
            </a:fld>
            <a:endParaRPr lang="en-US"/>
          </a:p>
        </p:txBody>
      </p:sp>
    </p:spTree>
    <p:extLst>
      <p:ext uri="{BB962C8B-B14F-4D97-AF65-F5344CB8AC3E}">
        <p14:creationId xmlns:p14="http://schemas.microsoft.com/office/powerpoint/2010/main" val="1849354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Shock recognition and management are part of the circulation step, or the “C” in the MARCH PAWS sequence</a:t>
            </a: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5</a:t>
            </a:fld>
            <a:endParaRPr lang="en-US"/>
          </a:p>
        </p:txBody>
      </p:sp>
    </p:spTree>
    <p:extLst>
      <p:ext uri="{BB962C8B-B14F-4D97-AF65-F5344CB8AC3E}">
        <p14:creationId xmlns:p14="http://schemas.microsoft.com/office/powerpoint/2010/main" val="3179613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Shock occurs when the oxygen demands of cells aren’t met, leading to cellular and tissue hypoxia, and it is a life-threatening condition, most commonly manifested as hypotension in its later stages.</a:t>
            </a:r>
            <a:r>
              <a:rPr lang="en-US" b="0" i="0" baseline="30000" dirty="0">
                <a:solidFill>
                  <a:srgbClr val="212529"/>
                </a:solidFill>
                <a:effectLst/>
                <a:highlight>
                  <a:srgbClr val="FFFFFF"/>
                </a:highlight>
                <a:latin typeface="-apple-system"/>
              </a:rPr>
              <a:t>1</a:t>
            </a:r>
            <a:r>
              <a:rPr lang="en-US" b="0" i="0" dirty="0">
                <a:solidFill>
                  <a:srgbClr val="212529"/>
                </a:solidFill>
                <a:effectLst/>
                <a:highlight>
                  <a:srgbClr val="FFFFFF"/>
                </a:highlight>
                <a:latin typeface="-apple-system"/>
              </a:rPr>
              <a:t> Potential etiologies include distributive shock, when there is peripheral vasodilation like you see in sepsis or anaphylaxis, cardiogenic shock like you see in a myocardial infarction or heart failure, obstructive shock, like you see in a massive pulmonary embolism, and hypovolemic shock, like you see in massive bleeding or burns.</a:t>
            </a:r>
            <a:r>
              <a:rPr lang="en-US" b="0" i="0" baseline="30000" dirty="0">
                <a:solidFill>
                  <a:srgbClr val="212529"/>
                </a:solidFill>
                <a:effectLst/>
                <a:highlight>
                  <a:srgbClr val="FFFFFF"/>
                </a:highlight>
                <a:latin typeface="-apple-system"/>
              </a:rPr>
              <a:t>2</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Although shock from sepsis can occur in prolonged field care settings, almost all shock in the Tactical Field Care setting is hypovolemic.</a:t>
            </a:r>
            <a:r>
              <a:rPr lang="en-US" b="0" i="0" baseline="30000" dirty="0">
                <a:solidFill>
                  <a:srgbClr val="212529"/>
                </a:solidFill>
                <a:effectLst/>
                <a:highlight>
                  <a:srgbClr val="FFFFFF"/>
                </a:highlight>
                <a:latin typeface="-apple-system"/>
              </a:rPr>
              <a:t>3</a:t>
            </a:r>
            <a:r>
              <a:rPr lang="en-US" b="0" i="0" dirty="0">
                <a:solidFill>
                  <a:srgbClr val="212529"/>
                </a:solidFill>
                <a:effectLst/>
                <a:highlight>
                  <a:srgbClr val="FFFFFF"/>
                </a:highlight>
                <a:latin typeface="-apple-system"/>
              </a:rPr>
              <a:t> The most common cause is massive bleeding, but fluid loss from severe burns, usually covering 20% or more of the body surface area, is also an important consideration.</a:t>
            </a:r>
            <a:r>
              <a:rPr lang="en-US" b="0" i="0" baseline="30000" dirty="0">
                <a:solidFill>
                  <a:srgbClr val="212529"/>
                </a:solidFill>
                <a:effectLst/>
                <a:highlight>
                  <a:srgbClr val="FFFFFF"/>
                </a:highlight>
                <a:latin typeface="-apple-system"/>
              </a:rPr>
              <a:t>4</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Untreated, the natural progression of shock leads to permanent end-organ damage and death from cellular hypoxia. However, hypoxic injuries are reversible if caught early enough, and organs do recover if adequate oxygenation can be restored.</a:t>
            </a:r>
          </a:p>
          <a:p>
            <a:pPr algn="l"/>
            <a:r>
              <a:rPr lang="en-US" b="0" i="0" dirty="0">
                <a:solidFill>
                  <a:srgbClr val="212529"/>
                </a:solidFill>
                <a:effectLst/>
                <a:highlight>
                  <a:srgbClr val="FFFFFF"/>
                </a:highlight>
                <a:latin typeface="-apple-system"/>
              </a:rPr>
              <a:t>The level of evidence supporting the guidance for shock recognition and management in the tactical environment is based on a retrospective observational study.</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6</a:t>
            </a:fld>
            <a:endParaRPr lang="en-US"/>
          </a:p>
        </p:txBody>
      </p:sp>
    </p:spTree>
    <p:extLst>
      <p:ext uri="{BB962C8B-B14F-4D97-AF65-F5344CB8AC3E}">
        <p14:creationId xmlns:p14="http://schemas.microsoft.com/office/powerpoint/2010/main" val="2013190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A high index of suspicion for developing shock should be maintained in the presence of any significant hemorrhage, both external and internal. Make sure you frequently assess casualties during TFC for signs of shock. These symptoms can change and progress over time.</a:t>
            </a:r>
          </a:p>
          <a:p>
            <a:pPr algn="l"/>
            <a:r>
              <a:rPr lang="en-US" b="0" i="0" dirty="0">
                <a:solidFill>
                  <a:srgbClr val="212529"/>
                </a:solidFill>
                <a:effectLst/>
                <a:highlight>
                  <a:srgbClr val="FFFFFF"/>
                </a:highlight>
                <a:latin typeface="-apple-system"/>
              </a:rPr>
              <a:t>The natural response to decreased oxygen delivery is to try to increase the amount of oxygenated blood to the tissues, so early signs of shock will include tachycardia and tachypnea.</a:t>
            </a:r>
          </a:p>
          <a:p>
            <a:pPr algn="l"/>
            <a:r>
              <a:rPr lang="en-US" b="0" i="0" dirty="0">
                <a:solidFill>
                  <a:srgbClr val="212529"/>
                </a:solidFill>
                <a:effectLst/>
                <a:highlight>
                  <a:srgbClr val="FFFFFF"/>
                </a:highlight>
                <a:latin typeface="-apple-system"/>
              </a:rPr>
              <a:t>If those measures aren’t able to restore adequate oxygenation, signs and symptoms of hypoperfusion will develop. These can include:</a:t>
            </a:r>
          </a:p>
          <a:p>
            <a:pPr algn="l">
              <a:buFont typeface="Arial" panose="020B0604020202020204" pitchFamily="34" charset="0"/>
              <a:buChar char="•"/>
            </a:pPr>
            <a:r>
              <a:rPr lang="en-US" b="0" i="0" dirty="0">
                <a:solidFill>
                  <a:srgbClr val="212529"/>
                </a:solidFill>
                <a:effectLst/>
                <a:highlight>
                  <a:srgbClr val="FFFFFF"/>
                </a:highlight>
                <a:latin typeface="-apple-system"/>
              </a:rPr>
              <a:t>Mental confusion or altered mental status in the absence of a head injury</a:t>
            </a:r>
          </a:p>
          <a:p>
            <a:pPr algn="l">
              <a:buFont typeface="Arial" panose="020B0604020202020204" pitchFamily="34" charset="0"/>
              <a:buChar char="•"/>
            </a:pPr>
            <a:r>
              <a:rPr lang="en-US" b="0" i="0" dirty="0">
                <a:solidFill>
                  <a:srgbClr val="212529"/>
                </a:solidFill>
                <a:effectLst/>
                <a:highlight>
                  <a:srgbClr val="FFFFFF"/>
                </a:highlight>
                <a:latin typeface="-apple-system"/>
              </a:rPr>
              <a:t>Weak or absent radial pulses</a:t>
            </a:r>
          </a:p>
          <a:p>
            <a:pPr algn="l">
              <a:buFont typeface="Arial" panose="020B0604020202020204" pitchFamily="34" charset="0"/>
              <a:buChar char="•"/>
            </a:pPr>
            <a:r>
              <a:rPr lang="en-US" b="0" i="0" dirty="0">
                <a:solidFill>
                  <a:srgbClr val="212529"/>
                </a:solidFill>
                <a:effectLst/>
                <a:highlight>
                  <a:srgbClr val="FFFFFF"/>
                </a:highlight>
                <a:latin typeface="-apple-system"/>
              </a:rPr>
              <a:t>Tachycardia</a:t>
            </a:r>
          </a:p>
          <a:p>
            <a:pPr algn="l">
              <a:buFont typeface="Arial" panose="020B0604020202020204" pitchFamily="34" charset="0"/>
              <a:buChar char="•"/>
            </a:pPr>
            <a:r>
              <a:rPr lang="en-US" b="0" i="0" dirty="0">
                <a:solidFill>
                  <a:srgbClr val="212529"/>
                </a:solidFill>
                <a:effectLst/>
                <a:highlight>
                  <a:srgbClr val="FFFFFF"/>
                </a:highlight>
                <a:latin typeface="-apple-system"/>
              </a:rPr>
              <a:t>Tachypnea</a:t>
            </a:r>
          </a:p>
          <a:p>
            <a:pPr algn="l">
              <a:buFont typeface="Arial" panose="020B0604020202020204" pitchFamily="34" charset="0"/>
              <a:buChar char="•"/>
            </a:pPr>
            <a:r>
              <a:rPr lang="en-US" b="0" i="0" dirty="0">
                <a:solidFill>
                  <a:srgbClr val="212529"/>
                </a:solidFill>
                <a:effectLst/>
                <a:highlight>
                  <a:srgbClr val="FFFFFF"/>
                </a:highlight>
                <a:latin typeface="-apple-system"/>
              </a:rPr>
              <a:t>Excessive thirst</a:t>
            </a:r>
          </a:p>
          <a:p>
            <a:pPr algn="l">
              <a:buFont typeface="Arial" panose="020B0604020202020204" pitchFamily="34" charset="0"/>
              <a:buChar char="•"/>
            </a:pPr>
            <a:r>
              <a:rPr lang="en-US" b="0" i="0" dirty="0">
                <a:solidFill>
                  <a:srgbClr val="212529"/>
                </a:solidFill>
                <a:effectLst/>
                <a:highlight>
                  <a:srgbClr val="FFFFFF"/>
                </a:highlight>
                <a:latin typeface="-apple-system"/>
              </a:rPr>
              <a:t>Cyanosis with pale, grey or blotchy blue skin</a:t>
            </a:r>
          </a:p>
          <a:p>
            <a:pPr algn="l">
              <a:buFont typeface="Arial" panose="020B0604020202020204" pitchFamily="34" charset="0"/>
              <a:buChar char="•"/>
            </a:pPr>
            <a:r>
              <a:rPr lang="en-US" b="0" i="0" dirty="0">
                <a:solidFill>
                  <a:srgbClr val="212529"/>
                </a:solidFill>
                <a:effectLst/>
                <a:highlight>
                  <a:srgbClr val="FFFFFF"/>
                </a:highlight>
                <a:latin typeface="-apple-system"/>
              </a:rPr>
              <a:t>Lethargy</a:t>
            </a:r>
          </a:p>
          <a:p>
            <a:pPr algn="l">
              <a:buFont typeface="Arial" panose="020B0604020202020204" pitchFamily="34" charset="0"/>
              <a:buChar char="•"/>
            </a:pPr>
            <a:r>
              <a:rPr lang="en-US" b="0" i="0" dirty="0">
                <a:solidFill>
                  <a:srgbClr val="212529"/>
                </a:solidFill>
                <a:effectLst/>
                <a:highlight>
                  <a:srgbClr val="FFFFFF"/>
                </a:highlight>
                <a:latin typeface="-apple-system"/>
              </a:rPr>
              <a:t>Nausea and/or vomiting</a:t>
            </a:r>
          </a:p>
          <a:p>
            <a:pPr algn="l">
              <a:buFont typeface="Arial" panose="020B0604020202020204" pitchFamily="34" charset="0"/>
              <a:buChar char="•"/>
            </a:pPr>
            <a:r>
              <a:rPr lang="en-US" b="0" i="0" dirty="0">
                <a:solidFill>
                  <a:srgbClr val="212529"/>
                </a:solidFill>
                <a:effectLst/>
                <a:highlight>
                  <a:srgbClr val="FFFFFF"/>
                </a:highlight>
                <a:latin typeface="-apple-system"/>
              </a:rPr>
              <a:t>Diaphoresis with sweaty, cool, clammy skin</a:t>
            </a:r>
          </a:p>
          <a:p>
            <a:pPr algn="l"/>
            <a:r>
              <a:rPr lang="en-US" b="0" i="0" dirty="0">
                <a:solidFill>
                  <a:srgbClr val="212529"/>
                </a:solidFill>
                <a:effectLst/>
                <a:highlight>
                  <a:srgbClr val="FFFFFF"/>
                </a:highlight>
                <a:latin typeface="-apple-system"/>
              </a:rPr>
              <a:t>Those last two signs warrant additional discussion, as several of the other signs can also occur in non-shock situations on the battlefield. For example, the sweaty, cool skin may be a manifestation of physical exertion (sweat) that has just cooled, or the nausea and vomiting could be from the stress of an injury.</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7</a:t>
            </a:fld>
            <a:endParaRPr lang="en-US"/>
          </a:p>
        </p:txBody>
      </p:sp>
    </p:spTree>
    <p:extLst>
      <p:ext uri="{BB962C8B-B14F-4D97-AF65-F5344CB8AC3E}">
        <p14:creationId xmlns:p14="http://schemas.microsoft.com/office/powerpoint/2010/main" val="4202768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Tachycardia is typically the first abnormal vital sign of hemorrhagic shock. As the body attempts to preserve oxygen delivery to the brain and heart, blood is shunted away from extremities and nonvital organs</a:t>
            </a:r>
          </a:p>
          <a:p>
            <a:pPr algn="l"/>
            <a:r>
              <a:rPr lang="en-US" b="0" i="0" dirty="0">
                <a:solidFill>
                  <a:srgbClr val="212529"/>
                </a:solidFill>
                <a:effectLst/>
                <a:highlight>
                  <a:srgbClr val="FFFFFF"/>
                </a:highlight>
                <a:latin typeface="-apple-system"/>
              </a:rPr>
              <a:t>When cardiovascular changes occur, it could then cause tachypnea. Metabolic acidosis occurs when the acid level is too high in the blood, breathing rate increases to blow off carbon dioxide</a:t>
            </a:r>
          </a:p>
          <a:p>
            <a:pPr algn="l"/>
            <a:r>
              <a:rPr lang="en-US" b="0" i="0" dirty="0">
                <a:solidFill>
                  <a:srgbClr val="212529"/>
                </a:solidFill>
                <a:effectLst/>
                <a:highlight>
                  <a:srgbClr val="FFFFFF"/>
                </a:highlight>
                <a:latin typeface="-apple-system"/>
              </a:rPr>
              <a:t>Rapid and substantial loss of blood or decreases in intravascular volume can cause dehydration. Transfusion should occur as soon as possible after life-threatening hemorrhage in order to keep the patient alive.</a:t>
            </a:r>
          </a:p>
          <a:p>
            <a:pPr algn="l"/>
            <a:r>
              <a:rPr lang="en-US" b="0" i="0" dirty="0">
                <a:solidFill>
                  <a:srgbClr val="212529"/>
                </a:solidFill>
                <a:effectLst/>
                <a:highlight>
                  <a:srgbClr val="FFFFFF"/>
                </a:highlight>
                <a:latin typeface="-apple-system"/>
              </a:rPr>
              <a:t>The body’s response to blood loss are compensatory in nature, resulting in progressive vasoconstriction of cutaneous, muscle and visceral circulation which preserves blood flow to the heart and brain.</a:t>
            </a:r>
          </a:p>
          <a:p>
            <a:pPr algn="l"/>
            <a:r>
              <a:rPr lang="en-US" b="0" i="0" dirty="0">
                <a:solidFill>
                  <a:srgbClr val="212529"/>
                </a:solidFill>
                <a:effectLst/>
                <a:highlight>
                  <a:srgbClr val="FFFFFF"/>
                </a:highlight>
                <a:latin typeface="-apple-system"/>
              </a:rPr>
              <a:t>High levels of epinephrine and other related hormones release to counteract the shock. Stimulation of the sympathetic nervous system will activate the sweat receptors in the skin, causing excessive sweating</a:t>
            </a:r>
          </a:p>
          <a:p>
            <a:pPr algn="l"/>
            <a:r>
              <a:rPr lang="en-US" b="0" i="0" dirty="0">
                <a:solidFill>
                  <a:srgbClr val="212529"/>
                </a:solidFill>
                <a:effectLst/>
                <a:highlight>
                  <a:srgbClr val="FFFFFF"/>
                </a:highlight>
                <a:latin typeface="-apple-system"/>
              </a:rPr>
              <a:t>When the body begins to overcompensate it will release non-vital fluids and chemicals stimulating the sympathetic nervous system causing nausea and/or vomiting</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8</a:t>
            </a:fld>
            <a:endParaRPr lang="en-US"/>
          </a:p>
        </p:txBody>
      </p:sp>
    </p:spTree>
    <p:extLst>
      <p:ext uri="{BB962C8B-B14F-4D97-AF65-F5344CB8AC3E}">
        <p14:creationId xmlns:p14="http://schemas.microsoft.com/office/powerpoint/2010/main" val="2327934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One of the key signs of shock is Altered Mental Status in the absence of head injury. Check casualty every 15 minutes for </a:t>
            </a:r>
            <a:r>
              <a:rPr lang="en-US" b="1" i="0" dirty="0">
                <a:solidFill>
                  <a:srgbClr val="212529"/>
                </a:solidFill>
                <a:effectLst/>
                <a:highlight>
                  <a:srgbClr val="FFFFFF"/>
                </a:highlight>
                <a:latin typeface="-apple-system"/>
              </a:rPr>
              <a:t>AVPU</a:t>
            </a:r>
            <a:r>
              <a:rPr lang="en-US" b="0" i="0" dirty="0">
                <a:solidFill>
                  <a:srgbClr val="212529"/>
                </a:solidFill>
                <a:effectLst/>
                <a:highlight>
                  <a:srgbClr val="FFFFFF"/>
                </a:highlight>
                <a:latin typeface="-apple-system"/>
              </a:rPr>
              <a:t>.</a:t>
            </a:r>
          </a:p>
          <a:p>
            <a:pPr algn="l">
              <a:buFont typeface="Arial" panose="020B0604020202020204" pitchFamily="34" charset="0"/>
              <a:buChar char="•"/>
            </a:pPr>
            <a:r>
              <a:rPr lang="en-US" b="1" i="0" dirty="0">
                <a:solidFill>
                  <a:srgbClr val="212529"/>
                </a:solidFill>
                <a:effectLst/>
                <a:highlight>
                  <a:srgbClr val="FFFFFF"/>
                </a:highlight>
                <a:latin typeface="-apple-system"/>
              </a:rPr>
              <a:t>Alertness:</a:t>
            </a:r>
            <a:r>
              <a:rPr lang="en-US" b="0" i="0" dirty="0">
                <a:solidFill>
                  <a:srgbClr val="212529"/>
                </a:solidFill>
                <a:effectLst/>
                <a:highlight>
                  <a:srgbClr val="FFFFFF"/>
                </a:highlight>
                <a:latin typeface="-apple-system"/>
              </a:rPr>
              <a:t> Knows who and where they are</a:t>
            </a:r>
          </a:p>
          <a:p>
            <a:pPr algn="l">
              <a:buFont typeface="Arial" panose="020B0604020202020204" pitchFamily="34" charset="0"/>
              <a:buChar char="•"/>
            </a:pPr>
            <a:r>
              <a:rPr lang="en-US" b="1" i="0" dirty="0">
                <a:solidFill>
                  <a:srgbClr val="212529"/>
                </a:solidFill>
                <a:effectLst/>
                <a:highlight>
                  <a:srgbClr val="FFFFFF"/>
                </a:highlight>
                <a:latin typeface="-apple-system"/>
              </a:rPr>
              <a:t>Verbal:</a:t>
            </a:r>
            <a:r>
              <a:rPr lang="en-US" b="0" i="0" dirty="0">
                <a:solidFill>
                  <a:srgbClr val="212529"/>
                </a:solidFill>
                <a:effectLst/>
                <a:highlight>
                  <a:srgbClr val="FFFFFF"/>
                </a:highlight>
                <a:latin typeface="-apple-system"/>
              </a:rPr>
              <a:t> Orally responds to verbal commands</a:t>
            </a:r>
          </a:p>
          <a:p>
            <a:pPr algn="l">
              <a:buFont typeface="Arial" panose="020B0604020202020204" pitchFamily="34" charset="0"/>
              <a:buChar char="•"/>
            </a:pPr>
            <a:r>
              <a:rPr lang="en-US" b="1" i="0" dirty="0">
                <a:solidFill>
                  <a:srgbClr val="212529"/>
                </a:solidFill>
                <a:effectLst/>
                <a:highlight>
                  <a:srgbClr val="FFFFFF"/>
                </a:highlight>
                <a:latin typeface="-apple-system"/>
              </a:rPr>
              <a:t>Pain:</a:t>
            </a:r>
            <a:r>
              <a:rPr lang="en-US" b="0" i="0" dirty="0">
                <a:solidFill>
                  <a:srgbClr val="212529"/>
                </a:solidFill>
                <a:effectLst/>
                <a:highlight>
                  <a:srgbClr val="FFFFFF"/>
                </a:highlight>
                <a:latin typeface="-apple-system"/>
              </a:rPr>
              <a:t> Level of pain felt when the sternum is briskly  rubbed with the knuckle (</a:t>
            </a:r>
            <a:r>
              <a:rPr lang="en-US" b="1" i="0" dirty="0">
                <a:solidFill>
                  <a:srgbClr val="212529"/>
                </a:solidFill>
                <a:effectLst/>
                <a:highlight>
                  <a:srgbClr val="FFFFFF"/>
                </a:highlight>
                <a:latin typeface="-apple-system"/>
              </a:rPr>
              <a:t>if needed</a:t>
            </a:r>
            <a:r>
              <a:rPr lang="en-US" b="0" i="0" dirty="0">
                <a:solidFill>
                  <a:srgbClr val="212529"/>
                </a:solidFill>
                <a:effectLst/>
                <a:highlight>
                  <a:srgbClr val="FFFFFF"/>
                </a:highlight>
                <a:latin typeface="-apple-system"/>
              </a:rPr>
              <a:t>)</a:t>
            </a:r>
          </a:p>
          <a:p>
            <a:pPr algn="l">
              <a:buFont typeface="Arial" panose="020B0604020202020204" pitchFamily="34" charset="0"/>
              <a:buChar char="•"/>
            </a:pPr>
            <a:r>
              <a:rPr lang="en-US" b="1" i="0" dirty="0">
                <a:solidFill>
                  <a:srgbClr val="212529"/>
                </a:solidFill>
                <a:effectLst/>
                <a:highlight>
                  <a:srgbClr val="FFFFFF"/>
                </a:highlight>
                <a:latin typeface="-apple-system"/>
              </a:rPr>
              <a:t>Unconscious:</a:t>
            </a:r>
            <a:r>
              <a:rPr lang="en-US" b="0" i="0" dirty="0">
                <a:solidFill>
                  <a:srgbClr val="212529"/>
                </a:solidFill>
                <a:effectLst/>
                <a:highlight>
                  <a:srgbClr val="FFFFFF"/>
                </a:highlight>
                <a:latin typeface="-apple-system"/>
              </a:rPr>
              <a:t> Unresponsive</a:t>
            </a:r>
          </a:p>
          <a:p>
            <a:pPr algn="l"/>
            <a:r>
              <a:rPr lang="en-US" b="1" i="0" dirty="0">
                <a:solidFill>
                  <a:srgbClr val="212529"/>
                </a:solidFill>
                <a:effectLst/>
                <a:highlight>
                  <a:srgbClr val="FFFFFF"/>
                </a:highlight>
                <a:latin typeface="-apple-system"/>
              </a:rPr>
              <a:t>Decreasing </a:t>
            </a:r>
            <a:r>
              <a:rPr lang="en-US" b="0" i="0" dirty="0">
                <a:solidFill>
                  <a:srgbClr val="212529"/>
                </a:solidFill>
                <a:effectLst/>
                <a:highlight>
                  <a:srgbClr val="FFFFFF"/>
                </a:highlight>
                <a:latin typeface="-apple-system"/>
              </a:rPr>
              <a:t>AVPU could indicate the condition is worsening.</a:t>
            </a:r>
          </a:p>
          <a:p>
            <a:pPr algn="l"/>
            <a:r>
              <a:rPr lang="en-US" b="0" i="0" dirty="0">
                <a:solidFill>
                  <a:srgbClr val="212529"/>
                </a:solidFill>
                <a:effectLst/>
                <a:highlight>
                  <a:srgbClr val="FFFFFF"/>
                </a:highlight>
                <a:latin typeface="-apple-system"/>
              </a:rPr>
              <a:t>Assess for weak or absent </a:t>
            </a:r>
            <a:r>
              <a:rPr lang="en-US" b="1" i="0" dirty="0">
                <a:solidFill>
                  <a:srgbClr val="212529"/>
                </a:solidFill>
                <a:effectLst/>
                <a:highlight>
                  <a:srgbClr val="FFFFFF"/>
                </a:highlight>
                <a:latin typeface="-apple-system"/>
              </a:rPr>
              <a:t>radial pulses </a:t>
            </a:r>
            <a:r>
              <a:rPr lang="en-US" b="0" i="0" dirty="0">
                <a:solidFill>
                  <a:srgbClr val="212529"/>
                </a:solidFill>
                <a:effectLst/>
                <a:highlight>
                  <a:srgbClr val="FFFFFF"/>
                </a:highlight>
                <a:latin typeface="-apple-system"/>
              </a:rPr>
              <a:t>and confirm all </a:t>
            </a:r>
            <a:r>
              <a:rPr lang="en-US" b="1" i="0" dirty="0">
                <a:solidFill>
                  <a:srgbClr val="212529"/>
                </a:solidFill>
                <a:effectLst/>
                <a:highlight>
                  <a:srgbClr val="FFFFFF"/>
                </a:highlight>
                <a:latin typeface="-apple-system"/>
              </a:rPr>
              <a:t>bleeding control </a:t>
            </a:r>
            <a:r>
              <a:rPr lang="en-US" b="0" i="0" dirty="0">
                <a:solidFill>
                  <a:srgbClr val="212529"/>
                </a:solidFill>
                <a:effectLst/>
                <a:highlight>
                  <a:srgbClr val="FFFFFF"/>
                </a:highlight>
                <a:latin typeface="-apple-system"/>
              </a:rPr>
              <a:t>measures are still effective. It is better to prevent shock with hemorrhage control than to treat it.</a:t>
            </a:r>
          </a:p>
          <a:p>
            <a:pPr algn="l"/>
            <a:r>
              <a:rPr lang="en-US" b="1" i="0" dirty="0">
                <a:solidFill>
                  <a:srgbClr val="212529"/>
                </a:solidFill>
                <a:effectLst/>
                <a:highlight>
                  <a:srgbClr val="FFFFFF"/>
                </a:highlight>
                <a:latin typeface="-apple-system"/>
              </a:rPr>
              <a:t>DO NOT WAIT </a:t>
            </a:r>
            <a:r>
              <a:rPr lang="en-US" b="0" i="0" dirty="0">
                <a:solidFill>
                  <a:srgbClr val="212529"/>
                </a:solidFill>
                <a:effectLst/>
                <a:highlight>
                  <a:srgbClr val="FFFFFF"/>
                </a:highlight>
                <a:latin typeface="-apple-system"/>
              </a:rPr>
              <a:t>for signs and symptoms of shock to occur.</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9</a:t>
            </a:fld>
            <a:endParaRPr lang="en-US"/>
          </a:p>
        </p:txBody>
      </p:sp>
    </p:spTree>
    <p:extLst>
      <p:ext uri="{BB962C8B-B14F-4D97-AF65-F5344CB8AC3E}">
        <p14:creationId xmlns:p14="http://schemas.microsoft.com/office/powerpoint/2010/main" val="142891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To help illustrate the importance of following signs and symptoms over time, it might be helpful to review the progression of symptoms you might encounter if someone were to experience ongoing blood losses without appropriate interventions to stop losses or replace them.</a:t>
            </a:r>
          </a:p>
          <a:p>
            <a:pPr algn="l"/>
            <a:r>
              <a:rPr lang="en-US" b="0" i="0" dirty="0">
                <a:solidFill>
                  <a:srgbClr val="212529"/>
                </a:solidFill>
                <a:effectLst/>
                <a:highlight>
                  <a:srgbClr val="FFFFFF"/>
                </a:highlight>
                <a:latin typeface="-apple-system"/>
              </a:rPr>
              <a:t>Usually, up to 500 ml of blood loss is well tolerated, often with no effects except perhaps a slight tachycardia.</a:t>
            </a:r>
            <a:r>
              <a:rPr lang="en-US" b="0" i="0" baseline="30000" dirty="0">
                <a:solidFill>
                  <a:srgbClr val="212529"/>
                </a:solidFill>
                <a:effectLst/>
                <a:highlight>
                  <a:srgbClr val="FFFFFF"/>
                </a:highlight>
                <a:latin typeface="-apple-system"/>
              </a:rPr>
              <a:t>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1,000 ml of blood loss will usually produce tachycardia greater than 100, but otherwise, the casualty may appear normal. </a:t>
            </a:r>
          </a:p>
          <a:p>
            <a:pPr algn="l"/>
            <a:r>
              <a:rPr lang="en-US" b="0" i="0" dirty="0">
                <a:solidFill>
                  <a:srgbClr val="212529"/>
                </a:solidFill>
                <a:effectLst/>
                <a:highlight>
                  <a:srgbClr val="FFFFFF"/>
                </a:highlight>
                <a:latin typeface="-apple-system"/>
              </a:rPr>
              <a:t>1,500 ml of blood loss may be associated with changes in mental status, a weak radial pulse, persistent tachycardia, and tachypnea. </a:t>
            </a:r>
          </a:p>
          <a:p>
            <a:pPr algn="l"/>
            <a:r>
              <a:rPr lang="en-US" b="0" i="0" dirty="0">
                <a:solidFill>
                  <a:srgbClr val="212529"/>
                </a:solidFill>
                <a:effectLst/>
                <a:highlight>
                  <a:srgbClr val="FFFFFF"/>
                </a:highlight>
                <a:latin typeface="-apple-system"/>
              </a:rPr>
              <a:t>2,000 ml of blood loss is accompanied by confusion and lethargy, a weak radial pulse often greater than 120, and tachypnea greater than 35. This amount of blood loss is possibly fatal if not managed quickly. </a:t>
            </a:r>
          </a:p>
          <a:p>
            <a:pPr algn="l"/>
            <a:r>
              <a:rPr lang="en-US" b="0" i="0" dirty="0">
                <a:solidFill>
                  <a:srgbClr val="212529"/>
                </a:solidFill>
                <a:effectLst/>
                <a:highlight>
                  <a:srgbClr val="FFFFFF"/>
                </a:highlight>
                <a:latin typeface="-apple-system"/>
              </a:rPr>
              <a:t>And 2,500 ml of blood loss will usually present with the casualty unconscious, no radial pulse, a carotid pulse greater than 140, and tachypnea greater than 35. This amount of blood loss will be fatal without immediate and rapid intervention.</a:t>
            </a:r>
          </a:p>
          <a:p>
            <a:pPr algn="l"/>
            <a:r>
              <a:rPr lang="en-US" b="0" i="0" dirty="0">
                <a:solidFill>
                  <a:srgbClr val="212529"/>
                </a:solidFill>
                <a:effectLst/>
                <a:highlight>
                  <a:srgbClr val="FFFFFF"/>
                </a:highlight>
                <a:latin typeface="-apple-system"/>
              </a:rPr>
              <a:t>By following the patient’s clinical status, you may be able to detect persistent blood losses, even if there isn’t an obvious external loss. </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10</a:t>
            </a:fld>
            <a:endParaRPr lang="en-US"/>
          </a:p>
        </p:txBody>
      </p:sp>
    </p:spTree>
    <p:extLst>
      <p:ext uri="{BB962C8B-B14F-4D97-AF65-F5344CB8AC3E}">
        <p14:creationId xmlns:p14="http://schemas.microsoft.com/office/powerpoint/2010/main" val="1017080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Acidosis, coagulopathy and hypothermia occurring together in a trauma casualty is referred to as the lethal triad.</a:t>
            </a:r>
            <a:r>
              <a:rPr lang="en-US" b="0" i="0" baseline="30000" dirty="0">
                <a:solidFill>
                  <a:srgbClr val="212529"/>
                </a:solidFill>
                <a:effectLst/>
                <a:highlight>
                  <a:srgbClr val="FFFFFF"/>
                </a:highlight>
                <a:latin typeface="-apple-system"/>
              </a:rPr>
              <a:t>8</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Acidosis is most commonly the result of lactic acid buildup as cells revert to anaerobic processes in the absence of adequate cellular oxygenation (or shock). Sometimes there is a respiratory contribution if the respiratory drive is blunted and there is a buildup of carbon dioxide, but the metabolic acidosis from lactic acid buildup in trauma tends to be the predominate issue.</a:t>
            </a:r>
            <a:r>
              <a:rPr lang="en-US" b="0" i="0" baseline="30000" dirty="0">
                <a:solidFill>
                  <a:srgbClr val="212529"/>
                </a:solidFill>
                <a:effectLst/>
                <a:highlight>
                  <a:srgbClr val="FFFFFF"/>
                </a:highlight>
                <a:latin typeface="-apple-system"/>
              </a:rPr>
              <a:t>9</a:t>
            </a:r>
            <a:r>
              <a:rPr lang="en-US" b="0" i="0" dirty="0">
                <a:solidFill>
                  <a:srgbClr val="212529"/>
                </a:solidFill>
                <a:effectLst/>
                <a:highlight>
                  <a:srgbClr val="FFFFFF"/>
                </a:highlight>
                <a:latin typeface="-apple-system"/>
              </a:rPr>
              <a:t> Acidosis has been shown to increase trauma mortality, even in the absence of known coagulopathy or hypothermia.</a:t>
            </a:r>
            <a:r>
              <a:rPr lang="en-US" b="0" i="0" baseline="30000" dirty="0">
                <a:solidFill>
                  <a:srgbClr val="212529"/>
                </a:solidFill>
                <a:effectLst/>
                <a:highlight>
                  <a:srgbClr val="FFFFFF"/>
                </a:highlight>
                <a:latin typeface="-apple-system"/>
              </a:rPr>
              <a:t>10, 11</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Coagulopathy can result from direct losses of clotting factors and platelets due to massive hemorrhage, but can be accentuated by hemodilution if fluids are replaced by crystalloid or colloid fluids that do not replace clotting factors and platelets, like you would get from using whole blood transfusions as fluid replacement therapy.</a:t>
            </a:r>
            <a:r>
              <a:rPr lang="en-US" b="0" i="0" baseline="30000" dirty="0">
                <a:solidFill>
                  <a:srgbClr val="212529"/>
                </a:solidFill>
                <a:effectLst/>
                <a:highlight>
                  <a:srgbClr val="FFFFFF"/>
                </a:highlight>
                <a:latin typeface="-apple-system"/>
              </a:rPr>
              <a:t>12</a:t>
            </a:r>
            <a:r>
              <a:rPr lang="en-US" b="0" i="0" dirty="0">
                <a:solidFill>
                  <a:srgbClr val="212529"/>
                </a:solidFill>
                <a:effectLst/>
                <a:highlight>
                  <a:srgbClr val="FFFFFF"/>
                </a:highlight>
                <a:latin typeface="-apple-system"/>
              </a:rPr>
              <a:t> Additionally, the function of clotting factors is temperature-dependent and hypothermia leads to clotting factor dysfunction, even if there is an adequate quantity.</a:t>
            </a:r>
            <a:r>
              <a:rPr lang="en-US" b="0" i="0" baseline="30000" dirty="0">
                <a:solidFill>
                  <a:srgbClr val="212529"/>
                </a:solidFill>
                <a:effectLst/>
                <a:highlight>
                  <a:srgbClr val="FFFFFF"/>
                </a:highlight>
                <a:latin typeface="-apple-system"/>
              </a:rPr>
              <a:t>13, 14</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Hypothermia results from a combination of environmental factors (exposure, even in warmer climates) and physiologic responses to blood loss. As mentioned previously, the functions of the clotting cascade are impaired in hypothermia, and further blood loss from coagulopathy leads to increasing hypothermia.</a:t>
            </a:r>
          </a:p>
          <a:p>
            <a:endParaRPr lang="en-US" dirty="0"/>
          </a:p>
          <a:p>
            <a:pPr algn="l"/>
            <a:r>
              <a:rPr lang="en-US" b="0" i="0" dirty="0">
                <a:solidFill>
                  <a:srgbClr val="212529"/>
                </a:solidFill>
                <a:effectLst/>
                <a:highlight>
                  <a:srgbClr val="FFFFFF"/>
                </a:highlight>
                <a:latin typeface="-apple-system"/>
              </a:rPr>
              <a:t>This vicious cycle of acidosis, hypothermia and coagulation (or the lethal triad), requires prevention management strategies at each level. Acidosis, as it is largely due to poor tissue perfusion (and possibly some respiratory insufficiency) is treated with appropriate resuscitation and ventilation (including using blood products that support oxygenation). Coagulopathy can be reversed through a combination of efforts to replace clotting factors (while minimizing further losses) through appropriate resuscitative efforts (whole blood, plasma and/or platelets). And prevention and treatment of hypothermia will be discussed in more detail in module 12.</a:t>
            </a:r>
            <a:r>
              <a:rPr lang="en-US" b="0" i="0" baseline="30000" dirty="0">
                <a:solidFill>
                  <a:srgbClr val="212529"/>
                </a:solidFill>
                <a:effectLst/>
                <a:highlight>
                  <a:srgbClr val="FFFFFF"/>
                </a:highlight>
                <a:latin typeface="-apple-system"/>
              </a:rPr>
              <a:t>15</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level of evidence supporting the guidance for refractory shock treatment in the tactical environment is based on a retrospective observational study.</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11</a:t>
            </a:fld>
            <a:endParaRPr lang="en-US"/>
          </a:p>
        </p:txBody>
      </p:sp>
    </p:spTree>
    <p:extLst>
      <p:ext uri="{BB962C8B-B14F-4D97-AF65-F5344CB8AC3E}">
        <p14:creationId xmlns:p14="http://schemas.microsoft.com/office/powerpoint/2010/main" val="1284617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Preventative Measures</a:t>
            </a:r>
          </a:p>
          <a:p>
            <a:pPr algn="l">
              <a:buFont typeface="Arial" panose="020B0604020202020204" pitchFamily="34" charset="0"/>
              <a:buChar char="•"/>
            </a:pPr>
            <a:r>
              <a:rPr lang="en-US" b="0" i="0" dirty="0">
                <a:solidFill>
                  <a:srgbClr val="212529"/>
                </a:solidFill>
                <a:effectLst/>
                <a:highlight>
                  <a:srgbClr val="FFFFFF"/>
                </a:highlight>
                <a:latin typeface="-apple-system"/>
              </a:rPr>
              <a:t>Control Hemorrhage</a:t>
            </a:r>
          </a:p>
          <a:p>
            <a:pPr algn="l">
              <a:buFont typeface="Arial" panose="020B0604020202020204" pitchFamily="34" charset="0"/>
              <a:buChar char="•"/>
            </a:pPr>
            <a:r>
              <a:rPr lang="en-US" b="0" i="0" dirty="0">
                <a:solidFill>
                  <a:srgbClr val="212529"/>
                </a:solidFill>
                <a:effectLst/>
                <a:highlight>
                  <a:srgbClr val="FFFFFF"/>
                </a:highlight>
                <a:latin typeface="-apple-system"/>
              </a:rPr>
              <a:t>Prevent and treat shock</a:t>
            </a:r>
          </a:p>
          <a:p>
            <a:pPr algn="l">
              <a:buFont typeface="Arial" panose="020B0604020202020204" pitchFamily="34" charset="0"/>
              <a:buChar char="•"/>
            </a:pPr>
            <a:r>
              <a:rPr lang="en-US" b="0" i="0" dirty="0">
                <a:solidFill>
                  <a:srgbClr val="212529"/>
                </a:solidFill>
                <a:effectLst/>
                <a:highlight>
                  <a:srgbClr val="FFFFFF"/>
                </a:highlight>
                <a:latin typeface="-apple-system"/>
              </a:rPr>
              <a:t>Fluid resuscitation </a:t>
            </a:r>
          </a:p>
          <a:p>
            <a:pPr algn="l">
              <a:buFont typeface="Arial" panose="020B0604020202020204" pitchFamily="34" charset="0"/>
              <a:buChar char="•"/>
            </a:pPr>
            <a:r>
              <a:rPr lang="en-US" b="0" i="0" dirty="0">
                <a:solidFill>
                  <a:srgbClr val="212529"/>
                </a:solidFill>
                <a:effectLst/>
                <a:highlight>
                  <a:srgbClr val="FFFFFF"/>
                </a:highlight>
                <a:latin typeface="-apple-system"/>
              </a:rPr>
              <a:t>Hypothermia (active/passive)</a:t>
            </a:r>
          </a:p>
          <a:p>
            <a:pPr algn="l">
              <a:buFont typeface="Arial" panose="020B0604020202020204" pitchFamily="34" charset="0"/>
              <a:buChar char="•"/>
            </a:pPr>
            <a:r>
              <a:rPr lang="en-US" b="0" i="0" dirty="0">
                <a:solidFill>
                  <a:srgbClr val="212529"/>
                </a:solidFill>
                <a:effectLst/>
                <a:highlight>
                  <a:srgbClr val="FFFFFF"/>
                </a:highlight>
                <a:latin typeface="-apple-system"/>
              </a:rPr>
              <a:t>Reassess frequently for recurrence</a:t>
            </a:r>
          </a:p>
          <a:p>
            <a:pPr algn="l">
              <a:buFont typeface="Arial" panose="020B0604020202020204" pitchFamily="34" charset="0"/>
              <a:buChar char="•"/>
            </a:pPr>
            <a:endParaRPr lang="en-US" b="0" i="0" dirty="0">
              <a:solidFill>
                <a:srgbClr val="212529"/>
              </a:solidFill>
              <a:effectLst/>
              <a:highlight>
                <a:srgbClr val="FFFFFF"/>
              </a:highlight>
              <a:latin typeface="-apple-system"/>
            </a:endParaRPr>
          </a:p>
          <a:p>
            <a:pPr algn="l"/>
            <a:r>
              <a:rPr lang="en-US" b="1" i="0" dirty="0">
                <a:solidFill>
                  <a:srgbClr val="197278"/>
                </a:solidFill>
                <a:effectLst/>
                <a:highlight>
                  <a:srgbClr val="FFFFFF"/>
                </a:highlight>
                <a:latin typeface="-apple-system"/>
              </a:rPr>
              <a:t>Indications for Establishing IV Access</a:t>
            </a:r>
          </a:p>
          <a:p>
            <a:pPr algn="l">
              <a:buFont typeface="Arial" panose="020B0604020202020204" pitchFamily="34" charset="0"/>
              <a:buChar char="•"/>
            </a:pPr>
            <a:r>
              <a:rPr lang="en-US" b="0" i="0" dirty="0">
                <a:solidFill>
                  <a:srgbClr val="212529"/>
                </a:solidFill>
                <a:effectLst/>
                <a:highlight>
                  <a:srgbClr val="FFFFFF"/>
                </a:highlight>
                <a:latin typeface="-apple-system"/>
              </a:rPr>
              <a:t>Shock</a:t>
            </a:r>
          </a:p>
          <a:p>
            <a:pPr algn="l">
              <a:buFont typeface="Arial" panose="020B0604020202020204" pitchFamily="34" charset="0"/>
              <a:buChar char="•"/>
            </a:pPr>
            <a:r>
              <a:rPr lang="en-US" b="0" i="0" dirty="0">
                <a:solidFill>
                  <a:srgbClr val="212529"/>
                </a:solidFill>
                <a:effectLst/>
                <a:highlight>
                  <a:srgbClr val="FFFFFF"/>
                </a:highlight>
                <a:latin typeface="-apple-system"/>
              </a:rPr>
              <a:t>Significant risk of developing shock</a:t>
            </a:r>
          </a:p>
          <a:p>
            <a:pPr algn="l">
              <a:buFont typeface="Arial" panose="020B0604020202020204" pitchFamily="34" charset="0"/>
              <a:buChar char="•"/>
            </a:pPr>
            <a:r>
              <a:rPr lang="en-US" b="0" i="0" dirty="0">
                <a:solidFill>
                  <a:srgbClr val="212529"/>
                </a:solidFill>
                <a:effectLst/>
                <a:highlight>
                  <a:srgbClr val="FFFFFF"/>
                </a:highlight>
                <a:latin typeface="-apple-system"/>
              </a:rPr>
              <a:t>Needs medications, </a:t>
            </a:r>
            <a:r>
              <a:rPr lang="en-US" b="1" i="0" dirty="0">
                <a:solidFill>
                  <a:srgbClr val="212529"/>
                </a:solidFill>
                <a:effectLst/>
                <a:highlight>
                  <a:srgbClr val="FFFFFF"/>
                </a:highlight>
                <a:latin typeface="-apple-system"/>
              </a:rPr>
              <a:t>cannot</a:t>
            </a:r>
            <a:r>
              <a:rPr lang="en-US" b="0" i="0" dirty="0">
                <a:solidFill>
                  <a:srgbClr val="212529"/>
                </a:solidFill>
                <a:effectLst/>
                <a:highlight>
                  <a:srgbClr val="FFFFFF"/>
                </a:highlight>
                <a:latin typeface="-apple-system"/>
              </a:rPr>
              <a:t> take orally</a:t>
            </a:r>
          </a:p>
          <a:p>
            <a:pPr algn="l">
              <a:buFont typeface="Arial" panose="020B0604020202020204" pitchFamily="34" charset="0"/>
              <a:buChar char="•"/>
            </a:pPr>
            <a:r>
              <a:rPr lang="en-US" b="1" i="0" dirty="0">
                <a:solidFill>
                  <a:srgbClr val="212529"/>
                </a:solidFill>
                <a:effectLst/>
                <a:highlight>
                  <a:srgbClr val="FFFFFF"/>
                </a:highlight>
                <a:latin typeface="-apple-system"/>
              </a:rPr>
              <a:t>18-gauge IVs </a:t>
            </a:r>
            <a:r>
              <a:rPr lang="en-US" b="0" i="0" dirty="0">
                <a:solidFill>
                  <a:srgbClr val="212529"/>
                </a:solidFill>
                <a:effectLst/>
                <a:highlight>
                  <a:srgbClr val="FFFFFF"/>
                </a:highlight>
                <a:latin typeface="-apple-system"/>
              </a:rPr>
              <a:t>are adequate, even for rapid blood transfusions</a:t>
            </a:r>
          </a:p>
          <a:p>
            <a:pPr algn="l">
              <a:buFont typeface="Arial" panose="020B0604020202020204" pitchFamily="34" charset="0"/>
              <a:buChar char="•"/>
            </a:pPr>
            <a:r>
              <a:rPr lang="en-US" b="1" i="0" dirty="0">
                <a:solidFill>
                  <a:srgbClr val="212529"/>
                </a:solidFill>
                <a:effectLst/>
                <a:highlight>
                  <a:srgbClr val="FFFFFF"/>
                </a:highlight>
                <a:latin typeface="-apple-system"/>
              </a:rPr>
              <a:t>Flush saline locks </a:t>
            </a:r>
            <a:r>
              <a:rPr lang="en-US" b="0" i="0" dirty="0">
                <a:solidFill>
                  <a:srgbClr val="212529"/>
                </a:solidFill>
                <a:effectLst/>
                <a:highlight>
                  <a:srgbClr val="FFFFFF"/>
                </a:highlight>
                <a:latin typeface="-apple-system"/>
              </a:rPr>
              <a:t>after insertion and every 2 hours</a:t>
            </a:r>
          </a:p>
          <a:p>
            <a:pPr algn="l">
              <a:buFont typeface="Arial" panose="020B0604020202020204" pitchFamily="34" charset="0"/>
              <a:buChar char="•"/>
            </a:pPr>
            <a:r>
              <a:rPr lang="en-US" b="0" i="0" dirty="0">
                <a:solidFill>
                  <a:srgbClr val="212529"/>
                </a:solidFill>
                <a:effectLst/>
                <a:highlight>
                  <a:srgbClr val="FFFFFF"/>
                </a:highlight>
                <a:latin typeface="-apple-system"/>
              </a:rPr>
              <a:t>When administering fluids, secure the IV lines to avoid dislodging the catheter</a:t>
            </a:r>
          </a:p>
          <a:p>
            <a:pPr algn="l">
              <a:buFont typeface="Arial" panose="020B0604020202020204" pitchFamily="34" charset="0"/>
              <a:buChar char="•"/>
            </a:pPr>
            <a:endParaRPr lang="en-US" b="0" i="0" dirty="0">
              <a:solidFill>
                <a:srgbClr val="212529"/>
              </a:solidFill>
              <a:effectLst/>
              <a:highlight>
                <a:srgbClr val="FFFFFF"/>
              </a:highlight>
              <a:latin typeface="-apple-system"/>
            </a:endParaRPr>
          </a:p>
          <a:p>
            <a:pPr algn="l"/>
            <a:r>
              <a:rPr lang="en-US" b="1" i="0" dirty="0">
                <a:solidFill>
                  <a:srgbClr val="197278"/>
                </a:solidFill>
                <a:effectLst/>
                <a:highlight>
                  <a:srgbClr val="FFFFFF"/>
                </a:highlight>
                <a:latin typeface="-apple-system"/>
              </a:rPr>
              <a:t>Field-Ruggedized Saline Lock Advantages</a:t>
            </a:r>
          </a:p>
          <a:p>
            <a:pPr algn="l">
              <a:buFont typeface="Arial" panose="020B0604020202020204" pitchFamily="34" charset="0"/>
              <a:buChar char="•"/>
            </a:pPr>
            <a:r>
              <a:rPr lang="en-US" b="1" i="0" dirty="0">
                <a:solidFill>
                  <a:srgbClr val="212529"/>
                </a:solidFill>
                <a:effectLst/>
                <a:highlight>
                  <a:srgbClr val="FFFFFF"/>
                </a:highlight>
                <a:latin typeface="-apple-system"/>
              </a:rPr>
              <a:t>Easier to move a casualty </a:t>
            </a:r>
            <a:r>
              <a:rPr lang="en-US" b="0" i="0" dirty="0">
                <a:solidFill>
                  <a:srgbClr val="212529"/>
                </a:solidFill>
                <a:effectLst/>
                <a:highlight>
                  <a:srgbClr val="FFFFFF"/>
                </a:highlight>
                <a:latin typeface="-apple-system"/>
              </a:rPr>
              <a:t>without an IV line and bag</a:t>
            </a:r>
          </a:p>
          <a:p>
            <a:pPr algn="l">
              <a:buFont typeface="Arial" panose="020B0604020202020204" pitchFamily="34" charset="0"/>
              <a:buChar char="•"/>
            </a:pPr>
            <a:r>
              <a:rPr lang="en-US" b="1" i="0" dirty="0">
                <a:solidFill>
                  <a:srgbClr val="212529"/>
                </a:solidFill>
                <a:effectLst/>
                <a:highlight>
                  <a:srgbClr val="FFFFFF"/>
                </a:highlight>
                <a:latin typeface="-apple-system"/>
              </a:rPr>
              <a:t>Less likely to dislodge </a:t>
            </a:r>
            <a:r>
              <a:rPr lang="en-US" b="0" i="0" dirty="0">
                <a:solidFill>
                  <a:srgbClr val="212529"/>
                </a:solidFill>
                <a:effectLst/>
                <a:highlight>
                  <a:srgbClr val="FFFFFF"/>
                </a:highlight>
                <a:latin typeface="-apple-system"/>
              </a:rPr>
              <a:t>during movement</a:t>
            </a:r>
          </a:p>
          <a:p>
            <a:pPr algn="l">
              <a:buFont typeface="Arial" panose="020B0604020202020204" pitchFamily="34" charset="0"/>
              <a:buChar char="•"/>
            </a:pPr>
            <a:r>
              <a:rPr lang="en-US" b="0" i="0" dirty="0">
                <a:solidFill>
                  <a:srgbClr val="212529"/>
                </a:solidFill>
                <a:effectLst/>
                <a:highlight>
                  <a:srgbClr val="FFFFFF"/>
                </a:highlight>
                <a:latin typeface="-apple-system"/>
              </a:rPr>
              <a:t>Conservation of limited IV fluids</a:t>
            </a:r>
          </a:p>
          <a:p>
            <a:pPr algn="l">
              <a:buFont typeface="Arial" panose="020B0604020202020204" pitchFamily="34" charset="0"/>
              <a:buChar char="•"/>
            </a:pPr>
            <a:r>
              <a:rPr lang="en-US" b="1" i="0" dirty="0">
                <a:solidFill>
                  <a:srgbClr val="212529"/>
                </a:solidFill>
                <a:effectLst/>
                <a:highlight>
                  <a:srgbClr val="FFFFFF"/>
                </a:highlight>
                <a:latin typeface="-apple-system"/>
              </a:rPr>
              <a:t>Rapid IV access </a:t>
            </a:r>
            <a:r>
              <a:rPr lang="en-US" b="0" i="0" dirty="0">
                <a:solidFill>
                  <a:srgbClr val="212529"/>
                </a:solidFill>
                <a:effectLst/>
                <a:highlight>
                  <a:srgbClr val="FFFFFF"/>
                </a:highlight>
                <a:latin typeface="-apple-system"/>
              </a:rPr>
              <a:t>is still available</a:t>
            </a:r>
          </a:p>
          <a:p>
            <a:pPr algn="l">
              <a:buFont typeface="Arial" panose="020B0604020202020204" pitchFamily="34" charset="0"/>
              <a:buChar char="•"/>
            </a:pPr>
            <a:r>
              <a:rPr lang="en-US" b="1" i="0" dirty="0">
                <a:solidFill>
                  <a:srgbClr val="212529"/>
                </a:solidFill>
                <a:effectLst/>
                <a:highlight>
                  <a:srgbClr val="FFFFFF"/>
                </a:highlight>
                <a:latin typeface="-apple-system"/>
              </a:rPr>
              <a:t>Reduced equipment loads </a:t>
            </a:r>
            <a:r>
              <a:rPr lang="en-US" b="0" i="0" dirty="0">
                <a:solidFill>
                  <a:srgbClr val="212529"/>
                </a:solidFill>
                <a:effectLst/>
                <a:highlight>
                  <a:srgbClr val="FFFFFF"/>
                </a:highlight>
                <a:latin typeface="-apple-system"/>
              </a:rPr>
              <a:t>for the Combat Medic</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12</a:t>
            </a:fld>
            <a:endParaRPr lang="en-US"/>
          </a:p>
        </p:txBody>
      </p:sp>
    </p:spTree>
    <p:extLst>
      <p:ext uri="{BB962C8B-B14F-4D97-AF65-F5344CB8AC3E}">
        <p14:creationId xmlns:p14="http://schemas.microsoft.com/office/powerpoint/2010/main" val="1294843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Occasionally, casualties will not respond to fluid resuscitation, even when blood products are used, and shock will either persist or worsen. If this occurs, a thorough reassessment of the casualty must be performed to ensure that all sources of bleeding have been addressed. This includes reassessing all external hemorrhage control measures (tourniquets, wound packing, etc.), applying or repositioning a pelvic compression device, administering TXA if it has not already been done and continuing with fluid resuscitation with blood products, if possible.</a:t>
            </a:r>
            <a:r>
              <a:rPr lang="en-US" b="0" i="0" baseline="30000" dirty="0">
                <a:solidFill>
                  <a:srgbClr val="212529"/>
                </a:solidFill>
                <a:effectLst/>
                <a:highlight>
                  <a:srgbClr val="FFFFFF"/>
                </a:highlight>
                <a:latin typeface="-apple-system"/>
              </a:rPr>
              <a:t>17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If these measures do not lead to improvement in the casualty status, consideration of an unrecognized tension pneumothorax should be suspected. Obstructive shock can occur when the compressed vessels from a tension pneumothorax prevents the return of blood to the heart,</a:t>
            </a:r>
            <a:r>
              <a:rPr lang="en-US" b="0" i="0" baseline="30000" dirty="0">
                <a:solidFill>
                  <a:srgbClr val="212529"/>
                </a:solidFill>
                <a:effectLst/>
                <a:highlight>
                  <a:srgbClr val="FFFFFF"/>
                </a:highlight>
                <a:latin typeface="-apple-system"/>
              </a:rPr>
              <a:t>18</a:t>
            </a:r>
            <a:r>
              <a:rPr lang="en-US" b="0" i="0" dirty="0">
                <a:solidFill>
                  <a:srgbClr val="212529"/>
                </a:solidFill>
                <a:effectLst/>
                <a:highlight>
                  <a:srgbClr val="FFFFFF"/>
                </a:highlight>
                <a:latin typeface="-apple-system"/>
              </a:rPr>
              <a:t> exacerbating the hemorrhagic shock that might be happening simultaneously. Certainly, this would be supported by a decreased oxygen saturation (&lt;90%) and absent breath sounds on one side, or in a casualty who previously was treated successfully for a tension pneumothorax; but even without all of those symptoms, treatment with a needle decompression of the chest (NDC) should be considered.</a:t>
            </a:r>
            <a:r>
              <a:rPr lang="en-US" b="0" i="0" baseline="30000" dirty="0">
                <a:solidFill>
                  <a:srgbClr val="212529"/>
                </a:solidFill>
                <a:effectLst/>
                <a:highlight>
                  <a:srgbClr val="FFFFFF"/>
                </a:highlight>
                <a:latin typeface="-apple-system"/>
              </a:rPr>
              <a:t>19</a:t>
            </a:r>
            <a:r>
              <a:rPr lang="en-US" b="0" i="0" dirty="0">
                <a:solidFill>
                  <a:srgbClr val="212529"/>
                </a:solidFill>
                <a:effectLst/>
                <a:highlight>
                  <a:srgbClr val="FFFFFF"/>
                </a:highlight>
                <a:latin typeface="-apple-system"/>
              </a:rPr>
              <a:t> And, if two NDCs have failed to provide improvement, it may be necessary to perform a finger thoracostomy</a:t>
            </a:r>
            <a:r>
              <a:rPr lang="en-US" b="0" i="0" baseline="30000" dirty="0">
                <a:solidFill>
                  <a:srgbClr val="212529"/>
                </a:solidFill>
                <a:effectLst/>
                <a:highlight>
                  <a:srgbClr val="FFFFFF"/>
                </a:highlight>
                <a:latin typeface="-apple-system"/>
              </a:rPr>
              <a:t>20</a:t>
            </a:r>
            <a:r>
              <a:rPr lang="en-US" b="0" i="0" dirty="0">
                <a:solidFill>
                  <a:srgbClr val="212529"/>
                </a:solidFill>
                <a:effectLst/>
                <a:highlight>
                  <a:srgbClr val="FFFFFF"/>
                </a:highlight>
                <a:latin typeface="-apple-system"/>
              </a:rPr>
              <a:t> or insert a chest tube by making an incision in the anterior axillary line, at the 5th intercostal space, according to the skills of the provider. If a finger thoracostomy is successful, it may need to be repeated. But do not perform a finger thoracostomy or chest tube insertion prior to attempting an NDC, as studies have shown that in the tactical field setting, placing chest tubes as an initial procedure for tension pneumothorax has not been associated with increased survivability when compared to needle decompressions and routine monitoring.</a:t>
            </a:r>
            <a:r>
              <a:rPr lang="en-US" b="0" i="0" baseline="30000" dirty="0">
                <a:solidFill>
                  <a:srgbClr val="212529"/>
                </a:solidFill>
                <a:effectLst/>
                <a:highlight>
                  <a:srgbClr val="FFFFFF"/>
                </a:highlight>
                <a:latin typeface="-apple-system"/>
              </a:rPr>
              <a:t>21</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Also, depending on the mechanism of injury and signs, an injury to the other side of the chest may be suspected and require decompression.</a:t>
            </a:r>
            <a:r>
              <a:rPr lang="en-US" b="0" i="0" baseline="30000" dirty="0">
                <a:solidFill>
                  <a:srgbClr val="212529"/>
                </a:solidFill>
                <a:effectLst/>
                <a:highlight>
                  <a:srgbClr val="FFFFFF"/>
                </a:highlight>
                <a:latin typeface="-apple-system"/>
              </a:rPr>
              <a:t>22</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Shock recognition and management are very well studied, both in the prehospital setting (civilian and military) and in the hospital setting.</a:t>
            </a:r>
          </a:p>
          <a:p>
            <a:pPr algn="l"/>
            <a:r>
              <a:rPr lang="en-US" b="0" i="0" dirty="0">
                <a:solidFill>
                  <a:srgbClr val="212529"/>
                </a:solidFill>
                <a:effectLst/>
                <a:highlight>
                  <a:srgbClr val="FFFFFF"/>
                </a:highlight>
                <a:latin typeface="-apple-system"/>
              </a:rPr>
              <a:t>The level of evidence supporting the guidance for the use of intravenous access in shock management in the tactical environment is based on retrospective and prospective observational studies.</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13</a:t>
            </a:fld>
            <a:endParaRPr lang="en-US"/>
          </a:p>
        </p:txBody>
      </p:sp>
    </p:spTree>
    <p:extLst>
      <p:ext uri="{BB962C8B-B14F-4D97-AF65-F5344CB8AC3E}">
        <p14:creationId xmlns:p14="http://schemas.microsoft.com/office/powerpoint/2010/main" val="1084099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Intravenous (IV) access is indicated if the casualty is in hemorrhagic shock or at significant risk of shock, or if the casualty needs medications, but cannot take them by mouth.</a:t>
            </a:r>
            <a:r>
              <a:rPr lang="en-US" b="0" i="0" baseline="30000" dirty="0">
                <a:solidFill>
                  <a:srgbClr val="212529"/>
                </a:solidFill>
                <a:effectLst/>
                <a:highlight>
                  <a:srgbClr val="FFFFFF"/>
                </a:highlight>
                <a:latin typeface="-apple-system"/>
              </a:rPr>
              <a:t>23, 24</a:t>
            </a:r>
            <a:r>
              <a:rPr lang="en-US" b="0" i="0" dirty="0">
                <a:solidFill>
                  <a:srgbClr val="212529"/>
                </a:solidFill>
                <a:effectLst/>
                <a:highlight>
                  <a:srgbClr val="FFFFFF"/>
                </a:highlight>
                <a:latin typeface="-apple-system"/>
              </a:rPr>
              <a:t> So, not every casualty needs an IV, and some of them will be able to tolerate oral fluid replacement therapy, saving limited IV fluids and blood products for others.</a:t>
            </a:r>
            <a:r>
              <a:rPr lang="en-US" b="0" i="0" baseline="30000" dirty="0">
                <a:solidFill>
                  <a:srgbClr val="212529"/>
                </a:solidFill>
                <a:effectLst/>
                <a:highlight>
                  <a:srgbClr val="FFFFFF"/>
                </a:highlight>
                <a:latin typeface="-apple-system"/>
              </a:rPr>
              <a:t>25</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 saline lock is recommended instead of an IV line,</a:t>
            </a:r>
            <a:r>
              <a:rPr lang="en-US" b="0" i="0" baseline="30000" dirty="0">
                <a:solidFill>
                  <a:srgbClr val="212529"/>
                </a:solidFill>
                <a:effectLst/>
                <a:highlight>
                  <a:srgbClr val="FFFFFF"/>
                </a:highlight>
                <a:latin typeface="-apple-system"/>
              </a:rPr>
              <a:t>26, 27</a:t>
            </a:r>
            <a:r>
              <a:rPr lang="en-US" b="0" i="0" dirty="0">
                <a:solidFill>
                  <a:srgbClr val="212529"/>
                </a:solidFill>
                <a:effectLst/>
                <a:highlight>
                  <a:srgbClr val="FFFFFF"/>
                </a:highlight>
                <a:latin typeface="-apple-system"/>
              </a:rPr>
              <a:t> unless fluids are needed immediately, for several reasons:</a:t>
            </a:r>
            <a:r>
              <a:rPr lang="en-US" b="0" i="0" baseline="30000" dirty="0">
                <a:solidFill>
                  <a:srgbClr val="212529"/>
                </a:solidFill>
                <a:effectLst/>
                <a:highlight>
                  <a:srgbClr val="FFFFFF"/>
                </a:highlight>
                <a:latin typeface="-apple-system"/>
              </a:rPr>
              <a:t>28</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It is easier to move a casualty without an IV line and bag</a:t>
            </a:r>
          </a:p>
          <a:p>
            <a:pPr algn="l">
              <a:buFont typeface="Arial" panose="020B0604020202020204" pitchFamily="34" charset="0"/>
              <a:buChar char="•"/>
            </a:pPr>
            <a:r>
              <a:rPr lang="en-US" b="0" i="0" dirty="0">
                <a:solidFill>
                  <a:srgbClr val="212529"/>
                </a:solidFill>
                <a:effectLst/>
                <a:highlight>
                  <a:srgbClr val="FFFFFF"/>
                </a:highlight>
                <a:latin typeface="-apple-system"/>
              </a:rPr>
              <a:t>The chance of having the catheter dislodged are less than with an attached IV line</a:t>
            </a:r>
          </a:p>
          <a:p>
            <a:pPr algn="l">
              <a:buFont typeface="Arial" panose="020B0604020202020204" pitchFamily="34" charset="0"/>
              <a:buChar char="•"/>
            </a:pPr>
            <a:r>
              <a:rPr lang="en-US" b="0" i="0" dirty="0">
                <a:solidFill>
                  <a:srgbClr val="212529"/>
                </a:solidFill>
                <a:effectLst/>
                <a:highlight>
                  <a:srgbClr val="FFFFFF"/>
                </a:highlight>
                <a:latin typeface="-apple-system"/>
              </a:rPr>
              <a:t>IV fluids are conserved for those who really need them instead of being used to keep a line patent</a:t>
            </a:r>
          </a:p>
          <a:p>
            <a:pPr algn="l">
              <a:buFont typeface="Arial" panose="020B0604020202020204" pitchFamily="34" charset="0"/>
              <a:buChar char="•"/>
            </a:pPr>
            <a:r>
              <a:rPr lang="en-US" b="0" i="0" dirty="0">
                <a:solidFill>
                  <a:srgbClr val="212529"/>
                </a:solidFill>
                <a:effectLst/>
                <a:highlight>
                  <a:srgbClr val="FFFFFF"/>
                </a:highlight>
                <a:latin typeface="-apple-system"/>
              </a:rPr>
              <a:t>Rapid IV access is still available, as needed</a:t>
            </a:r>
          </a:p>
          <a:p>
            <a:pPr algn="l">
              <a:buFont typeface="Arial" panose="020B0604020202020204" pitchFamily="34" charset="0"/>
              <a:buChar char="•"/>
            </a:pPr>
            <a:r>
              <a:rPr lang="en-US" b="0" i="0" dirty="0">
                <a:solidFill>
                  <a:srgbClr val="212529"/>
                </a:solidFill>
                <a:effectLst/>
                <a:highlight>
                  <a:srgbClr val="FFFFFF"/>
                </a:highlight>
                <a:latin typeface="-apple-system"/>
              </a:rPr>
              <a:t>The amount of equipment that needs to carried and maintained is reduced</a:t>
            </a:r>
          </a:p>
          <a:p>
            <a:pPr algn="l"/>
            <a:r>
              <a:rPr lang="en-US" b="0" i="0" dirty="0">
                <a:solidFill>
                  <a:srgbClr val="212529"/>
                </a:solidFill>
                <a:effectLst/>
                <a:highlight>
                  <a:srgbClr val="FFFFFF"/>
                </a:highlight>
                <a:latin typeface="-apple-system"/>
              </a:rPr>
              <a:t>Civilian prehospital practices have recommended two large-bore (14- or 16-gauge) intravenous catheters for fluid resuscitation in trauma victims, but a recent study found that an 18-gauge catheter is adequate for transfusion of blood products even when rapid transfusion is required.</a:t>
            </a:r>
            <a:r>
              <a:rPr lang="en-US" b="0" i="0" baseline="30000" dirty="0">
                <a:solidFill>
                  <a:srgbClr val="212529"/>
                </a:solidFill>
                <a:effectLst/>
                <a:highlight>
                  <a:srgbClr val="FFFFFF"/>
                </a:highlight>
                <a:latin typeface="-apple-system"/>
              </a:rPr>
              <a:t>29</a:t>
            </a:r>
            <a:r>
              <a:rPr lang="en-US" b="0" i="0" dirty="0">
                <a:solidFill>
                  <a:srgbClr val="212529"/>
                </a:solidFill>
                <a:effectLst/>
                <a:highlight>
                  <a:srgbClr val="FFFFFF"/>
                </a:highlight>
                <a:latin typeface="-apple-system"/>
              </a:rPr>
              <a:t> And 18-gauge catheters are easier to insert than the larger catheters, which can be a significant advantage in the TFC setting.</a:t>
            </a:r>
            <a:r>
              <a:rPr lang="en-US" b="0" i="0" baseline="30000" dirty="0">
                <a:solidFill>
                  <a:srgbClr val="212529"/>
                </a:solidFill>
                <a:effectLst/>
                <a:highlight>
                  <a:srgbClr val="FFFFFF"/>
                </a:highlight>
                <a:latin typeface="-apple-system"/>
              </a:rPr>
              <a:t>30</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Once inserted, remember to flush the saline lock with 5 ml of saline immediately and then every 1-2 hours to keep it patent.</a:t>
            </a:r>
          </a:p>
          <a:p>
            <a:pPr algn="l"/>
            <a:r>
              <a:rPr lang="en-US" b="0" i="0" dirty="0">
                <a:solidFill>
                  <a:srgbClr val="212529"/>
                </a:solidFill>
                <a:effectLst/>
                <a:highlight>
                  <a:srgbClr val="FFFFFF"/>
                </a:highlight>
                <a:latin typeface="-apple-system"/>
              </a:rPr>
              <a:t>Of course, you should never insert an IV distal to a significant wound, as the chance of fluid replacement therapy being adversely affected by the disrupted vasculature is significant.</a:t>
            </a:r>
            <a:r>
              <a:rPr lang="en-US" b="0" i="0" baseline="30000" dirty="0">
                <a:solidFill>
                  <a:srgbClr val="212529"/>
                </a:solidFill>
                <a:effectLst/>
                <a:highlight>
                  <a:srgbClr val="FFFFFF"/>
                </a:highlight>
                <a:latin typeface="-apple-system"/>
              </a:rPr>
              <a:t>31, 32, 33</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If fluids are administered, do not forget to secure the IV lines properly to avoid accidentally dislodging the catheter during movement. One method is to use a transparent wound dressing over the entire saline lock once inserted, and having the IV fluid line inserted into the saline lock with an 18-gauge needle/catheter, but withdrawing the needle and leaving the catheter in place. Then, if the IV line gets caught on something, the catheter will pull out of the saline lock, as opposed to pulling out the saline lock. Another is to secure the IV line to the extremity with a circumferential strap that prevents the line from moving easily without obstructing the flow of fluids or compromising the saline lock.</a:t>
            </a:r>
            <a:r>
              <a:rPr lang="en-US" b="0" i="0" baseline="30000" dirty="0">
                <a:solidFill>
                  <a:srgbClr val="212529"/>
                </a:solidFill>
                <a:effectLst/>
                <a:highlight>
                  <a:srgbClr val="FFFFFF"/>
                </a:highlight>
                <a:latin typeface="-apple-system"/>
              </a:rPr>
              <a:t>34</a:t>
            </a:r>
            <a:endParaRPr lang="en-US" b="0" i="0" dirty="0">
              <a:solidFill>
                <a:srgbClr val="212529"/>
              </a:solidFill>
              <a:effectLst/>
              <a:highlight>
                <a:srgbClr val="FFFFFF"/>
              </a:highlight>
              <a:latin typeface="-apple-system"/>
            </a:endParaRP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14</a:t>
            </a:fld>
            <a:endParaRPr lang="en-US"/>
          </a:p>
        </p:txBody>
      </p:sp>
    </p:spTree>
    <p:extLst>
      <p:ext uri="{BB962C8B-B14F-4D97-AF65-F5344CB8AC3E}">
        <p14:creationId xmlns:p14="http://schemas.microsoft.com/office/powerpoint/2010/main" val="779030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The following video will go over the proper techniques for inserting a field-ruggedized IV saline lock.</a:t>
            </a: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15</a:t>
            </a:fld>
            <a:endParaRPr lang="en-US"/>
          </a:p>
        </p:txBody>
      </p:sp>
    </p:spTree>
    <p:extLst>
      <p:ext uri="{BB962C8B-B14F-4D97-AF65-F5344CB8AC3E}">
        <p14:creationId xmlns:p14="http://schemas.microsoft.com/office/powerpoint/2010/main" val="1971599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IO access is preferred when vascular access is needed but two IV attempts have failed and/or access is not quickly obtainable via the IV route. Starting an IV on someone in shock, with diminished perfusion of the extremities, may be very challenging; and IO techniques do not rely on expanded veins for successful placement. Intraosseous access has a higher success rate when compared to IV access in limited visibility environments.</a:t>
            </a:r>
          </a:p>
          <a:p>
            <a:pPr algn="l"/>
            <a:r>
              <a:rPr lang="en-US" b="0" i="0" dirty="0">
                <a:solidFill>
                  <a:srgbClr val="212529"/>
                </a:solidFill>
                <a:effectLst/>
                <a:highlight>
                  <a:srgbClr val="FFFFFF"/>
                </a:highlight>
                <a:latin typeface="-apple-system"/>
              </a:rPr>
              <a:t>As with IV access, not all IO access requires that fluids be continuously administered.</a:t>
            </a:r>
          </a:p>
          <a:p>
            <a:pPr algn="l"/>
            <a:r>
              <a:rPr lang="en-US" b="0" i="0" dirty="0">
                <a:solidFill>
                  <a:srgbClr val="212529"/>
                </a:solidFill>
                <a:effectLst/>
                <a:highlight>
                  <a:srgbClr val="FFFFFF"/>
                </a:highlight>
                <a:latin typeface="-apple-system"/>
              </a:rPr>
              <a:t>Currently, there isn’t a list of IO devices that are specifically recommended by the Committee on Tactical Combat Casualty Care (CoTCCC). However, there are a few that seem to be more commonly used in TCCC settings, to include the FAST1</a:t>
            </a:r>
            <a:r>
              <a:rPr lang="en-US" b="0" i="0" baseline="30000" dirty="0">
                <a:solidFill>
                  <a:srgbClr val="212529"/>
                </a:solidFill>
                <a:effectLst/>
                <a:highlight>
                  <a:srgbClr val="FFFFFF"/>
                </a:highlight>
                <a:latin typeface="-apple-system"/>
              </a:rPr>
              <a:t>®</a:t>
            </a:r>
            <a:r>
              <a:rPr lang="en-US" b="0" i="0" dirty="0">
                <a:solidFill>
                  <a:srgbClr val="212529"/>
                </a:solidFill>
                <a:effectLst/>
                <a:highlight>
                  <a:srgbClr val="FFFFFF"/>
                </a:highlight>
                <a:latin typeface="-apple-system"/>
              </a:rPr>
              <a:t> Intraosseous Infusion System and the EZ-IO</a:t>
            </a:r>
            <a:r>
              <a:rPr lang="en-US" b="0" i="0" baseline="30000" dirty="0">
                <a:solidFill>
                  <a:srgbClr val="212529"/>
                </a:solidFill>
                <a:effectLst/>
                <a:highlight>
                  <a:srgbClr val="FFFFFF"/>
                </a:highlight>
                <a:latin typeface="-apple-system"/>
              </a:rPr>
              <a:t>®</a:t>
            </a:r>
            <a:r>
              <a:rPr lang="en-US" b="0" i="0" dirty="0">
                <a:solidFill>
                  <a:srgbClr val="212529"/>
                </a:solidFill>
                <a:effectLst/>
                <a:highlight>
                  <a:srgbClr val="FFFFFF"/>
                </a:highlight>
                <a:latin typeface="-apple-system"/>
              </a:rPr>
              <a:t> system. The FAST1 is used at a sternal insertion site, while the EZ-IO can be used at a sternal, a humeral or a tibial insertion site. Each system has its own guidance on insertion methods and procedures, it is imperative that you spend time training on the device (or devices) that you are likely to deploy with.</a:t>
            </a:r>
          </a:p>
          <a:p>
            <a:pPr algn="l"/>
            <a:r>
              <a:rPr lang="en-US" b="0" i="0" dirty="0">
                <a:solidFill>
                  <a:srgbClr val="212529"/>
                </a:solidFill>
                <a:effectLst/>
                <a:highlight>
                  <a:srgbClr val="FFFFFF"/>
                </a:highlight>
                <a:latin typeface="-apple-system"/>
              </a:rPr>
              <a:t>Osteoporosis is a medical condition in which the bones become brittle/fragile due to loss of tissue, a result of hormonal changes, or deficiency of vitamin D or calcium.</a:t>
            </a:r>
          </a:p>
          <a:p>
            <a:pPr algn="l"/>
            <a:r>
              <a:rPr lang="en-US" b="0" i="0" dirty="0">
                <a:solidFill>
                  <a:srgbClr val="212529"/>
                </a:solidFill>
                <a:effectLst/>
                <a:highlight>
                  <a:srgbClr val="FFFFFF"/>
                </a:highlight>
                <a:latin typeface="-apple-system"/>
              </a:rPr>
              <a:t>Osteogenesis imperfecta is a disorder characterized by severe fragility of the bones (known as brittle bone disease). </a:t>
            </a:r>
          </a:p>
          <a:p>
            <a:pPr algn="l"/>
            <a:r>
              <a:rPr lang="en-US" b="0" i="0" dirty="0">
                <a:solidFill>
                  <a:srgbClr val="212529"/>
                </a:solidFill>
                <a:effectLst/>
                <a:highlight>
                  <a:srgbClr val="FFFFFF"/>
                </a:highlight>
                <a:latin typeface="-apple-system"/>
              </a:rPr>
              <a:t>The FAST1 system should be avoided in casualties of small stature (less than 50 kg), who have had significant chest trauma (in particular a flail chest), or if there is a scar indicating a prior sternotomy.</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16</a:t>
            </a:fld>
            <a:endParaRPr lang="en-US"/>
          </a:p>
        </p:txBody>
      </p:sp>
    </p:spTree>
    <p:extLst>
      <p:ext uri="{BB962C8B-B14F-4D97-AF65-F5344CB8AC3E}">
        <p14:creationId xmlns:p14="http://schemas.microsoft.com/office/powerpoint/2010/main" val="1876040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 indications for intraosseous access are the same as IV access with one exception – IO access is preferred when vascular access is needed but not quickly obtainable via the IV route.</a:t>
            </a:r>
            <a:r>
              <a:rPr lang="en-US" b="0" i="0" baseline="30000" dirty="0">
                <a:solidFill>
                  <a:srgbClr val="212529"/>
                </a:solidFill>
                <a:effectLst/>
                <a:highlight>
                  <a:srgbClr val="FFFFFF"/>
                </a:highlight>
                <a:latin typeface="-apple-system"/>
              </a:rPr>
              <a:t>35</a:t>
            </a:r>
            <a:r>
              <a:rPr lang="en-US" b="0" i="0" dirty="0">
                <a:solidFill>
                  <a:srgbClr val="212529"/>
                </a:solidFill>
                <a:effectLst/>
                <a:highlight>
                  <a:srgbClr val="FFFFFF"/>
                </a:highlight>
                <a:latin typeface="-apple-system"/>
              </a:rPr>
              <a:t> Starting an IV on someone in shock, with diminished perfusion of the extremities, may be very challenging; and IO techniques do not rely on expanded veins for successful placement.</a:t>
            </a:r>
            <a:r>
              <a:rPr lang="en-US" b="0" i="0" baseline="30000" dirty="0">
                <a:solidFill>
                  <a:srgbClr val="212529"/>
                </a:solidFill>
                <a:effectLst/>
                <a:highlight>
                  <a:srgbClr val="FFFFFF"/>
                </a:highlight>
                <a:latin typeface="-apple-system"/>
              </a:rPr>
              <a:t>36,37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Differently than peripheral IV access, serious complications, including osteomyelitis, can result from IO devices. Therefore, this option should therefore be reserved for use when vascular access is needed emergently for fluid resuscitation or administration of lifesaving medications and peripheral IV access is not easily obtained.</a:t>
            </a:r>
            <a:r>
              <a:rPr lang="en-US" b="0" i="0" baseline="30000" dirty="0">
                <a:solidFill>
                  <a:srgbClr val="212529"/>
                </a:solidFill>
                <a:effectLst/>
                <a:highlight>
                  <a:srgbClr val="FFFFFF"/>
                </a:highlight>
                <a:latin typeface="-apple-system"/>
              </a:rPr>
              <a:t>38</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Currently, there isn’t a list of IO devices that are specifically recommended by the Committee on Tactical Combat Casualty Care (CoTCCC).</a:t>
            </a:r>
            <a:r>
              <a:rPr lang="en-US" b="0" i="0" baseline="30000" dirty="0">
                <a:solidFill>
                  <a:srgbClr val="212529"/>
                </a:solidFill>
                <a:effectLst/>
                <a:highlight>
                  <a:srgbClr val="FFFFFF"/>
                </a:highlight>
                <a:latin typeface="-apple-system"/>
              </a:rPr>
              <a:t>39</a:t>
            </a:r>
            <a:r>
              <a:rPr lang="en-US" b="0" i="0" dirty="0">
                <a:solidFill>
                  <a:srgbClr val="212529"/>
                </a:solidFill>
                <a:effectLst/>
                <a:highlight>
                  <a:srgbClr val="FFFFFF"/>
                </a:highlight>
                <a:latin typeface="-apple-system"/>
              </a:rPr>
              <a:t> However, there are a few that seem to be more commonly used in TCCC settings, to include the FAST1</a:t>
            </a:r>
            <a:r>
              <a:rPr lang="en-US" b="0" i="0" baseline="30000" dirty="0">
                <a:solidFill>
                  <a:srgbClr val="212529"/>
                </a:solidFill>
                <a:effectLst/>
                <a:highlight>
                  <a:srgbClr val="FFFFFF"/>
                </a:highlight>
                <a:latin typeface="-apple-system"/>
              </a:rPr>
              <a:t>®</a:t>
            </a:r>
            <a:r>
              <a:rPr lang="en-US" b="0" i="0" dirty="0">
                <a:solidFill>
                  <a:srgbClr val="212529"/>
                </a:solidFill>
                <a:effectLst/>
                <a:highlight>
                  <a:srgbClr val="FFFFFF"/>
                </a:highlight>
                <a:latin typeface="-apple-system"/>
              </a:rPr>
              <a:t> Intraosseous Infusion System and the EZ-IO</a:t>
            </a:r>
            <a:r>
              <a:rPr lang="en-US" b="0" i="0" baseline="30000" dirty="0">
                <a:solidFill>
                  <a:srgbClr val="212529"/>
                </a:solidFill>
                <a:effectLst/>
                <a:highlight>
                  <a:srgbClr val="FFFFFF"/>
                </a:highlight>
                <a:latin typeface="-apple-system"/>
              </a:rPr>
              <a:t>®</a:t>
            </a:r>
            <a:r>
              <a:rPr lang="en-US" b="0" i="0" dirty="0">
                <a:solidFill>
                  <a:srgbClr val="212529"/>
                </a:solidFill>
                <a:effectLst/>
                <a:highlight>
                  <a:srgbClr val="FFFFFF"/>
                </a:highlight>
                <a:latin typeface="-apple-system"/>
              </a:rPr>
              <a:t> system.</a:t>
            </a:r>
            <a:r>
              <a:rPr lang="en-US" b="0" i="0" baseline="30000" dirty="0">
                <a:solidFill>
                  <a:srgbClr val="212529"/>
                </a:solidFill>
                <a:effectLst/>
                <a:highlight>
                  <a:srgbClr val="FFFFFF"/>
                </a:highlight>
                <a:latin typeface="-apple-system"/>
              </a:rPr>
              <a:t>40, 41, 42</a:t>
            </a:r>
            <a:r>
              <a:rPr lang="en-US" b="0" i="0" dirty="0">
                <a:solidFill>
                  <a:srgbClr val="212529"/>
                </a:solidFill>
                <a:effectLst/>
                <a:highlight>
                  <a:srgbClr val="FFFFFF"/>
                </a:highlight>
                <a:latin typeface="-apple-system"/>
              </a:rPr>
              <a:t> The FAST1 is used at a sternal insertion site, while the EZ-IO can be used at a sternal, a humeral or a tibial insertion site. Each system has its own guidance on insertion methods and procedures, it is imperative that you spend time training on the device (or devices) that you are likely to deploy with.</a:t>
            </a:r>
          </a:p>
          <a:p>
            <a:pPr algn="l"/>
            <a:r>
              <a:rPr lang="en-US" b="0" i="0" dirty="0">
                <a:solidFill>
                  <a:srgbClr val="212529"/>
                </a:solidFill>
                <a:effectLst/>
                <a:highlight>
                  <a:srgbClr val="FFFFFF"/>
                </a:highlight>
                <a:latin typeface="-apple-system"/>
              </a:rPr>
              <a:t>Of note, studies have been done looking at the flow rates of the devices in cadavers, and over 5 minutes under the same pressure infusion parameters, the FAST1 infused 469 ml, the EZ-IO at a humeral site infused 286 ml and the EZ-IO at a tibial site infused 154 ml.</a:t>
            </a:r>
            <a:r>
              <a:rPr lang="en-US" b="0" i="0" baseline="30000" dirty="0">
                <a:solidFill>
                  <a:srgbClr val="212529"/>
                </a:solidFill>
                <a:effectLst/>
                <a:highlight>
                  <a:srgbClr val="FFFFFF"/>
                </a:highlight>
                <a:latin typeface="-apple-system"/>
              </a:rPr>
              <a:t>43</a:t>
            </a:r>
            <a:r>
              <a:rPr lang="en-US" b="0" i="0" dirty="0">
                <a:solidFill>
                  <a:srgbClr val="212529"/>
                </a:solidFill>
                <a:effectLst/>
                <a:highlight>
                  <a:srgbClr val="FFFFFF"/>
                </a:highlight>
                <a:latin typeface="-apple-system"/>
              </a:rPr>
              <a:t> Given time, any of them will allow for fluid resuscitation, but in a situation where time is of the essence, consideration of the faster infusion times may be warranted. Also, rapid infusion can be achieved by using multiple IO infusions simultaneously. This has been routinely used by the British Medical Emergency Response Team caring for casualties during TACEVAC.</a:t>
            </a:r>
            <a:r>
              <a:rPr lang="en-US" b="0" i="0" baseline="30000" dirty="0">
                <a:solidFill>
                  <a:srgbClr val="212529"/>
                </a:solidFill>
                <a:effectLst/>
                <a:highlight>
                  <a:srgbClr val="FFFFFF"/>
                </a:highlight>
                <a:latin typeface="-apple-system"/>
              </a:rPr>
              <a:t>44</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FAST1 system should be avoided in casualties of small stature (less than 50 kg), who have had significant chest trauma (in particular a flail chest), or if there is a scar indicating a prior sternotomy. EZ-IO kits can come with multiple needle sizes based on both the age and size of the casualty and the intended insertion site. And the needles can be inserted using a drill or they can be inserted manually using a twisting motion.</a:t>
            </a:r>
            <a:r>
              <a:rPr lang="en-US" b="0" i="0" baseline="30000" dirty="0">
                <a:solidFill>
                  <a:srgbClr val="212529"/>
                </a:solidFill>
                <a:effectLst/>
                <a:highlight>
                  <a:srgbClr val="FFFFFF"/>
                </a:highlight>
                <a:latin typeface="-apple-system"/>
              </a:rPr>
              <a:t>45</a:t>
            </a:r>
            <a:r>
              <a:rPr lang="en-US" b="0" i="0" dirty="0">
                <a:solidFill>
                  <a:srgbClr val="212529"/>
                </a:solidFill>
                <a:effectLst/>
                <a:highlight>
                  <a:srgbClr val="FFFFFF"/>
                </a:highlight>
                <a:latin typeface="-apple-system"/>
              </a:rPr>
              <a:t> The subsequent videos will explain some of these considerations in more detail.</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17</a:t>
            </a:fld>
            <a:endParaRPr lang="en-US"/>
          </a:p>
        </p:txBody>
      </p:sp>
    </p:spTree>
    <p:extLst>
      <p:ext uri="{BB962C8B-B14F-4D97-AF65-F5344CB8AC3E}">
        <p14:creationId xmlns:p14="http://schemas.microsoft.com/office/powerpoint/2010/main" val="17475756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 following video will explain the proper techniques for inserting a FAST1 intraosseous device.</a:t>
            </a:r>
          </a:p>
          <a:p>
            <a:br>
              <a:rPr lang="en-US" dirty="0"/>
            </a:b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18</a:t>
            </a:fld>
            <a:endParaRPr lang="en-US"/>
          </a:p>
        </p:txBody>
      </p:sp>
    </p:spTree>
    <p:extLst>
      <p:ext uri="{BB962C8B-B14F-4D97-AF65-F5344CB8AC3E}">
        <p14:creationId xmlns:p14="http://schemas.microsoft.com/office/powerpoint/2010/main" val="2827873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This video will explain the proper techniques for inserting an EZ-IO intraosseous device in the humerus. </a:t>
            </a: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19</a:t>
            </a:fld>
            <a:endParaRPr lang="en-US"/>
          </a:p>
        </p:txBody>
      </p:sp>
    </p:spTree>
    <p:extLst>
      <p:ext uri="{BB962C8B-B14F-4D97-AF65-F5344CB8AC3E}">
        <p14:creationId xmlns:p14="http://schemas.microsoft.com/office/powerpoint/2010/main" val="4046868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This video will explain the proper techniques for inserting an EZ-IO intraosseous device in the tibia. </a:t>
            </a: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20</a:t>
            </a:fld>
            <a:endParaRPr lang="en-US"/>
          </a:p>
        </p:txBody>
      </p:sp>
    </p:spTree>
    <p:extLst>
      <p:ext uri="{BB962C8B-B14F-4D97-AF65-F5344CB8AC3E}">
        <p14:creationId xmlns:p14="http://schemas.microsoft.com/office/powerpoint/2010/main" val="2326202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Can TXA Be Safely Given as a Slow (1-minute) IV Push Rather Than over 10 minutes?</a:t>
            </a:r>
          </a:p>
          <a:p>
            <a:pPr algn="l"/>
            <a:r>
              <a:rPr lang="en-US" b="0" i="0" dirty="0">
                <a:solidFill>
                  <a:srgbClr val="212529"/>
                </a:solidFill>
                <a:effectLst/>
                <a:highlight>
                  <a:srgbClr val="FFFFFF"/>
                </a:highlight>
                <a:latin typeface="-apple-system"/>
              </a:rPr>
              <a:t>Combat medics and their supervising physicians have repeat­edly posed the question about giving the first dose of TXA by slow IV push rather than as a 10-minute infusion, as was done in the CRASH-2 study.</a:t>
            </a:r>
            <a:r>
              <a:rPr lang="en-US" b="0" i="0" baseline="30000" dirty="0">
                <a:solidFill>
                  <a:srgbClr val="212529"/>
                </a:solidFill>
                <a:effectLst/>
                <a:highlight>
                  <a:srgbClr val="FFFFFF"/>
                </a:highlight>
                <a:latin typeface="-apple-system"/>
              </a:rPr>
              <a:t>65</a:t>
            </a:r>
            <a:r>
              <a:rPr lang="en-US" b="0" i="0" dirty="0">
                <a:solidFill>
                  <a:srgbClr val="212529"/>
                </a:solidFill>
                <a:effectLst/>
                <a:highlight>
                  <a:srgbClr val="FFFFFF"/>
                </a:highlight>
                <a:latin typeface="-apple-system"/>
              </a:rPr>
              <a:t> TXA was administered as an IV bo­lus in the MATTERs patient population without documented adverse effects.</a:t>
            </a:r>
            <a:r>
              <a:rPr lang="en-US" b="0" i="0" baseline="30000" dirty="0">
                <a:solidFill>
                  <a:srgbClr val="212529"/>
                </a:solidFill>
                <a:effectLst/>
                <a:highlight>
                  <a:srgbClr val="FFFFFF"/>
                </a:highlight>
                <a:latin typeface="-apple-system"/>
              </a:rPr>
              <a:t>66</a:t>
            </a:r>
            <a:r>
              <a:rPr lang="en-US" b="0" i="0" dirty="0">
                <a:solidFill>
                  <a:srgbClr val="212529"/>
                </a:solidFill>
                <a:effectLst/>
                <a:highlight>
                  <a:srgbClr val="FFFFFF"/>
                </a:highlight>
                <a:latin typeface="-apple-system"/>
              </a:rPr>
              <a:t> The need for a 10-minute infusion of TXA was mentioned as a possible factor in the reported poor com­pliance with TCCC recommendations regarding TXA.</a:t>
            </a:r>
          </a:p>
          <a:p>
            <a:pPr algn="l"/>
            <a:r>
              <a:rPr lang="en-US" b="0" i="0" dirty="0">
                <a:solidFill>
                  <a:srgbClr val="212529"/>
                </a:solidFill>
                <a:effectLst/>
                <a:highlight>
                  <a:srgbClr val="FFFFFF"/>
                </a:highlight>
                <a:latin typeface="-apple-system"/>
              </a:rPr>
              <a:t>One of the co-authors reported personal experience with safe slow IV push and advocated for this update to the TCCC Guide­lines.</a:t>
            </a:r>
            <a:r>
              <a:rPr lang="en-US" b="0" i="0" baseline="30000" dirty="0">
                <a:solidFill>
                  <a:srgbClr val="212529"/>
                </a:solidFill>
                <a:effectLst/>
                <a:highlight>
                  <a:srgbClr val="FFFFFF"/>
                </a:highlight>
                <a:latin typeface="-apple-system"/>
              </a:rPr>
              <a:t>67</a:t>
            </a:r>
            <a:r>
              <a:rPr lang="en-US" b="0" i="0" dirty="0">
                <a:solidFill>
                  <a:srgbClr val="212529"/>
                </a:solidFill>
                <a:effectLst/>
                <a:highlight>
                  <a:srgbClr val="FFFFFF"/>
                </a:highlight>
                <a:latin typeface="-apple-system"/>
              </a:rPr>
              <a:t> One paper that directly addressed clinically significant hypotension is from 1969.</a:t>
            </a:r>
            <a:r>
              <a:rPr lang="en-US" b="0" i="0" baseline="30000" dirty="0">
                <a:solidFill>
                  <a:srgbClr val="212529"/>
                </a:solidFill>
                <a:effectLst/>
                <a:highlight>
                  <a:srgbClr val="FFFFFF"/>
                </a:highlight>
                <a:latin typeface="-apple-system"/>
              </a:rPr>
              <a:t>68</a:t>
            </a:r>
            <a:r>
              <a:rPr lang="en-US" b="0" i="0" dirty="0">
                <a:solidFill>
                  <a:srgbClr val="212529"/>
                </a:solidFill>
                <a:effectLst/>
                <a:highlight>
                  <a:srgbClr val="FFFFFF"/>
                </a:highlight>
                <a:latin typeface="-apple-system"/>
              </a:rPr>
              <a:t> Two small porcine studies have administered TXA over 5 minutes</a:t>
            </a:r>
            <a:r>
              <a:rPr lang="en-US" b="0" i="0" baseline="30000" dirty="0">
                <a:solidFill>
                  <a:srgbClr val="212529"/>
                </a:solidFill>
                <a:effectLst/>
                <a:highlight>
                  <a:srgbClr val="FFFFFF"/>
                </a:highlight>
                <a:latin typeface="-apple-system"/>
              </a:rPr>
              <a:t>69</a:t>
            </a:r>
            <a:r>
              <a:rPr lang="en-US" b="0" i="0" dirty="0">
                <a:solidFill>
                  <a:srgbClr val="212529"/>
                </a:solidFill>
                <a:effectLst/>
                <a:highlight>
                  <a:srgbClr val="FFFFFF"/>
                </a:highlight>
                <a:latin typeface="-apple-system"/>
              </a:rPr>
              <a:t> and by push</a:t>
            </a:r>
            <a:r>
              <a:rPr lang="en-US" b="0" i="0" baseline="30000" dirty="0">
                <a:solidFill>
                  <a:srgbClr val="212529"/>
                </a:solidFill>
                <a:effectLst/>
                <a:highlight>
                  <a:srgbClr val="FFFFFF"/>
                </a:highlight>
                <a:latin typeface="-apple-system"/>
              </a:rPr>
              <a:t>70</a:t>
            </a:r>
            <a:r>
              <a:rPr lang="en-US" b="0" i="0" dirty="0">
                <a:solidFill>
                  <a:srgbClr val="212529"/>
                </a:solidFill>
                <a:effectLst/>
                <a:highlight>
                  <a:srgbClr val="FFFFFF"/>
                </a:highlight>
                <a:latin typeface="-apple-system"/>
              </a:rPr>
              <a:t> without adverse outcomes or observed hypotension. Neither the au­thors of the MATTERs study (also authors of this change) nor the 75th Ranger Regiment have observed or reported any episodes of clinically significant hypotension with this dosing strategy.</a:t>
            </a:r>
            <a:r>
              <a:rPr lang="en-US" b="0" i="0" baseline="30000" dirty="0">
                <a:solidFill>
                  <a:srgbClr val="212529"/>
                </a:solidFill>
                <a:effectLst/>
                <a:highlight>
                  <a:srgbClr val="FFFFFF"/>
                </a:highlight>
                <a:latin typeface="-apple-system"/>
              </a:rPr>
              <a:t>71</a:t>
            </a:r>
            <a:r>
              <a:rPr lang="en-US" b="0" i="0" dirty="0">
                <a:solidFill>
                  <a:srgbClr val="212529"/>
                </a:solidFill>
                <a:effectLst/>
                <a:highlight>
                  <a:srgbClr val="FFFFFF"/>
                </a:highlight>
                <a:latin typeface="-apple-system"/>
              </a:rPr>
              <a:t> We recommend that TXA administration should be an IV/IO slow push. This bolus should be given over approx­imately 1 minute.</a:t>
            </a:r>
          </a:p>
          <a:p>
            <a:pPr algn="l"/>
            <a:r>
              <a:rPr lang="en-US" b="1" i="0" dirty="0">
                <a:solidFill>
                  <a:srgbClr val="197278"/>
                </a:solidFill>
                <a:effectLst/>
                <a:highlight>
                  <a:srgbClr val="FFFFFF"/>
                </a:highlight>
                <a:latin typeface="-apple-system"/>
              </a:rPr>
              <a:t>Should the Second Dose of TXA Be Administered If More Than 3 Hours Have Elapsed Since the Time of Wounding?</a:t>
            </a:r>
          </a:p>
          <a:p>
            <a:pPr algn="l"/>
            <a:r>
              <a:rPr lang="en-US" b="0" i="0" dirty="0">
                <a:solidFill>
                  <a:srgbClr val="212529"/>
                </a:solidFill>
                <a:effectLst/>
                <a:highlight>
                  <a:srgbClr val="FFFFFF"/>
                </a:highlight>
                <a:latin typeface="-apple-system"/>
              </a:rPr>
              <a:t>The CRASH-2 timing subgroup analysis found that mortality was actually increased when TXA was given more than 3 hours after the time of injury. Does the 3-hour caveat apply only to the first dose? There is no evidence to date suggesting that late administration (&gt;3 hours after injury) of TXA is beneficial.</a:t>
            </a:r>
          </a:p>
          <a:p>
            <a:pPr algn="l"/>
            <a:r>
              <a:rPr lang="en-US" b="1" i="0" dirty="0">
                <a:solidFill>
                  <a:srgbClr val="197278"/>
                </a:solidFill>
                <a:effectLst/>
                <a:highlight>
                  <a:srgbClr val="FFFFFF"/>
                </a:highlight>
                <a:latin typeface="-apple-system"/>
              </a:rPr>
              <a:t>If removed from glass vials in preparation for administra­tion, how long can TXA be kept in a syringe?</a:t>
            </a:r>
          </a:p>
          <a:p>
            <a:pPr algn="l"/>
            <a:r>
              <a:rPr lang="en-US" b="0" i="0" dirty="0">
                <a:solidFill>
                  <a:srgbClr val="212529"/>
                </a:solidFill>
                <a:effectLst/>
                <a:highlight>
                  <a:srgbClr val="FFFFFF"/>
                </a:highlight>
                <a:latin typeface="-apple-system"/>
              </a:rPr>
              <a:t>Although TXA is very stable throughout a range of temperatures for several days,</a:t>
            </a:r>
            <a:r>
              <a:rPr lang="en-US" b="0" i="0" baseline="30000" dirty="0">
                <a:solidFill>
                  <a:srgbClr val="212529"/>
                </a:solidFill>
                <a:effectLst/>
                <a:highlight>
                  <a:srgbClr val="FFFFFF"/>
                </a:highlight>
                <a:latin typeface="-apple-system"/>
              </a:rPr>
              <a:t>72, 73</a:t>
            </a:r>
            <a:r>
              <a:rPr lang="en-US" b="0" i="0" dirty="0">
                <a:solidFill>
                  <a:srgbClr val="212529"/>
                </a:solidFill>
                <a:effectLst/>
                <a:highlight>
                  <a:srgbClr val="FFFFFF"/>
                </a:highlight>
                <a:latin typeface="-apple-system"/>
              </a:rPr>
              <a:t> there are no studies to support storage outside of the original packaging (for example, in a pre-drawn syringe). Under routine condi­tions, medications are given within a few hours of being prepared. Operational units should evaluate the need to draw and store TXA prior to missions or operations and adjust practice based on the tactical and/or logistical situ­ation. Providers should consult their medical director for guidance regarding drawing and storing medications prior to administration.</a:t>
            </a:r>
          </a:p>
          <a:p>
            <a:pPr algn="l"/>
            <a:r>
              <a:rPr lang="en-US" b="1" i="0" dirty="0">
                <a:solidFill>
                  <a:srgbClr val="197278"/>
                </a:solidFill>
                <a:effectLst/>
                <a:highlight>
                  <a:srgbClr val="FFFFFF"/>
                </a:highlight>
                <a:latin typeface="-apple-system"/>
              </a:rPr>
              <a:t>Can TXA Be Given in the Same IV/IO Line as Blood or Blood Products?</a:t>
            </a:r>
          </a:p>
          <a:p>
            <a:pPr algn="l"/>
            <a:r>
              <a:rPr lang="en-US" b="0" i="0" dirty="0">
                <a:solidFill>
                  <a:srgbClr val="212529"/>
                </a:solidFill>
                <a:effectLst/>
                <a:highlight>
                  <a:srgbClr val="FFFFFF"/>
                </a:highlight>
                <a:latin typeface="-apple-system"/>
              </a:rPr>
              <a:t>There are no specific studies addressing this concern and there is no known contraindication to administration of TXA with blood or blood products. There are also no reports of complica­tions from TXA being administered with blood products. There should be no compatibility problems expected, since TXA typ­ically mixes with blood immediately after being given IV. The authors’ recommendations are to administer TXA as soon as possible after injury. If blood or blood products are being given, the authors recommend giving TXA in the port closest to the skin. The Ranger Regiment’s administration protocol uses TXA as the flush after initial IV/IO access is obtained.</a:t>
            </a:r>
          </a:p>
          <a:p>
            <a:pPr algn="l"/>
            <a:r>
              <a:rPr lang="en-US" b="1" i="0" dirty="0">
                <a:solidFill>
                  <a:srgbClr val="197278"/>
                </a:solidFill>
                <a:effectLst/>
                <a:highlight>
                  <a:srgbClr val="FFFFFF"/>
                </a:highlight>
                <a:latin typeface="-apple-system"/>
              </a:rPr>
              <a:t>Can TXA Be Administered through the Same Line as Hextend?</a:t>
            </a:r>
          </a:p>
          <a:p>
            <a:pPr algn="l"/>
            <a:r>
              <a:rPr lang="en-US" b="0" i="0" dirty="0">
                <a:solidFill>
                  <a:srgbClr val="212529"/>
                </a:solidFill>
                <a:effectLst/>
                <a:highlight>
                  <a:srgbClr val="FFFFFF"/>
                </a:highlight>
                <a:latin typeface="-apple-system"/>
              </a:rPr>
              <a:t>Yes, it can be administered through the same line, but Hextend is no longer one of the recommended fluids for resuscitation in accordance with the TCCC Guidelines.</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21</a:t>
            </a:fld>
            <a:endParaRPr lang="en-US"/>
          </a:p>
        </p:txBody>
      </p:sp>
    </p:spTree>
    <p:extLst>
      <p:ext uri="{BB962C8B-B14F-4D97-AF65-F5344CB8AC3E}">
        <p14:creationId xmlns:p14="http://schemas.microsoft.com/office/powerpoint/2010/main" val="379595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Isolated extremity hemorrhage control has significantly improved with the routine use of tourniquets,</a:t>
            </a:r>
            <a:r>
              <a:rPr lang="en-US" b="0" i="0" baseline="30000" dirty="0">
                <a:solidFill>
                  <a:srgbClr val="212529"/>
                </a:solidFill>
                <a:effectLst/>
                <a:highlight>
                  <a:srgbClr val="FFFFFF"/>
                </a:highlight>
                <a:latin typeface="-apple-system"/>
              </a:rPr>
              <a:t>49</a:t>
            </a:r>
            <a:r>
              <a:rPr lang="en-US" b="0" i="0" dirty="0">
                <a:solidFill>
                  <a:srgbClr val="212529"/>
                </a:solidFill>
                <a:effectLst/>
                <a:highlight>
                  <a:srgbClr val="FFFFFF"/>
                </a:highlight>
                <a:latin typeface="-apple-system"/>
              </a:rPr>
              <a:t> and junctional hemorrhage is more effectively addressed with CoTCCC-recommended hemostatic dressings or junctional tourniquets.</a:t>
            </a:r>
            <a:r>
              <a:rPr lang="en-US" b="0" i="0" baseline="30000" dirty="0">
                <a:solidFill>
                  <a:srgbClr val="212529"/>
                </a:solidFill>
                <a:effectLst/>
                <a:highlight>
                  <a:srgbClr val="FFFFFF"/>
                </a:highlight>
                <a:latin typeface="-apple-system"/>
              </a:rPr>
              <a:t>50</a:t>
            </a:r>
            <a:r>
              <a:rPr lang="en-US" b="0" i="0" dirty="0">
                <a:solidFill>
                  <a:srgbClr val="212529"/>
                </a:solidFill>
                <a:effectLst/>
                <a:highlight>
                  <a:srgbClr val="FFFFFF"/>
                </a:highlight>
                <a:latin typeface="-apple-system"/>
              </a:rPr>
              <a:t> As a result, noncompressible hemorrhage is now the cause of up to 67% of hemorrhagic deaths on the battlefield.</a:t>
            </a:r>
            <a:r>
              <a:rPr lang="en-US" b="0" i="0" baseline="30000" dirty="0">
                <a:solidFill>
                  <a:srgbClr val="212529"/>
                </a:solidFill>
                <a:effectLst/>
                <a:highlight>
                  <a:srgbClr val="FFFFFF"/>
                </a:highlight>
                <a:latin typeface="-apple-system"/>
              </a:rPr>
              <a:t>51</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Several studies led to its inclusion in the TCCC guidelines in 2011,</a:t>
            </a:r>
            <a:r>
              <a:rPr lang="en-US" b="0" i="0" baseline="30000" dirty="0">
                <a:solidFill>
                  <a:srgbClr val="212529"/>
                </a:solidFill>
                <a:effectLst/>
                <a:highlight>
                  <a:srgbClr val="FFFFFF"/>
                </a:highlight>
                <a:latin typeface="-apple-system"/>
              </a:rPr>
              <a:t>52</a:t>
            </a:r>
            <a:r>
              <a:rPr lang="en-US" b="0" i="0" dirty="0">
                <a:solidFill>
                  <a:srgbClr val="212529"/>
                </a:solidFill>
                <a:effectLst/>
                <a:highlight>
                  <a:srgbClr val="FFFFFF"/>
                </a:highlight>
                <a:latin typeface="-apple-system"/>
              </a:rPr>
              <a:t> including the Military Application of Tranexamic Acid in Trauma Emergency Resuscitation (MATTERs) study,</a:t>
            </a:r>
            <a:r>
              <a:rPr lang="en-US" b="0" i="0" baseline="30000" dirty="0">
                <a:solidFill>
                  <a:srgbClr val="212529"/>
                </a:solidFill>
                <a:effectLst/>
                <a:highlight>
                  <a:srgbClr val="FFFFFF"/>
                </a:highlight>
                <a:latin typeface="-apple-system"/>
              </a:rPr>
              <a:t>53</a:t>
            </a:r>
            <a:r>
              <a:rPr lang="en-US" b="0" i="0" dirty="0">
                <a:solidFill>
                  <a:srgbClr val="212529"/>
                </a:solidFill>
                <a:effectLst/>
                <a:highlight>
                  <a:srgbClr val="FFFFFF"/>
                </a:highlight>
                <a:latin typeface="-apple-system"/>
              </a:rPr>
              <a:t> and the CRASH-2 study.</a:t>
            </a:r>
            <a:r>
              <a:rPr lang="en-US" b="0" i="0" baseline="30000" dirty="0">
                <a:solidFill>
                  <a:srgbClr val="212529"/>
                </a:solidFill>
                <a:effectLst/>
                <a:highlight>
                  <a:srgbClr val="FFFFFF"/>
                </a:highlight>
                <a:latin typeface="-apple-system"/>
              </a:rPr>
              <a:t>54</a:t>
            </a:r>
            <a:r>
              <a:rPr lang="en-US" b="0" i="0" dirty="0">
                <a:solidFill>
                  <a:srgbClr val="212529"/>
                </a:solidFill>
                <a:effectLst/>
                <a:highlight>
                  <a:srgbClr val="FFFFFF"/>
                </a:highlight>
                <a:latin typeface="-apple-system"/>
              </a:rPr>
              <a:t> Since then, several additional studies in both military and civilian prehospital care settings have confirmed that it is beneficial in trauma casualties.</a:t>
            </a:r>
            <a:r>
              <a:rPr lang="en-US" b="0" i="0" baseline="30000" dirty="0">
                <a:solidFill>
                  <a:srgbClr val="212529"/>
                </a:solidFill>
                <a:effectLst/>
                <a:highlight>
                  <a:srgbClr val="FFFFFF"/>
                </a:highlight>
                <a:latin typeface="-apple-system"/>
              </a:rPr>
              <a:t>55, 56</a:t>
            </a:r>
            <a:r>
              <a:rPr lang="en-US" b="0" i="0" dirty="0">
                <a:solidFill>
                  <a:srgbClr val="212529"/>
                </a:solidFill>
                <a:effectLst/>
                <a:highlight>
                  <a:srgbClr val="FFFFFF"/>
                </a:highlight>
                <a:latin typeface="-apple-system"/>
              </a:rPr>
              <a:t> Overall, the level of evidence supporting the use of TXA is moderate to high.</a:t>
            </a:r>
          </a:p>
          <a:p>
            <a:pPr algn="l"/>
            <a:r>
              <a:rPr lang="en-US" b="0" i="0" dirty="0">
                <a:solidFill>
                  <a:srgbClr val="212529"/>
                </a:solidFill>
                <a:effectLst/>
                <a:highlight>
                  <a:srgbClr val="FFFFFF"/>
                </a:highlight>
                <a:latin typeface="-apple-system"/>
              </a:rPr>
              <a:t>Tranexamic acid (TXA) has been widely used for decades to prevent blood loss in surgical settings by inhibiting the breakdown in clots that naturally occur in the fibrinolytic process.</a:t>
            </a:r>
            <a:r>
              <a:rPr lang="en-US" b="0" i="0" baseline="30000" dirty="0">
                <a:solidFill>
                  <a:srgbClr val="212529"/>
                </a:solidFill>
                <a:effectLst/>
                <a:highlight>
                  <a:srgbClr val="FFFFFF"/>
                </a:highlight>
                <a:latin typeface="-apple-system"/>
              </a:rPr>
              <a:t>57</a:t>
            </a:r>
            <a:r>
              <a:rPr lang="en-US" b="0" i="0" dirty="0">
                <a:solidFill>
                  <a:srgbClr val="212529"/>
                </a:solidFill>
                <a:effectLst/>
                <a:highlight>
                  <a:srgbClr val="FFFFFF"/>
                </a:highlight>
                <a:latin typeface="-apple-system"/>
              </a:rPr>
              <a:t> Its mechanism of action allows for maintenance of clots that have been formed in areas where external controls measures (tourniquets, hemostatic dressings, etc.) are ineffective, although it is also indicated in severe bleeding from injuries that are likely to be managed with massive hemorrhage control measures you have already learned.</a:t>
            </a:r>
            <a:r>
              <a:rPr lang="en-US" b="0" i="0" baseline="30000" dirty="0">
                <a:solidFill>
                  <a:srgbClr val="212529"/>
                </a:solidFill>
                <a:effectLst/>
                <a:highlight>
                  <a:srgbClr val="FFFFFF"/>
                </a:highlight>
                <a:latin typeface="-apple-system"/>
              </a:rPr>
              <a:t>58</a:t>
            </a:r>
            <a:r>
              <a:rPr lang="en-US" b="0" i="0" dirty="0">
                <a:solidFill>
                  <a:srgbClr val="212529"/>
                </a:solidFill>
                <a:effectLst/>
                <a:highlight>
                  <a:srgbClr val="FFFFFF"/>
                </a:highlight>
                <a:latin typeface="-apple-system"/>
              </a:rPr>
              <a:t> In addition to its beneficial effects in cases of severe bleeding, the CRASH-3 study</a:t>
            </a:r>
            <a:r>
              <a:rPr lang="en-US" b="0" i="0" baseline="30000" dirty="0">
                <a:solidFill>
                  <a:srgbClr val="212529"/>
                </a:solidFill>
                <a:effectLst/>
                <a:highlight>
                  <a:srgbClr val="FFFFFF"/>
                </a:highlight>
                <a:latin typeface="-apple-system"/>
              </a:rPr>
              <a:t>59</a:t>
            </a:r>
            <a:r>
              <a:rPr lang="en-US" b="0" i="0" dirty="0">
                <a:solidFill>
                  <a:srgbClr val="212529"/>
                </a:solidFill>
                <a:effectLst/>
                <a:highlight>
                  <a:srgbClr val="FFFFFF"/>
                </a:highlight>
                <a:latin typeface="-apple-system"/>
              </a:rPr>
              <a:t> and a study by Rowell on prehospital use of TXA in casualties with moderate to severe TBI</a:t>
            </a:r>
            <a:r>
              <a:rPr lang="en-US" b="0" i="0" baseline="30000" dirty="0">
                <a:solidFill>
                  <a:srgbClr val="212529"/>
                </a:solidFill>
                <a:effectLst/>
                <a:highlight>
                  <a:srgbClr val="FFFFFF"/>
                </a:highlight>
                <a:latin typeface="-apple-system"/>
              </a:rPr>
              <a:t>60</a:t>
            </a:r>
            <a:r>
              <a:rPr lang="en-US" b="0" i="0" dirty="0">
                <a:solidFill>
                  <a:srgbClr val="212529"/>
                </a:solidFill>
                <a:effectLst/>
                <a:highlight>
                  <a:srgbClr val="FFFFFF"/>
                </a:highlight>
                <a:latin typeface="-apple-system"/>
              </a:rPr>
              <a:t> have demonstrated improvement in both mortality and morbidity from head trauma and traumatic brain injury (TBI), and that has recently been added to the list of indications for TXA administration.</a:t>
            </a:r>
          </a:p>
          <a:p>
            <a:pPr algn="l"/>
            <a:r>
              <a:rPr lang="en-US" b="1" i="0" dirty="0">
                <a:solidFill>
                  <a:srgbClr val="197278"/>
                </a:solidFill>
                <a:effectLst/>
                <a:highlight>
                  <a:srgbClr val="FFFFFF"/>
                </a:highlight>
                <a:latin typeface="-apple-system"/>
              </a:rPr>
              <a:t>The indications for administering TXA include:</a:t>
            </a:r>
            <a:r>
              <a:rPr lang="en-US" b="1" i="0" baseline="30000" dirty="0">
                <a:solidFill>
                  <a:srgbClr val="197278"/>
                </a:solidFill>
                <a:effectLst/>
                <a:highlight>
                  <a:srgbClr val="FFFFFF"/>
                </a:highlight>
                <a:latin typeface="-apple-system"/>
              </a:rPr>
              <a:t>61</a:t>
            </a:r>
            <a:endParaRPr lang="en-US" b="1" i="0" dirty="0">
              <a:solidFill>
                <a:srgbClr val="197278"/>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A casualty who will likely need a blood transfusion, for example, a casualty with:</a:t>
            </a:r>
          </a:p>
          <a:p>
            <a:pPr marL="742950" lvl="1" indent="-285750" algn="l">
              <a:buFont typeface="Arial" panose="020B0604020202020204" pitchFamily="34" charset="0"/>
              <a:buChar char="•"/>
            </a:pPr>
            <a:r>
              <a:rPr lang="en-US" b="0" i="0" dirty="0">
                <a:solidFill>
                  <a:srgbClr val="212529"/>
                </a:solidFill>
                <a:effectLst/>
                <a:highlight>
                  <a:srgbClr val="FFFFFF"/>
                </a:highlight>
                <a:latin typeface="-apple-system"/>
              </a:rPr>
              <a:t>Hemorrhagic shock</a:t>
            </a:r>
          </a:p>
          <a:p>
            <a:pPr marL="742950" lvl="1" indent="-285750" algn="l">
              <a:buFont typeface="Arial" panose="020B0604020202020204" pitchFamily="34" charset="0"/>
              <a:buChar char="•"/>
            </a:pPr>
            <a:r>
              <a:rPr lang="en-US" b="0" i="0" dirty="0">
                <a:solidFill>
                  <a:srgbClr val="212529"/>
                </a:solidFill>
                <a:effectLst/>
                <a:highlight>
                  <a:srgbClr val="FFFFFF"/>
                </a:highlight>
                <a:latin typeface="-apple-system"/>
              </a:rPr>
              <a:t>Elevated lactate</a:t>
            </a:r>
          </a:p>
          <a:p>
            <a:pPr marL="742950" lvl="1" indent="-285750" algn="l">
              <a:buFont typeface="Arial" panose="020B0604020202020204" pitchFamily="34" charset="0"/>
              <a:buChar char="•"/>
            </a:pPr>
            <a:r>
              <a:rPr lang="en-US" b="0" i="0" dirty="0">
                <a:solidFill>
                  <a:srgbClr val="212529"/>
                </a:solidFill>
                <a:effectLst/>
                <a:highlight>
                  <a:srgbClr val="FFFFFF"/>
                </a:highlight>
                <a:latin typeface="-apple-system"/>
              </a:rPr>
              <a:t>One or more major amputations</a:t>
            </a:r>
          </a:p>
          <a:p>
            <a:pPr marL="742950" lvl="1" indent="-285750" algn="l">
              <a:buFont typeface="Arial" panose="020B0604020202020204" pitchFamily="34" charset="0"/>
              <a:buChar char="•"/>
            </a:pPr>
            <a:r>
              <a:rPr lang="en-US" b="0" i="0" dirty="0">
                <a:solidFill>
                  <a:srgbClr val="212529"/>
                </a:solidFill>
                <a:effectLst/>
                <a:highlight>
                  <a:srgbClr val="FFFFFF"/>
                </a:highlight>
                <a:latin typeface="-apple-system"/>
              </a:rPr>
              <a:t>Penetrating torso trauma</a:t>
            </a:r>
          </a:p>
          <a:p>
            <a:pPr marL="742950" lvl="1" indent="-285750" algn="l">
              <a:buFont typeface="Arial" panose="020B0604020202020204" pitchFamily="34" charset="0"/>
              <a:buChar char="•"/>
            </a:pPr>
            <a:r>
              <a:rPr lang="en-US" b="0" i="0" dirty="0">
                <a:solidFill>
                  <a:srgbClr val="212529"/>
                </a:solidFill>
                <a:effectLst/>
                <a:highlight>
                  <a:srgbClr val="FFFFFF"/>
                </a:highlight>
                <a:latin typeface="-apple-system"/>
              </a:rPr>
              <a:t>Evidence of severe bleeding</a:t>
            </a:r>
          </a:p>
          <a:p>
            <a:pPr algn="l"/>
            <a:r>
              <a:rPr lang="en-US" b="1" i="0" dirty="0">
                <a:solidFill>
                  <a:srgbClr val="212529"/>
                </a:solidFill>
                <a:effectLst/>
                <a:highlight>
                  <a:srgbClr val="FFFFFF"/>
                </a:highlight>
                <a:latin typeface="-apple-system"/>
              </a:rPr>
              <a:t>OR</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A casualty with signs or symptoms of significant TBI or with altered mental status associated with blast injury or blunt trauma.</a:t>
            </a:r>
          </a:p>
          <a:p>
            <a:pPr algn="l"/>
            <a:r>
              <a:rPr lang="en-US" b="1" i="0" dirty="0">
                <a:solidFill>
                  <a:srgbClr val="197278"/>
                </a:solidFill>
                <a:effectLst/>
                <a:highlight>
                  <a:srgbClr val="FFFFFF"/>
                </a:highlight>
                <a:latin typeface="-apple-system"/>
              </a:rPr>
              <a:t>CONTRAINDICATIONS</a:t>
            </a:r>
          </a:p>
          <a:p>
            <a:pPr algn="l"/>
            <a:r>
              <a:rPr lang="en-US" b="0" i="0" dirty="0">
                <a:solidFill>
                  <a:srgbClr val="212529"/>
                </a:solidFill>
                <a:effectLst/>
                <a:highlight>
                  <a:srgbClr val="FFFFFF"/>
                </a:highlight>
                <a:latin typeface="-apple-system"/>
              </a:rPr>
              <a:t>Hypersensitivity to TXA, subarachnoid hemorrhage, active intravascular clotting, considered relatively safe in pregnancy, if clinically indicated</a:t>
            </a:r>
          </a:p>
          <a:p>
            <a:pPr algn="l"/>
            <a:r>
              <a:rPr lang="en-US" b="0" i="0" dirty="0">
                <a:solidFill>
                  <a:srgbClr val="212529"/>
                </a:solidFill>
                <a:effectLst/>
                <a:highlight>
                  <a:srgbClr val="FFFFFF"/>
                </a:highlight>
                <a:latin typeface="-apple-system"/>
              </a:rPr>
              <a:t>Other than a documented allergic reaction to TXA or administration later than three hours from the time of injury, there are no absolute contraindications to its use in the tactical setting. Intracranial bleeding, known defective color vision, history of venous or arterial thromboembolism, or active thromboembolic disease are considered contraindications in an elective setting,</a:t>
            </a:r>
            <a:r>
              <a:rPr lang="en-US" b="0" i="0" baseline="30000" dirty="0">
                <a:solidFill>
                  <a:srgbClr val="212529"/>
                </a:solidFill>
                <a:effectLst/>
                <a:highlight>
                  <a:srgbClr val="FFFFFF"/>
                </a:highlight>
                <a:latin typeface="-apple-system"/>
              </a:rPr>
              <a:t>62</a:t>
            </a:r>
            <a:r>
              <a:rPr lang="en-US" b="0" i="0" dirty="0">
                <a:solidFill>
                  <a:srgbClr val="212529"/>
                </a:solidFill>
                <a:effectLst/>
                <a:highlight>
                  <a:srgbClr val="FFFFFF"/>
                </a:highlight>
                <a:latin typeface="-apple-system"/>
              </a:rPr>
              <a:t> but have not been validated by large meta-analyses or individual studies, and in some cases have been disproven.</a:t>
            </a:r>
            <a:r>
              <a:rPr lang="en-US" b="0" i="0" baseline="30000" dirty="0">
                <a:solidFill>
                  <a:srgbClr val="212529"/>
                </a:solidFill>
                <a:effectLst/>
                <a:highlight>
                  <a:srgbClr val="FFFFFF"/>
                </a:highlight>
                <a:latin typeface="-apple-system"/>
              </a:rPr>
              <a:t>63</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level of evidence supporting the guidance for the use of tranexamic acid in shock management in the tactical environment is based on randomized controlled study-high-quality trials.</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22</a:t>
            </a:fld>
            <a:endParaRPr lang="en-US"/>
          </a:p>
        </p:txBody>
      </p:sp>
    </p:spTree>
    <p:extLst>
      <p:ext uri="{BB962C8B-B14F-4D97-AF65-F5344CB8AC3E}">
        <p14:creationId xmlns:p14="http://schemas.microsoft.com/office/powerpoint/2010/main" val="766126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Although TXA is very stable throughout a range of temperatures for several days (preferably, 59°-86° F), there are no studies to support storage outside of the original packaging (for example, in a pre-drawn syringe). Avoid exposure to extreme environments during missions and store in a more controlled environment between missions.</a:t>
            </a:r>
          </a:p>
          <a:p>
            <a:pPr algn="l"/>
            <a:r>
              <a:rPr lang="en-US" b="0" i="0" dirty="0">
                <a:solidFill>
                  <a:srgbClr val="212529"/>
                </a:solidFill>
                <a:effectLst/>
                <a:highlight>
                  <a:srgbClr val="FFFFFF"/>
                </a:highlight>
                <a:latin typeface="-apple-system"/>
              </a:rPr>
              <a:t>Remember, administer 2 grams of TXA using a slow IV or IO push as soon as possible, if it is indicated.</a:t>
            </a:r>
          </a:p>
          <a:p>
            <a:pPr algn="l"/>
            <a:r>
              <a:rPr lang="en-US" b="1" i="0" dirty="0">
                <a:solidFill>
                  <a:srgbClr val="197278"/>
                </a:solidFill>
                <a:effectLst/>
                <a:highlight>
                  <a:srgbClr val="FFFFFF"/>
                </a:highlight>
                <a:latin typeface="-apple-system"/>
              </a:rPr>
              <a:t>POTENTIAL SIDE EFFECTS</a:t>
            </a:r>
          </a:p>
          <a:p>
            <a:pPr algn="l">
              <a:buFont typeface="Arial" panose="020B0604020202020204" pitchFamily="34" charset="0"/>
              <a:buChar char="•"/>
            </a:pPr>
            <a:r>
              <a:rPr lang="en-US" b="0" i="0" dirty="0">
                <a:solidFill>
                  <a:srgbClr val="212529"/>
                </a:solidFill>
                <a:effectLst/>
                <a:highlight>
                  <a:srgbClr val="FFFFFF"/>
                </a:highlight>
                <a:latin typeface="-apple-system"/>
              </a:rPr>
              <a:t>Blurred vision or impaired color vision, nausea, vomiting, diarrhea (temporary)</a:t>
            </a:r>
          </a:p>
          <a:p>
            <a:pPr algn="l"/>
            <a:r>
              <a:rPr lang="en-US" b="1" i="0" dirty="0">
                <a:solidFill>
                  <a:srgbClr val="197278"/>
                </a:solidFill>
                <a:effectLst/>
                <a:highlight>
                  <a:srgbClr val="FFFFFF"/>
                </a:highlight>
                <a:latin typeface="-apple-system"/>
              </a:rPr>
              <a:t>DRUG INTERACTIONS</a:t>
            </a:r>
          </a:p>
          <a:p>
            <a:pPr algn="l">
              <a:buFont typeface="Arial" panose="020B0604020202020204" pitchFamily="34" charset="0"/>
              <a:buChar char="•"/>
            </a:pPr>
            <a:r>
              <a:rPr lang="en-US" b="0" i="0" dirty="0">
                <a:solidFill>
                  <a:srgbClr val="212529"/>
                </a:solidFill>
                <a:effectLst/>
                <a:highlight>
                  <a:srgbClr val="FFFFFF"/>
                </a:highlight>
                <a:latin typeface="-apple-system"/>
              </a:rPr>
              <a:t>Factor IX complex concentrates or anti-inhibitor coagulant concentrates (risk of thrombosis may be increased)</a:t>
            </a:r>
          </a:p>
          <a:p>
            <a:pPr algn="l"/>
            <a:r>
              <a:rPr lang="en-US" b="1" i="0" dirty="0">
                <a:solidFill>
                  <a:srgbClr val="197278"/>
                </a:solidFill>
                <a:effectLst/>
                <a:highlight>
                  <a:srgbClr val="FFFFFF"/>
                </a:highlight>
                <a:latin typeface="-apple-system"/>
              </a:rPr>
              <a:t>ONSET/PEAK/DURATION</a:t>
            </a:r>
          </a:p>
          <a:p>
            <a:pPr algn="l">
              <a:buFont typeface="Arial" panose="020B0604020202020204" pitchFamily="34" charset="0"/>
              <a:buChar char="•"/>
            </a:pPr>
            <a:r>
              <a:rPr lang="en-US" b="0" i="0" dirty="0">
                <a:solidFill>
                  <a:srgbClr val="212529"/>
                </a:solidFill>
                <a:effectLst/>
                <a:highlight>
                  <a:srgbClr val="FFFFFF"/>
                </a:highlight>
                <a:latin typeface="-apple-system"/>
              </a:rPr>
              <a:t>30 sec–5 min / 30 min–2 hr / 24 hr</a:t>
            </a:r>
          </a:p>
          <a:p>
            <a:pPr algn="l"/>
            <a:r>
              <a:rPr lang="en-US" b="1" i="0" dirty="0">
                <a:solidFill>
                  <a:srgbClr val="197278"/>
                </a:solidFill>
                <a:effectLst/>
                <a:highlight>
                  <a:srgbClr val="FFFFFF"/>
                </a:highlight>
                <a:latin typeface="-apple-system"/>
              </a:rPr>
              <a:t>TACTICAL CONSIDERATIONS</a:t>
            </a:r>
          </a:p>
          <a:p>
            <a:pPr algn="l">
              <a:buFont typeface="Arial" panose="020B0604020202020204" pitchFamily="34" charset="0"/>
              <a:buChar char="•"/>
            </a:pPr>
            <a:r>
              <a:rPr lang="en-US" b="0" i="0" dirty="0">
                <a:solidFill>
                  <a:srgbClr val="212529"/>
                </a:solidFill>
                <a:effectLst/>
                <a:highlight>
                  <a:srgbClr val="FFFFFF"/>
                </a:highlight>
                <a:latin typeface="-apple-system"/>
              </a:rPr>
              <a:t>Administer as soon as possible but not later than 3 hours after injury</a:t>
            </a:r>
          </a:p>
          <a:p>
            <a:pPr algn="l"/>
            <a:r>
              <a:rPr lang="en-US" b="0" i="0" dirty="0">
                <a:solidFill>
                  <a:srgbClr val="212529"/>
                </a:solidFill>
                <a:effectLst/>
                <a:highlight>
                  <a:srgbClr val="FFFFFF"/>
                </a:highlight>
                <a:latin typeface="-apple-system"/>
              </a:rPr>
              <a:t>Studies have confirmed that TXA can be safely administered in the same IV line as blood, crystalloid fluids, and Hextend</a:t>
            </a:r>
            <a:r>
              <a:rPr lang="en-US" b="0" i="0" baseline="30000" dirty="0">
                <a:solidFill>
                  <a:srgbClr val="212529"/>
                </a:solidFill>
                <a:effectLst/>
                <a:highlight>
                  <a:srgbClr val="FFFFFF"/>
                </a:highlight>
                <a:latin typeface="-apple-system"/>
              </a:rPr>
              <a:t>®</a:t>
            </a:r>
            <a:r>
              <a:rPr lang="en-US" b="0" i="0" dirty="0">
                <a:solidFill>
                  <a:srgbClr val="212529"/>
                </a:solidFill>
                <a:effectLst/>
                <a:highlight>
                  <a:srgbClr val="FFFFFF"/>
                </a:highlight>
                <a:latin typeface="-apple-system"/>
              </a:rPr>
              <a:t>. </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23</a:t>
            </a:fld>
            <a:endParaRPr lang="en-US"/>
          </a:p>
        </p:txBody>
      </p:sp>
    </p:spTree>
    <p:extLst>
      <p:ext uri="{BB962C8B-B14F-4D97-AF65-F5344CB8AC3E}">
        <p14:creationId xmlns:p14="http://schemas.microsoft.com/office/powerpoint/2010/main" val="15167897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The following skill cards will demonstrate and help you practice inserting a field-ruggedized saline lock, inserting the FAST1 and EZ-IO intraosseous devices, and administering TXA. </a:t>
            </a: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25</a:t>
            </a:fld>
            <a:endParaRPr lang="en-US"/>
          </a:p>
        </p:txBody>
      </p:sp>
    </p:spTree>
    <p:extLst>
      <p:ext uri="{BB962C8B-B14F-4D97-AF65-F5344CB8AC3E}">
        <p14:creationId xmlns:p14="http://schemas.microsoft.com/office/powerpoint/2010/main" val="25749501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This video will recap some of the important concepts of shock recognition and management.</a:t>
            </a:r>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26</a:t>
            </a:fld>
            <a:endParaRPr lang="en-US"/>
          </a:p>
        </p:txBody>
      </p:sp>
    </p:spTree>
    <p:extLst>
      <p:ext uri="{BB962C8B-B14F-4D97-AF65-F5344CB8AC3E}">
        <p14:creationId xmlns:p14="http://schemas.microsoft.com/office/powerpoint/2010/main" val="23535104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Evidence-based recommendations and guidance are the result of a careful review of studies and discussion by a panel of subject matter experts. For TCCC, the subject matter expert panels include both Committee on TCCC members and select invited subject matter experts from within both the military and civilian community, based on the specific interest area.</a:t>
            </a:r>
          </a:p>
          <a:p>
            <a:pPr algn="l"/>
            <a:r>
              <a:rPr lang="en-US" b="1" i="0" dirty="0">
                <a:solidFill>
                  <a:srgbClr val="197278"/>
                </a:solidFill>
                <a:effectLst/>
                <a:highlight>
                  <a:srgbClr val="FFFFFF"/>
                </a:highlight>
                <a:latin typeface="-apple-system"/>
              </a:rPr>
              <a:t>Why the AHA Classification System?</a:t>
            </a:r>
          </a:p>
          <a:p>
            <a:pPr algn="l"/>
            <a:r>
              <a:rPr lang="en-US" b="0" i="0" dirty="0">
                <a:solidFill>
                  <a:srgbClr val="212529"/>
                </a:solidFill>
                <a:effectLst/>
                <a:highlight>
                  <a:srgbClr val="FFFFFF"/>
                </a:highlight>
                <a:latin typeface="-apple-system"/>
              </a:rPr>
              <a:t>The level of evidence classification combines an objective description of the existence and the types of studies supporting the recommendation and expert consensus, according to 1 of the following 3 categories:</a:t>
            </a:r>
            <a:r>
              <a:rPr lang="en-US" b="0" i="0" baseline="30000" dirty="0">
                <a:solidFill>
                  <a:srgbClr val="212529"/>
                </a:solidFill>
                <a:effectLst/>
                <a:highlight>
                  <a:srgbClr val="FFFFFF"/>
                </a:highlight>
                <a:latin typeface="-apple-system"/>
              </a:rPr>
              <a:t>66</a:t>
            </a:r>
            <a:r>
              <a:rPr lang="en-US" b="0" i="0" dirty="0">
                <a:solidFill>
                  <a:srgbClr val="212529"/>
                </a:solidFill>
                <a:effectLst/>
                <a:highlight>
                  <a:srgbClr val="FFFFFF"/>
                </a:highlight>
                <a:latin typeface="-apple-system"/>
              </a:rPr>
              <a:t> </a:t>
            </a:r>
          </a:p>
          <a:p>
            <a:pPr algn="l">
              <a:buFont typeface="Arial" panose="020B0604020202020204" pitchFamily="34" charset="0"/>
              <a:buChar char="•"/>
            </a:pPr>
            <a:r>
              <a:rPr lang="en-US" b="1" i="0" dirty="0">
                <a:solidFill>
                  <a:srgbClr val="212529"/>
                </a:solidFill>
                <a:effectLst/>
                <a:highlight>
                  <a:srgbClr val="FFFFFF"/>
                </a:highlight>
                <a:latin typeface="-apple-system"/>
              </a:rPr>
              <a:t>Level of evidence A:</a:t>
            </a:r>
            <a:r>
              <a:rPr lang="en-US" b="0" i="0" dirty="0">
                <a:solidFill>
                  <a:srgbClr val="212529"/>
                </a:solidFill>
                <a:effectLst/>
                <a:highlight>
                  <a:srgbClr val="FFFFFF"/>
                </a:highlight>
                <a:latin typeface="-apple-system"/>
              </a:rPr>
              <a:t> recommendation based on evidence from multiple randomized trials or meta-analyses</a:t>
            </a:r>
          </a:p>
          <a:p>
            <a:pPr algn="l">
              <a:buFont typeface="Arial" panose="020B0604020202020204" pitchFamily="34" charset="0"/>
              <a:buChar char="•"/>
            </a:pPr>
            <a:r>
              <a:rPr lang="en-US" b="1" i="0" dirty="0">
                <a:solidFill>
                  <a:srgbClr val="212529"/>
                </a:solidFill>
                <a:effectLst/>
                <a:highlight>
                  <a:srgbClr val="FFFFFF"/>
                </a:highlight>
                <a:latin typeface="-apple-system"/>
              </a:rPr>
              <a:t>Level of evidence B:</a:t>
            </a:r>
            <a:r>
              <a:rPr lang="en-US" b="0" i="0" dirty="0">
                <a:solidFill>
                  <a:srgbClr val="212529"/>
                </a:solidFill>
                <a:effectLst/>
                <a:highlight>
                  <a:srgbClr val="FFFFFF"/>
                </a:highlight>
                <a:latin typeface="-apple-system"/>
              </a:rPr>
              <a:t> recommendation based on evidence from a single randomized trial or nonrandomized studies</a:t>
            </a:r>
          </a:p>
          <a:p>
            <a:pPr algn="l">
              <a:buFont typeface="Arial" panose="020B0604020202020204" pitchFamily="34" charset="0"/>
              <a:buChar char="•"/>
            </a:pPr>
            <a:r>
              <a:rPr lang="en-US" b="1" i="0" dirty="0">
                <a:solidFill>
                  <a:srgbClr val="212529"/>
                </a:solidFill>
                <a:effectLst/>
                <a:highlight>
                  <a:srgbClr val="FFFFFF"/>
                </a:highlight>
                <a:latin typeface="-apple-system"/>
              </a:rPr>
              <a:t>Level of evidence C:</a:t>
            </a:r>
            <a:r>
              <a:rPr lang="en-US" b="0" i="0" dirty="0">
                <a:solidFill>
                  <a:srgbClr val="212529"/>
                </a:solidFill>
                <a:effectLst/>
                <a:highlight>
                  <a:srgbClr val="FFFFFF"/>
                </a:highlight>
                <a:latin typeface="-apple-system"/>
              </a:rPr>
              <a:t> recommendation based on expert opinion, case studies, or standards of care.</a:t>
            </a:r>
          </a:p>
          <a:p>
            <a:pPr algn="l"/>
            <a:r>
              <a:rPr lang="en-US" b="0" i="0" dirty="0">
                <a:solidFill>
                  <a:srgbClr val="212529"/>
                </a:solidFill>
                <a:effectLst/>
                <a:highlight>
                  <a:srgbClr val="FFFFFF"/>
                </a:highlight>
                <a:latin typeface="-apple-system"/>
              </a:rPr>
              <a:t>The level of evidence recommendations allows readers to quickly glean information on the strength, certainty, and quality of evidence supporting each recommendation. The Level of Evidence (LOE) denotes the confidence in or certainty of the evidence supporting the recommendation, based on the type, size, quality, and consistency of pertinent research findings.</a:t>
            </a:r>
            <a:r>
              <a:rPr lang="en-US" b="0" i="0" baseline="30000" dirty="0">
                <a:solidFill>
                  <a:srgbClr val="212529"/>
                </a:solidFill>
                <a:effectLst/>
                <a:highlight>
                  <a:srgbClr val="FFFFFF"/>
                </a:highlight>
                <a:latin typeface="-apple-system"/>
              </a:rPr>
              <a:t>67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 recommendation with level of evidence C does not imply that the recommendation is weak. Many important clinical questions addressed in guidelines do not lend themselves to clinical trials. Although, Randomized Clinical Trials are unavailable, there may be a very clear clinical consensus that a particular test or therapy is useful or effective.</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28</a:t>
            </a:fld>
            <a:endParaRPr lang="en-US"/>
          </a:p>
        </p:txBody>
      </p:sp>
    </p:spTree>
    <p:extLst>
      <p:ext uri="{BB962C8B-B14F-4D97-AF65-F5344CB8AC3E}">
        <p14:creationId xmlns:p14="http://schemas.microsoft.com/office/powerpoint/2010/main" val="32276097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 second part of circulation management in TFC has focused on shock recognition and management, intravenous or intraosseous access and TXA administration. </a:t>
            </a:r>
          </a:p>
          <a:p>
            <a:pPr algn="l"/>
            <a:r>
              <a:rPr lang="en-US" b="0" i="0" dirty="0">
                <a:solidFill>
                  <a:srgbClr val="212529"/>
                </a:solidFill>
                <a:effectLst/>
                <a:highlight>
                  <a:srgbClr val="FFFFFF"/>
                </a:highlight>
                <a:latin typeface="-apple-system"/>
              </a:rPr>
              <a:t>The signs and symptoms of shock, the use of peripheral pulses and level of consciousness in the determination of shock, the lethal triad of shock and refractory shock were discussed.</a:t>
            </a:r>
          </a:p>
          <a:p>
            <a:pPr algn="l"/>
            <a:r>
              <a:rPr lang="en-US" b="0" i="0" dirty="0">
                <a:solidFill>
                  <a:srgbClr val="212529"/>
                </a:solidFill>
                <a:effectLst/>
                <a:highlight>
                  <a:srgbClr val="FFFFFF"/>
                </a:highlight>
                <a:latin typeface="-apple-system"/>
              </a:rPr>
              <a:t>Additionally, the indications for and methods of establishing both IV and IO access were identified, as well as the indications and methods of administering TXA.</a:t>
            </a:r>
          </a:p>
          <a:p>
            <a:pPr algn="l"/>
            <a:r>
              <a:rPr lang="en-US" b="0" i="0" dirty="0">
                <a:solidFill>
                  <a:srgbClr val="212529"/>
                </a:solidFill>
                <a:effectLst/>
                <a:highlight>
                  <a:srgbClr val="FFFFFF"/>
                </a:highlight>
                <a:latin typeface="-apple-system"/>
              </a:rPr>
              <a:t>And the level of evidence supporting all of these principles was also highlighted.</a:t>
            </a:r>
          </a:p>
          <a:p>
            <a:pPr algn="l"/>
            <a:r>
              <a:rPr lang="en-US" b="0" i="0" dirty="0">
                <a:solidFill>
                  <a:srgbClr val="212529"/>
                </a:solidFill>
                <a:effectLst/>
                <a:highlight>
                  <a:srgbClr val="FFFFFF"/>
                </a:highlight>
                <a:latin typeface="-apple-system"/>
              </a:rPr>
              <a:t>The skills that were taught and practiced included placing a field-ruggedized saline lock, and establishing IO access using both the FAST and EZ-IO intraosseous systems, as well as demonstrating the administration of TXA.</a:t>
            </a:r>
          </a:p>
          <a:p>
            <a:pPr algn="l"/>
            <a:r>
              <a:rPr lang="en-US" b="0" i="0" dirty="0">
                <a:solidFill>
                  <a:srgbClr val="212529"/>
                </a:solidFill>
                <a:effectLst/>
                <a:highlight>
                  <a:srgbClr val="FFFFFF"/>
                </a:highlight>
                <a:latin typeface="-apple-system"/>
              </a:rPr>
              <a:t>The next module will focus on another aspect of the circulation phase of the MARCH PAWS sequence in the Tactical Field Care environment: hemorrhagic shock fluid resuscitation.</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29</a:t>
            </a:fld>
            <a:endParaRPr lang="en-US"/>
          </a:p>
        </p:txBody>
      </p:sp>
    </p:spTree>
    <p:extLst>
      <p:ext uri="{BB962C8B-B14F-4D97-AF65-F5344CB8AC3E}">
        <p14:creationId xmlns:p14="http://schemas.microsoft.com/office/powerpoint/2010/main" val="13646744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To close out this module, check your learning with the questions below (answers under the image). </a:t>
            </a:r>
          </a:p>
          <a:p>
            <a:endParaRPr lang="en-US" b="0" i="0" dirty="0">
              <a:solidFill>
                <a:srgbClr val="212529"/>
              </a:solidFill>
              <a:effectLst/>
              <a:highlight>
                <a:srgbClr val="FFFFFF"/>
              </a:highlight>
              <a:latin typeface="-apple-system"/>
            </a:endParaRPr>
          </a:p>
          <a:p>
            <a:pPr algn="l"/>
            <a:r>
              <a:rPr lang="en-US" b="1" i="0" dirty="0">
                <a:solidFill>
                  <a:srgbClr val="197278"/>
                </a:solidFill>
                <a:effectLst/>
                <a:highlight>
                  <a:srgbClr val="FFFFFF"/>
                </a:highlight>
                <a:latin typeface="-apple-system"/>
              </a:rPr>
              <a:t>Answers</a:t>
            </a:r>
          </a:p>
          <a:p>
            <a:pPr algn="l"/>
            <a:r>
              <a:rPr lang="en-US" b="1" i="0" dirty="0">
                <a:solidFill>
                  <a:srgbClr val="197278"/>
                </a:solidFill>
                <a:effectLst/>
                <a:highlight>
                  <a:srgbClr val="FFFFFF"/>
                </a:highlight>
                <a:latin typeface="-apple-system"/>
              </a:rPr>
              <a:t>What are the most reliable indicators of shock in a TFC setting?</a:t>
            </a:r>
          </a:p>
          <a:p>
            <a:pPr algn="l">
              <a:buFont typeface="Arial" panose="020B0604020202020204" pitchFamily="34" charset="0"/>
              <a:buChar char="•"/>
            </a:pPr>
            <a:r>
              <a:rPr lang="en-US" b="0" i="0" dirty="0">
                <a:solidFill>
                  <a:srgbClr val="212529"/>
                </a:solidFill>
                <a:effectLst/>
                <a:highlight>
                  <a:srgbClr val="FFFFFF"/>
                </a:highlight>
                <a:latin typeface="-apple-system"/>
              </a:rPr>
              <a:t>The two most reliable indicators of shock in a TFC setting are an altered mental status in the absence of head injury and an absent or weak radial pulse.</a:t>
            </a:r>
          </a:p>
          <a:p>
            <a:pPr algn="l"/>
            <a:r>
              <a:rPr lang="en-US" b="1" i="0" dirty="0">
                <a:solidFill>
                  <a:srgbClr val="197278"/>
                </a:solidFill>
                <a:effectLst/>
                <a:highlight>
                  <a:srgbClr val="FFFFFF"/>
                </a:highlight>
                <a:latin typeface="-apple-system"/>
              </a:rPr>
              <a:t>What type of shock is most common in trauma patients, and what are the two main causes?</a:t>
            </a:r>
          </a:p>
          <a:p>
            <a:pPr algn="l">
              <a:buFont typeface="Arial" panose="020B0604020202020204" pitchFamily="34" charset="0"/>
              <a:buChar char="•"/>
            </a:pPr>
            <a:r>
              <a:rPr lang="en-US" b="0" i="0" dirty="0">
                <a:solidFill>
                  <a:srgbClr val="212529"/>
                </a:solidFill>
                <a:effectLst/>
                <a:highlight>
                  <a:srgbClr val="FFFFFF"/>
                </a:highlight>
                <a:latin typeface="-apple-system"/>
              </a:rPr>
              <a:t>Almost all shock in the Tactical Field Care setting is hypovolemic.</a:t>
            </a:r>
          </a:p>
          <a:p>
            <a:pPr algn="l">
              <a:buFont typeface="Arial" panose="020B0604020202020204" pitchFamily="34" charset="0"/>
              <a:buChar char="•"/>
            </a:pPr>
            <a:r>
              <a:rPr lang="en-US" b="0" i="0" dirty="0">
                <a:solidFill>
                  <a:srgbClr val="212529"/>
                </a:solidFill>
                <a:effectLst/>
                <a:highlight>
                  <a:srgbClr val="FFFFFF"/>
                </a:highlight>
                <a:latin typeface="-apple-system"/>
              </a:rPr>
              <a:t>The most common cause is massive bleeding, but fluid loss from severe burns, usually covering 20% or more of the body surface area, is also an important consideration.</a:t>
            </a:r>
          </a:p>
          <a:p>
            <a:pPr algn="l"/>
            <a:r>
              <a:rPr lang="en-US" b="1" i="0" dirty="0">
                <a:solidFill>
                  <a:srgbClr val="197278"/>
                </a:solidFill>
                <a:effectLst/>
                <a:highlight>
                  <a:srgbClr val="FFFFFF"/>
                </a:highlight>
                <a:latin typeface="-apple-system"/>
              </a:rPr>
              <a:t>If all hemorrhage control measures have been applied and fluid resuscitation does not improve shock (refractory shock), what potentially unrecognized injury should be considered, and how would you treat it?</a:t>
            </a:r>
          </a:p>
          <a:p>
            <a:pPr algn="l">
              <a:buFont typeface="Arial" panose="020B0604020202020204" pitchFamily="34" charset="0"/>
              <a:buChar char="•"/>
            </a:pPr>
            <a:r>
              <a:rPr lang="en-US" b="0" i="0" dirty="0">
                <a:solidFill>
                  <a:srgbClr val="212529"/>
                </a:solidFill>
                <a:effectLst/>
                <a:highlight>
                  <a:srgbClr val="FFFFFF"/>
                </a:highlight>
                <a:latin typeface="-apple-system"/>
              </a:rPr>
              <a:t>If these measures do not lead to improvement in the casualty status, consideration of an unrecognized tension pneumothorax should be suspected.</a:t>
            </a:r>
          </a:p>
          <a:p>
            <a:pPr algn="l">
              <a:buFont typeface="Arial" panose="020B0604020202020204" pitchFamily="34" charset="0"/>
              <a:buChar char="•"/>
            </a:pPr>
            <a:r>
              <a:rPr lang="en-US" b="0" i="0" dirty="0">
                <a:solidFill>
                  <a:srgbClr val="212529"/>
                </a:solidFill>
                <a:effectLst/>
                <a:highlight>
                  <a:srgbClr val="FFFFFF"/>
                </a:highlight>
                <a:latin typeface="-apple-system"/>
              </a:rPr>
              <a:t>Treatment with a needle decompression of the chest (NDC) should be considered. And, if two NDCs have failed to provide improvement, it may be necessary to perform a finger thoracostomy or insert a chest tube.</a:t>
            </a:r>
          </a:p>
          <a:p>
            <a:pPr algn="l"/>
            <a:r>
              <a:rPr lang="en-US" b="1" i="0" dirty="0">
                <a:solidFill>
                  <a:srgbClr val="197278"/>
                </a:solidFill>
                <a:effectLst/>
                <a:highlight>
                  <a:srgbClr val="FFFFFF"/>
                </a:highlight>
                <a:latin typeface="-apple-system"/>
              </a:rPr>
              <a:t>Should you establish IV access on all casualties in case they deteriorate?</a:t>
            </a:r>
          </a:p>
          <a:p>
            <a:pPr algn="l">
              <a:buFont typeface="Arial" panose="020B0604020202020204" pitchFamily="34" charset="0"/>
              <a:buChar char="•"/>
            </a:pPr>
            <a:r>
              <a:rPr lang="en-US" b="0" i="0" dirty="0">
                <a:solidFill>
                  <a:srgbClr val="212529"/>
                </a:solidFill>
                <a:effectLst/>
                <a:highlight>
                  <a:srgbClr val="FFFFFF"/>
                </a:highlight>
                <a:latin typeface="-apple-system"/>
              </a:rPr>
              <a:t>Not every casualty needs an IV, and some of them will be able to tolerate oral fluid replacement therapy, saving limited IV fluids and blood products for others.</a:t>
            </a:r>
          </a:p>
          <a:p>
            <a:pPr algn="l"/>
            <a:r>
              <a:rPr lang="en-US" b="1" i="0" dirty="0">
                <a:solidFill>
                  <a:srgbClr val="197278"/>
                </a:solidFill>
                <a:effectLst/>
                <a:highlight>
                  <a:srgbClr val="FFFFFF"/>
                </a:highlight>
                <a:latin typeface="-apple-system"/>
              </a:rPr>
              <a:t>What is the proper protocol for administering tranexamic acid?</a:t>
            </a:r>
          </a:p>
          <a:p>
            <a:pPr algn="l">
              <a:buFont typeface="Arial" panose="020B0604020202020204" pitchFamily="34" charset="0"/>
              <a:buChar char="•"/>
            </a:pPr>
            <a:r>
              <a:rPr lang="en-US" b="0" i="0" dirty="0">
                <a:solidFill>
                  <a:srgbClr val="212529"/>
                </a:solidFill>
                <a:effectLst/>
                <a:highlight>
                  <a:srgbClr val="FFFFFF"/>
                </a:highlight>
                <a:latin typeface="-apple-system"/>
              </a:rPr>
              <a:t>2 grams of tranexamic acid should be administered via slow IV or IO push as soon as possible but NOT later than 3 hours after injury.</a:t>
            </a:r>
          </a:p>
          <a:p>
            <a:endParaRPr lang="en-US" dirty="0"/>
          </a:p>
        </p:txBody>
      </p:sp>
      <p:sp>
        <p:nvSpPr>
          <p:cNvPr id="4" name="Slide Number Placeholder 3"/>
          <p:cNvSpPr>
            <a:spLocks noGrp="1"/>
          </p:cNvSpPr>
          <p:nvPr>
            <p:ph type="sldNum" sz="quarter" idx="5"/>
          </p:nvPr>
        </p:nvSpPr>
        <p:spPr/>
        <p:txBody>
          <a:bodyPr/>
          <a:lstStyle/>
          <a:p>
            <a:fld id="{0CFC7E14-32E7-403B-98D1-9070227287C6}" type="slidenum">
              <a:rPr lang="en-US" smtClean="0"/>
              <a:t>30</a:t>
            </a:fld>
            <a:endParaRPr lang="en-US"/>
          </a:p>
        </p:txBody>
      </p:sp>
    </p:spTree>
    <p:extLst>
      <p:ext uri="{BB962C8B-B14F-4D97-AF65-F5344CB8AC3E}">
        <p14:creationId xmlns:p14="http://schemas.microsoft.com/office/powerpoint/2010/main" val="13034930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baseline="30000" dirty="0">
                <a:solidFill>
                  <a:srgbClr val="212529"/>
                </a:solidFill>
                <a:effectLst/>
                <a:highlight>
                  <a:srgbClr val="FFFFFF"/>
                </a:highlight>
                <a:latin typeface="-apple-system"/>
              </a:rPr>
              <a:t>1</a:t>
            </a:r>
            <a:r>
              <a:rPr lang="en-US" b="0" i="0" dirty="0">
                <a:solidFill>
                  <a:srgbClr val="212529"/>
                </a:solidFill>
                <a:effectLst/>
                <a:highlight>
                  <a:srgbClr val="FFFFFF"/>
                </a:highlight>
                <a:latin typeface="-apple-system"/>
              </a:rPr>
              <a:t> Hooper N, Armstrong TJ. Hemorrhagic Shock. [Updated 2021 Jul 13].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3"/>
              </a:rPr>
              <a:t>https://www.ncbi.nlm.nih.gov/books/NBK470382/</a:t>
            </a:r>
            <a:r>
              <a:rPr lang="en-US" b="0" i="0" dirty="0">
                <a:solidFill>
                  <a:srgbClr val="212529"/>
                </a:solidFill>
                <a:effectLst/>
                <a:highlight>
                  <a:srgbClr val="FFFFFF"/>
                </a:highlight>
                <a:latin typeface="-apple-system"/>
              </a:rPr>
              <a:t>, accessed 19 Dec 21.</a:t>
            </a:r>
          </a:p>
          <a:p>
            <a:pPr algn="l"/>
            <a:r>
              <a:rPr lang="en-US" b="0" i="0" baseline="30000" dirty="0">
                <a:solidFill>
                  <a:srgbClr val="212529"/>
                </a:solidFill>
                <a:effectLst/>
                <a:highlight>
                  <a:srgbClr val="FFFFFF"/>
                </a:highlight>
                <a:latin typeface="-apple-system"/>
              </a:rPr>
              <a:t>2</a:t>
            </a:r>
            <a:r>
              <a:rPr lang="en-US" b="0" i="0" dirty="0">
                <a:solidFill>
                  <a:srgbClr val="212529"/>
                </a:solidFill>
                <a:effectLst/>
                <a:highlight>
                  <a:srgbClr val="FFFFFF"/>
                </a:highlight>
                <a:latin typeface="-apple-system"/>
              </a:rPr>
              <a:t> Gaieski DF, Mikkelsen ME, Parsons PE, Finley G. Definition, classification, etiology, and pathophysiology of shock in adults. [Updated 22 Jul 2021]. In UpToDate [Internet}. Wolters Kluwer N.V. (NL): UpToDate Publishing: 2021 Jul-. Available from: </a:t>
            </a:r>
            <a:r>
              <a:rPr lang="en-US" b="0" i="0" u="none" strike="noStrike" dirty="0">
                <a:solidFill>
                  <a:srgbClr val="007BFF"/>
                </a:solidFill>
                <a:effectLst/>
                <a:highlight>
                  <a:srgbClr val="FFFFFF"/>
                </a:highlight>
                <a:latin typeface="-apple-system"/>
                <a:hlinkClick r:id="rId4"/>
              </a:rPr>
              <a:t>https://www.uptodate.com/contents/definition-classification-etiology-and-pathophysiology-of-shock-in-adults</a:t>
            </a:r>
            <a:r>
              <a:rPr lang="en-US" b="0" i="0" dirty="0">
                <a:solidFill>
                  <a:srgbClr val="212529"/>
                </a:solidFill>
                <a:effectLst/>
                <a:highlight>
                  <a:srgbClr val="FFFFFF"/>
                </a:highlight>
                <a:latin typeface="-apple-system"/>
              </a:rPr>
              <a:t>, accessed 19 Dec 21.</a:t>
            </a:r>
          </a:p>
          <a:p>
            <a:pPr algn="l"/>
            <a:r>
              <a:rPr lang="en-US" b="0" i="0" baseline="30000" dirty="0">
                <a:solidFill>
                  <a:srgbClr val="212529"/>
                </a:solidFill>
                <a:effectLst/>
                <a:highlight>
                  <a:srgbClr val="FFFFFF"/>
                </a:highlight>
                <a:latin typeface="-apple-system"/>
              </a:rPr>
              <a:t>3</a:t>
            </a:r>
            <a:r>
              <a:rPr lang="en-US" b="0" i="0" dirty="0">
                <a:solidFill>
                  <a:srgbClr val="212529"/>
                </a:solidFill>
                <a:effectLst/>
                <a:highlight>
                  <a:srgbClr val="FFFFFF"/>
                </a:highlight>
                <a:latin typeface="-apple-system"/>
              </a:rPr>
              <a:t> Buehner MF, Eastridge BJ, Aden JK, DuBose JJ, Blackbourne LH, Cestero RF. Combat Casualties and Severe Shock: Risk Factors for Death at Role 3 Military Facilities. Mil Med. 2017 Sep;182(9): e1922-e1928.</a:t>
            </a:r>
          </a:p>
          <a:p>
            <a:pPr algn="l"/>
            <a:r>
              <a:rPr lang="en-US" b="0" i="0" baseline="30000" dirty="0">
                <a:solidFill>
                  <a:srgbClr val="212529"/>
                </a:solidFill>
                <a:effectLst/>
                <a:highlight>
                  <a:srgbClr val="FFFFFF"/>
                </a:highlight>
                <a:latin typeface="-apple-system"/>
              </a:rPr>
              <a:t>4</a:t>
            </a:r>
            <a:r>
              <a:rPr lang="en-US" b="0" i="0" dirty="0">
                <a:solidFill>
                  <a:srgbClr val="212529"/>
                </a:solidFill>
                <a:effectLst/>
                <a:highlight>
                  <a:srgbClr val="FFFFFF"/>
                </a:highlight>
                <a:latin typeface="-apple-system"/>
              </a:rPr>
              <a:t> Cancio LC, Powell D, Adams B, Bull K, Keller A, Gurney J, Pamplin JC, Shackelford S, Keenan S. Management of Burn Wounds Under Prolonged Field Care. J Spec Oper Med. 2016 Winter;16(4): 87-98.</a:t>
            </a:r>
          </a:p>
          <a:p>
            <a:pPr algn="l"/>
            <a:r>
              <a:rPr lang="en-US" b="0" i="0" baseline="30000" dirty="0">
                <a:solidFill>
                  <a:srgbClr val="212529"/>
                </a:solidFill>
                <a:effectLst/>
                <a:highlight>
                  <a:srgbClr val="FFFFFF"/>
                </a:highlight>
                <a:latin typeface="-apple-system"/>
              </a:rPr>
              <a:t>5</a:t>
            </a:r>
            <a:r>
              <a:rPr lang="en-US" b="0" i="0" dirty="0">
                <a:solidFill>
                  <a:srgbClr val="212529"/>
                </a:solidFill>
                <a:effectLst/>
                <a:highlight>
                  <a:srgbClr val="FFFFFF"/>
                </a:highlight>
                <a:latin typeface="-apple-system"/>
              </a:rPr>
              <a:t> Hooper N, Armstrong TJ. Hemorrhagic Shock. [Updated 2021 Jul 13]. In: StatPearls [Internet]. Treasure Island (FL): StatPearls Publishing; 2021 Jan-. Available from: https://www.ncbi.nlm.nih.gov/books/NBK470382/, accessed 19 Dec 21.</a:t>
            </a:r>
          </a:p>
          <a:p>
            <a:pPr algn="l"/>
            <a:r>
              <a:rPr lang="en-US" b="0" i="0" baseline="30000" dirty="0">
                <a:solidFill>
                  <a:srgbClr val="212529"/>
                </a:solidFill>
                <a:effectLst/>
                <a:highlight>
                  <a:srgbClr val="FFFFFF"/>
                </a:highlight>
                <a:latin typeface="-apple-system"/>
              </a:rPr>
              <a:t>6</a:t>
            </a:r>
            <a:r>
              <a:rPr lang="en-US" b="0" i="0" dirty="0">
                <a:solidFill>
                  <a:srgbClr val="212529"/>
                </a:solidFill>
                <a:effectLst/>
                <a:highlight>
                  <a:srgbClr val="FFFFFF"/>
                </a:highlight>
                <a:latin typeface="-apple-system"/>
              </a:rPr>
              <a:t> Haseer Koya H, Paul M. Shock. [Updated 2021 Jul 26]. In: StatPearls [Internet]. Treasure Island (FL): StatPearls Publishing; 2021 Jan-. Available from: https://www.ncbi.nlm.nih.gov/books/NBK531492/, accessed 19 Dec 21.</a:t>
            </a:r>
          </a:p>
          <a:p>
            <a:pPr algn="l"/>
            <a:r>
              <a:rPr lang="en-US" b="0" i="0" baseline="30000" dirty="0">
                <a:solidFill>
                  <a:srgbClr val="212529"/>
                </a:solidFill>
                <a:effectLst/>
                <a:highlight>
                  <a:srgbClr val="FFFFFF"/>
                </a:highlight>
                <a:latin typeface="-apple-system"/>
              </a:rPr>
              <a:t>7</a:t>
            </a:r>
            <a:r>
              <a:rPr lang="en-US" b="0" i="0" dirty="0">
                <a:solidFill>
                  <a:srgbClr val="212529"/>
                </a:solidFill>
                <a:effectLst/>
                <a:highlight>
                  <a:srgbClr val="FFFFFF"/>
                </a:highlight>
                <a:latin typeface="-apple-system"/>
              </a:rPr>
              <a:t> Hooper N, Armstrong TJ. Hemorrhagic Shock. [Updated 2021 Jul 13].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3"/>
              </a:rPr>
              <a:t>https://www.ncbi.nlm.nih.gov/books/NBK470382/</a:t>
            </a:r>
            <a:r>
              <a:rPr lang="en-US" b="0" i="0" dirty="0">
                <a:solidFill>
                  <a:srgbClr val="212529"/>
                </a:solidFill>
                <a:effectLst/>
                <a:highlight>
                  <a:srgbClr val="FFFFFF"/>
                </a:highlight>
                <a:latin typeface="-apple-system"/>
              </a:rPr>
              <a:t>, accessed 19 Dec 21.</a:t>
            </a:r>
          </a:p>
          <a:p>
            <a:pPr algn="l"/>
            <a:r>
              <a:rPr lang="en-US" b="0" i="0" baseline="30000" dirty="0">
                <a:solidFill>
                  <a:srgbClr val="212529"/>
                </a:solidFill>
                <a:effectLst/>
                <a:highlight>
                  <a:srgbClr val="FFFFFF"/>
                </a:highlight>
                <a:latin typeface="-apple-system"/>
              </a:rPr>
              <a:t>8</a:t>
            </a:r>
            <a:r>
              <a:rPr lang="en-US" b="0" i="0" dirty="0">
                <a:solidFill>
                  <a:srgbClr val="212529"/>
                </a:solidFill>
                <a:effectLst/>
                <a:highlight>
                  <a:srgbClr val="FFFFFF"/>
                </a:highlight>
                <a:latin typeface="-apple-system"/>
              </a:rPr>
              <a:t> Gerecht R. The lethal triad. Hypothermia, acidosis &amp; coagulopathy create a deadly cycle for trauma patients. JEMS. 2014 Apr;39(4): 56-60.</a:t>
            </a:r>
          </a:p>
          <a:p>
            <a:pPr algn="l"/>
            <a:r>
              <a:rPr lang="en-US" b="0" i="0" baseline="30000" dirty="0">
                <a:solidFill>
                  <a:srgbClr val="212529"/>
                </a:solidFill>
                <a:effectLst/>
                <a:highlight>
                  <a:srgbClr val="FFFFFF"/>
                </a:highlight>
                <a:latin typeface="-apple-system"/>
              </a:rPr>
              <a:t>9</a:t>
            </a:r>
            <a:r>
              <a:rPr lang="en-US" b="0" i="0" dirty="0">
                <a:solidFill>
                  <a:srgbClr val="212529"/>
                </a:solidFill>
                <a:effectLst/>
                <a:highlight>
                  <a:srgbClr val="FFFFFF"/>
                </a:highlight>
                <a:latin typeface="-apple-system"/>
              </a:rPr>
              <a:t> Kaplan LJ, Bailey H, Kellum, J. The etiology and significance of metabolic acidosis in trauma patients. Current Opinion in Critical Care. December 1999, volume 5, issue 6, p 458-463.</a:t>
            </a:r>
          </a:p>
          <a:p>
            <a:pPr algn="l"/>
            <a:r>
              <a:rPr lang="en-US" b="0" i="0" baseline="30000" dirty="0">
                <a:solidFill>
                  <a:srgbClr val="212529"/>
                </a:solidFill>
                <a:effectLst/>
                <a:highlight>
                  <a:srgbClr val="FFFFFF"/>
                </a:highlight>
                <a:latin typeface="-apple-system"/>
              </a:rPr>
              <a:t>10</a:t>
            </a:r>
            <a:r>
              <a:rPr lang="en-US" b="0" i="0" dirty="0">
                <a:solidFill>
                  <a:srgbClr val="212529"/>
                </a:solidFill>
                <a:effectLst/>
                <a:highlight>
                  <a:srgbClr val="FFFFFF"/>
                </a:highlight>
                <a:latin typeface="-apple-system"/>
              </a:rPr>
              <a:t> Miller, PR, Croce, MA, Kilgo, PD, Scott J, et al. Acute respiratory distress syndrome in blunt trauma: Identification of independent risk factors. The American Surgeon; Atlanta. Vol. 68, Iss 10 (Oct 2002): 845-50; discussion 850-1.</a:t>
            </a:r>
          </a:p>
          <a:p>
            <a:pPr algn="l"/>
            <a:r>
              <a:rPr lang="en-US" b="0" i="0" baseline="30000" dirty="0">
                <a:solidFill>
                  <a:srgbClr val="212529"/>
                </a:solidFill>
                <a:effectLst/>
                <a:highlight>
                  <a:srgbClr val="FFFFFF"/>
                </a:highlight>
                <a:latin typeface="-apple-system"/>
              </a:rPr>
              <a:t>11</a:t>
            </a:r>
            <a:r>
              <a:rPr lang="en-US" b="0" i="0" dirty="0">
                <a:solidFill>
                  <a:srgbClr val="212529"/>
                </a:solidFill>
                <a:effectLst/>
                <a:highlight>
                  <a:srgbClr val="FFFFFF"/>
                </a:highlight>
                <a:latin typeface="-apple-system"/>
              </a:rPr>
              <a:t> Corwin GS, Sexton KW, Beck WC, et al. Characterization of Acidosis in Trauma Patient. J Emerg Trauma Shock. 2020;13(3): 213-218.</a:t>
            </a:r>
          </a:p>
          <a:p>
            <a:pPr algn="l"/>
            <a:r>
              <a:rPr lang="en-US" b="0" i="0" baseline="30000" dirty="0">
                <a:solidFill>
                  <a:srgbClr val="212529"/>
                </a:solidFill>
                <a:effectLst/>
                <a:highlight>
                  <a:srgbClr val="FFFFFF"/>
                </a:highlight>
                <a:latin typeface="-apple-system"/>
              </a:rPr>
              <a:t>12</a:t>
            </a:r>
            <a:r>
              <a:rPr lang="en-US" b="0" i="0" dirty="0">
                <a:solidFill>
                  <a:srgbClr val="212529"/>
                </a:solidFill>
                <a:effectLst/>
                <a:highlight>
                  <a:srgbClr val="FFFFFF"/>
                </a:highlight>
                <a:latin typeface="-apple-system"/>
              </a:rPr>
              <a:t> Weinberg, DS, Narayanan, AS, Moore, TA et al. Prolonged resuscitation of metabolic acidosis after trauma is associated with more complications. J Orthop Surg Res. 2015 vol 10, 153.</a:t>
            </a:r>
          </a:p>
          <a:p>
            <a:pPr algn="l"/>
            <a:r>
              <a:rPr lang="en-US" b="0" i="0" baseline="30000" dirty="0">
                <a:solidFill>
                  <a:srgbClr val="212529"/>
                </a:solidFill>
                <a:effectLst/>
                <a:highlight>
                  <a:srgbClr val="FFFFFF"/>
                </a:highlight>
                <a:latin typeface="-apple-system"/>
              </a:rPr>
              <a:t>13</a:t>
            </a:r>
            <a:r>
              <a:rPr lang="en-US" b="0" i="0" dirty="0">
                <a:solidFill>
                  <a:srgbClr val="212529"/>
                </a:solidFill>
                <a:effectLst/>
                <a:highlight>
                  <a:srgbClr val="FFFFFF"/>
                </a:highlight>
                <a:latin typeface="-apple-system"/>
              </a:rPr>
              <a:t> Hess, JR, et al. The Coagulopathy of Trauma: A Review of Mechanisms. The Journal of Trauma: Injury, Infection, and Critical Care. October 2008, vol 65, issue 4; p 748-754.</a:t>
            </a:r>
          </a:p>
          <a:p>
            <a:pPr algn="l"/>
            <a:r>
              <a:rPr lang="en-US" b="0" i="0" baseline="30000" dirty="0">
                <a:solidFill>
                  <a:srgbClr val="212529"/>
                </a:solidFill>
                <a:effectLst/>
                <a:highlight>
                  <a:srgbClr val="FFFFFF"/>
                </a:highlight>
                <a:latin typeface="-apple-system"/>
              </a:rPr>
              <a:t>14</a:t>
            </a:r>
            <a:r>
              <a:rPr lang="en-US" b="0" i="0" dirty="0">
                <a:solidFill>
                  <a:srgbClr val="212529"/>
                </a:solidFill>
                <a:effectLst/>
                <a:highlight>
                  <a:srgbClr val="FFFFFF"/>
                </a:highlight>
                <a:latin typeface="-apple-system"/>
              </a:rPr>
              <a:t> Brohi K, Cohen M, Davenport Ross. Acute coagulopathy of trauma: mechanism, identification and effect. Current Opinion in Critical Care. December 2007, vol 13, issue 6; p 680-685.</a:t>
            </a:r>
          </a:p>
          <a:p>
            <a:pPr algn="l"/>
            <a:r>
              <a:rPr lang="en-US" b="0" i="0" baseline="30000" dirty="0">
                <a:solidFill>
                  <a:srgbClr val="212529"/>
                </a:solidFill>
                <a:effectLst/>
                <a:highlight>
                  <a:srgbClr val="FFFFFF"/>
                </a:highlight>
                <a:latin typeface="-apple-system"/>
              </a:rPr>
              <a:t>15</a:t>
            </a:r>
            <a:r>
              <a:rPr lang="en-US" b="0" i="0" dirty="0">
                <a:solidFill>
                  <a:srgbClr val="212529"/>
                </a:solidFill>
                <a:effectLst/>
                <a:highlight>
                  <a:srgbClr val="FFFFFF"/>
                </a:highlight>
                <a:latin typeface="-apple-system"/>
              </a:rPr>
              <a:t> Niles SE, et al. Increased Mortality Associated With the Early Coagulopathy of Trauma in Combat Casualties. The Journal of Trauma: Injury, Infection, and Critical Care. June 2008, vol 64, issue 6; p 1459-1465.</a:t>
            </a:r>
          </a:p>
          <a:p>
            <a:pPr algn="l"/>
            <a:r>
              <a:rPr lang="en-US" b="0" i="0" baseline="30000" dirty="0">
                <a:solidFill>
                  <a:srgbClr val="212529"/>
                </a:solidFill>
                <a:effectLst/>
                <a:highlight>
                  <a:srgbClr val="FFFFFF"/>
                </a:highlight>
                <a:latin typeface="-apple-system"/>
              </a:rPr>
              <a:t>16</a:t>
            </a:r>
            <a:r>
              <a:rPr lang="en-US" b="0" i="0" dirty="0">
                <a:solidFill>
                  <a:srgbClr val="212529"/>
                </a:solidFill>
                <a:effectLst/>
                <a:highlight>
                  <a:srgbClr val="FFFFFF"/>
                </a:highlight>
                <a:latin typeface="-apple-system"/>
              </a:rPr>
              <a:t> Holcomb JB, et al. Damage Control Resuscitation: Directly Addressing the Early Coagulopathy of Trauma. The Journal of Trauma: Injury, Infection, and Critical Care. Feb 2007, volv62, issue 2; p 307-310.</a:t>
            </a:r>
          </a:p>
          <a:p>
            <a:pPr algn="l"/>
            <a:r>
              <a:rPr lang="en-US" b="0" i="0" baseline="30000" dirty="0">
                <a:solidFill>
                  <a:srgbClr val="212529"/>
                </a:solidFill>
                <a:effectLst/>
                <a:highlight>
                  <a:srgbClr val="FFFFFF"/>
                </a:highlight>
                <a:latin typeface="-apple-system"/>
              </a:rPr>
              <a:t>17</a:t>
            </a:r>
            <a:r>
              <a:rPr lang="en-US" b="0" i="0" dirty="0">
                <a:solidFill>
                  <a:srgbClr val="212529"/>
                </a:solidFill>
                <a:effectLst/>
                <a:highlight>
                  <a:srgbClr val="FFFFFF"/>
                </a:highlight>
                <a:latin typeface="-apple-system"/>
              </a:rPr>
              <a:t> Butler FK, et al. Management of Suspected Tension Pneumothorax in Tactical Combat Casualty Care: TCCC Guidelines Change 17-02. J Spec Oper Med. 2018 Summer;18(2): 19-35.</a:t>
            </a:r>
          </a:p>
          <a:p>
            <a:pPr algn="l"/>
            <a:r>
              <a:rPr lang="en-US" b="0" i="0" baseline="30000" dirty="0">
                <a:solidFill>
                  <a:srgbClr val="212529"/>
                </a:solidFill>
                <a:effectLst/>
                <a:highlight>
                  <a:srgbClr val="FFFFFF"/>
                </a:highlight>
                <a:latin typeface="-apple-system"/>
              </a:rPr>
              <a:t>18</a:t>
            </a:r>
            <a:r>
              <a:rPr lang="en-US" b="0" i="0" dirty="0">
                <a:solidFill>
                  <a:srgbClr val="212529"/>
                </a:solidFill>
                <a:effectLst/>
                <a:highlight>
                  <a:srgbClr val="FFFFFF"/>
                </a:highlight>
                <a:latin typeface="-apple-system"/>
              </a:rPr>
              <a:t> McKnight CL, Burns B. Pneumothorax. [Updated 2021 Aug 11].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5"/>
              </a:rPr>
              <a:t>https://www.ncbi.nlm.nih.gov/books/NBK441885/</a:t>
            </a:r>
            <a:r>
              <a:rPr lang="en-US" b="0" i="0" dirty="0">
                <a:solidFill>
                  <a:srgbClr val="212529"/>
                </a:solidFill>
                <a:effectLst/>
                <a:highlight>
                  <a:srgbClr val="FFFFFF"/>
                </a:highlight>
                <a:latin typeface="-apple-system"/>
              </a:rPr>
              <a:t>, accessed on 19 Dec 21.</a:t>
            </a:r>
          </a:p>
          <a:p>
            <a:pPr algn="l"/>
            <a:r>
              <a:rPr lang="en-US" b="0" i="0" baseline="30000" dirty="0">
                <a:solidFill>
                  <a:srgbClr val="212529"/>
                </a:solidFill>
                <a:effectLst/>
                <a:highlight>
                  <a:srgbClr val="FFFFFF"/>
                </a:highlight>
                <a:latin typeface="-apple-system"/>
              </a:rPr>
              <a:t>19</a:t>
            </a:r>
            <a:r>
              <a:rPr lang="en-US" b="0" i="0" dirty="0">
                <a:solidFill>
                  <a:srgbClr val="212529"/>
                </a:solidFill>
                <a:effectLst/>
                <a:highlight>
                  <a:srgbClr val="FFFFFF"/>
                </a:highlight>
                <a:latin typeface="-apple-system"/>
              </a:rPr>
              <a:t> Jones R, Hollingsworth J. Tension pneumothoraces not responding to needle thoracentesis. J Emerg Med. 2002;19(2): 176–177.</a:t>
            </a:r>
          </a:p>
          <a:p>
            <a:pPr algn="l"/>
            <a:r>
              <a:rPr lang="en-US" b="0" i="0" baseline="30000" dirty="0">
                <a:solidFill>
                  <a:srgbClr val="212529"/>
                </a:solidFill>
                <a:effectLst/>
                <a:highlight>
                  <a:srgbClr val="FFFFFF"/>
                </a:highlight>
                <a:latin typeface="-apple-system"/>
              </a:rPr>
              <a:t>20</a:t>
            </a:r>
            <a:r>
              <a:rPr lang="en-US" b="0" i="0" dirty="0">
                <a:solidFill>
                  <a:srgbClr val="212529"/>
                </a:solidFill>
                <a:effectLst/>
                <a:highlight>
                  <a:srgbClr val="FFFFFF"/>
                </a:highlight>
                <a:latin typeface="-apple-system"/>
              </a:rPr>
              <a:t> High K, Brywczynski J, Guillamondegui O. Safety and efficacy of thoracostomy in the air medical environment. Air Med J. 2016;35: 227–230.</a:t>
            </a:r>
          </a:p>
          <a:p>
            <a:pPr algn="l"/>
            <a:r>
              <a:rPr lang="en-US" b="0" i="0" baseline="30000" dirty="0">
                <a:solidFill>
                  <a:srgbClr val="212529"/>
                </a:solidFill>
                <a:effectLst/>
                <a:highlight>
                  <a:srgbClr val="FFFFFF"/>
                </a:highlight>
                <a:latin typeface="-apple-system"/>
              </a:rPr>
              <a:t>21</a:t>
            </a:r>
            <a:r>
              <a:rPr lang="en-US" b="0" i="0" dirty="0">
                <a:solidFill>
                  <a:srgbClr val="212529"/>
                </a:solidFill>
                <a:effectLst/>
                <a:highlight>
                  <a:srgbClr val="FFFFFF"/>
                </a:highlight>
                <a:latin typeface="-apple-system"/>
              </a:rPr>
              <a:t> Barton ED, Epperson M, Hoyt DB, et al. Prehospital needle aspiration and tube thoracostomy in trauma victims: a six-year experience with aeromedical crews. J Emerg Med. 1995;13: 155–163.</a:t>
            </a:r>
          </a:p>
          <a:p>
            <a:pPr algn="l"/>
            <a:r>
              <a:rPr lang="en-US" b="0" i="0" baseline="30000" dirty="0">
                <a:solidFill>
                  <a:srgbClr val="212529"/>
                </a:solidFill>
                <a:effectLst/>
                <a:highlight>
                  <a:srgbClr val="FFFFFF"/>
                </a:highlight>
                <a:latin typeface="-apple-system"/>
              </a:rPr>
              <a:t>22</a:t>
            </a:r>
            <a:r>
              <a:rPr lang="en-US" b="0" i="0" dirty="0">
                <a:solidFill>
                  <a:srgbClr val="212529"/>
                </a:solidFill>
                <a:effectLst/>
                <a:highlight>
                  <a:srgbClr val="FFFFFF"/>
                </a:highlight>
                <a:latin typeface="-apple-system"/>
              </a:rPr>
              <a:t> Butler FK, et al. Management of Suspected Tension Pneumothorax in Tactical Combat Casualty Care: TCCC Guidelines Change 17-02. J Spec Oper Med. 2018 Summer;18(2): 19-35.</a:t>
            </a:r>
          </a:p>
          <a:p>
            <a:pPr algn="l"/>
            <a:r>
              <a:rPr lang="en-US" b="0" i="0" baseline="30000" dirty="0">
                <a:solidFill>
                  <a:srgbClr val="212529"/>
                </a:solidFill>
                <a:effectLst/>
                <a:highlight>
                  <a:srgbClr val="FFFFFF"/>
                </a:highlight>
                <a:latin typeface="-apple-system"/>
              </a:rPr>
              <a:t>23</a:t>
            </a:r>
            <a:r>
              <a:rPr lang="en-US" b="0" i="0" dirty="0">
                <a:solidFill>
                  <a:srgbClr val="212529"/>
                </a:solidFill>
                <a:effectLst/>
                <a:highlight>
                  <a:srgbClr val="FFFFFF"/>
                </a:highlight>
                <a:latin typeface="-apple-system"/>
              </a:rPr>
              <a:t> Prehospital Trauma Life Support, 9th Edition, Military Edition. Chapter 25, p 802.</a:t>
            </a:r>
          </a:p>
          <a:p>
            <a:pPr algn="l"/>
            <a:r>
              <a:rPr lang="en-US" b="0" i="0" baseline="30000" dirty="0">
                <a:solidFill>
                  <a:srgbClr val="212529"/>
                </a:solidFill>
                <a:effectLst/>
                <a:highlight>
                  <a:srgbClr val="FFFFFF"/>
                </a:highlight>
                <a:latin typeface="-apple-system"/>
              </a:rPr>
              <a:t>24</a:t>
            </a:r>
            <a:r>
              <a:rPr lang="en-US" b="0" i="0" dirty="0">
                <a:solidFill>
                  <a:srgbClr val="212529"/>
                </a:solidFill>
                <a:effectLst/>
                <a:highlight>
                  <a:srgbClr val="FFFFFF"/>
                </a:highlight>
                <a:latin typeface="-apple-system"/>
              </a:rPr>
              <a:t> Engels PT, Passos E, Beckett AN, et al. IV access in bleeding trauma patients: a performance review. Injury. 2014;45(1): 77–82.</a:t>
            </a:r>
          </a:p>
          <a:p>
            <a:pPr algn="l"/>
            <a:r>
              <a:rPr lang="en-US" b="0" i="0" baseline="30000" dirty="0">
                <a:solidFill>
                  <a:srgbClr val="212529"/>
                </a:solidFill>
                <a:effectLst/>
                <a:highlight>
                  <a:srgbClr val="FFFFFF"/>
                </a:highlight>
                <a:latin typeface="-apple-system"/>
              </a:rPr>
              <a:t>25</a:t>
            </a:r>
            <a:r>
              <a:rPr lang="en-US" b="0" i="0" dirty="0">
                <a:solidFill>
                  <a:srgbClr val="212529"/>
                </a:solidFill>
                <a:effectLst/>
                <a:highlight>
                  <a:srgbClr val="FFFFFF"/>
                </a:highlight>
                <a:latin typeface="-apple-system"/>
              </a:rPr>
              <a:t> Prehospital Trauma Life Support, 9th Edition, Military Edition. Chapter 25, p 802.</a:t>
            </a:r>
          </a:p>
          <a:p>
            <a:pPr algn="l"/>
            <a:r>
              <a:rPr lang="en-US" b="0" i="0" baseline="30000" dirty="0">
                <a:solidFill>
                  <a:srgbClr val="212529"/>
                </a:solidFill>
                <a:effectLst/>
                <a:highlight>
                  <a:srgbClr val="FFFFFF"/>
                </a:highlight>
                <a:latin typeface="-apple-system"/>
              </a:rPr>
              <a:t>26</a:t>
            </a:r>
            <a:r>
              <a:rPr lang="en-US" b="0" i="0" dirty="0">
                <a:solidFill>
                  <a:srgbClr val="212529"/>
                </a:solidFill>
                <a:effectLst/>
                <a:highlight>
                  <a:srgbClr val="FFFFFF"/>
                </a:highlight>
                <a:latin typeface="-apple-system"/>
              </a:rPr>
              <a:t> Butler FK. Two Decades of Saving Lives on the Battlefield: Tactical Combat Casualty Care Turns 20, Military Medicine, Volume 182, Issue 3-4, March-April 2017, pp e1563–e1568.</a:t>
            </a:r>
          </a:p>
          <a:p>
            <a:pPr algn="l"/>
            <a:r>
              <a:rPr lang="en-US" b="0" i="0" baseline="30000" dirty="0">
                <a:solidFill>
                  <a:srgbClr val="212529"/>
                </a:solidFill>
                <a:effectLst/>
                <a:highlight>
                  <a:srgbClr val="FFFFFF"/>
                </a:highlight>
                <a:latin typeface="-apple-system"/>
              </a:rPr>
              <a:t>27</a:t>
            </a:r>
            <a:r>
              <a:rPr lang="en-US" b="0" i="0" dirty="0">
                <a:solidFill>
                  <a:srgbClr val="212529"/>
                </a:solidFill>
                <a:effectLst/>
                <a:highlight>
                  <a:srgbClr val="FFFFFF"/>
                </a:highlight>
                <a:latin typeface="-apple-system"/>
              </a:rPr>
              <a:t> Boyle MF, Kuntz B. Saline locks in prehospital care. Prehosp Disaster Med. 1994 Jul-Sep;9(3): 190-2.</a:t>
            </a:r>
          </a:p>
          <a:p>
            <a:pPr algn="l"/>
            <a:r>
              <a:rPr lang="en-US" b="0" i="0" baseline="30000" dirty="0">
                <a:solidFill>
                  <a:srgbClr val="212529"/>
                </a:solidFill>
                <a:effectLst/>
                <a:highlight>
                  <a:srgbClr val="FFFFFF"/>
                </a:highlight>
                <a:latin typeface="-apple-system"/>
              </a:rPr>
              <a:t>28</a:t>
            </a:r>
            <a:r>
              <a:rPr lang="en-US" b="0" i="0" dirty="0">
                <a:solidFill>
                  <a:srgbClr val="212529"/>
                </a:solidFill>
                <a:effectLst/>
                <a:highlight>
                  <a:srgbClr val="FFFFFF"/>
                </a:highlight>
                <a:latin typeface="-apple-system"/>
              </a:rPr>
              <a:t> Prehospital Trauma Life Support, 9th Edition, Military Edition. Chapter 25, p 802.</a:t>
            </a:r>
          </a:p>
          <a:p>
            <a:pPr algn="l"/>
            <a:r>
              <a:rPr lang="en-US" b="0" i="0" baseline="30000" dirty="0">
                <a:solidFill>
                  <a:srgbClr val="212529"/>
                </a:solidFill>
                <a:effectLst/>
                <a:highlight>
                  <a:srgbClr val="FFFFFF"/>
                </a:highlight>
                <a:latin typeface="-apple-system"/>
              </a:rPr>
              <a:t>29</a:t>
            </a:r>
            <a:r>
              <a:rPr lang="en-US" b="0" i="0" dirty="0">
                <a:solidFill>
                  <a:srgbClr val="212529"/>
                </a:solidFill>
                <a:effectLst/>
                <a:highlight>
                  <a:srgbClr val="FFFFFF"/>
                </a:highlight>
                <a:latin typeface="-apple-system"/>
              </a:rPr>
              <a:t> Stupnyckyj C, Smolarek S, Reeves C, McKeith J. Changing blood transfusion policy and Practice. Am J Nursing. 2014;114: 50-59.</a:t>
            </a:r>
          </a:p>
          <a:p>
            <a:pPr algn="l"/>
            <a:r>
              <a:rPr lang="en-US" b="0" i="0" baseline="30000" dirty="0">
                <a:solidFill>
                  <a:srgbClr val="212529"/>
                </a:solidFill>
                <a:effectLst/>
                <a:highlight>
                  <a:srgbClr val="FFFFFF"/>
                </a:highlight>
                <a:latin typeface="-apple-system"/>
              </a:rPr>
              <a:t>30</a:t>
            </a:r>
            <a:r>
              <a:rPr lang="en-US" b="0" i="0" dirty="0">
                <a:solidFill>
                  <a:srgbClr val="212529"/>
                </a:solidFill>
                <a:effectLst/>
                <a:highlight>
                  <a:srgbClr val="FFFFFF"/>
                </a:highlight>
                <a:latin typeface="-apple-system"/>
              </a:rPr>
              <a:t> Butler FK, Hagmann J, Butler EG. Tactical combat casualty care in special operations. Mil Med. 1996;161(suppl): 3-16.</a:t>
            </a:r>
          </a:p>
          <a:p>
            <a:pPr algn="l"/>
            <a:r>
              <a:rPr lang="en-US" b="0" i="0" baseline="30000" dirty="0">
                <a:solidFill>
                  <a:srgbClr val="212529"/>
                </a:solidFill>
                <a:effectLst/>
                <a:highlight>
                  <a:srgbClr val="FFFFFF"/>
                </a:highlight>
                <a:latin typeface="-apple-system"/>
              </a:rPr>
              <a:t>31</a:t>
            </a:r>
            <a:r>
              <a:rPr lang="en-US" b="0" i="0" dirty="0">
                <a:solidFill>
                  <a:srgbClr val="212529"/>
                </a:solidFill>
                <a:effectLst/>
                <a:highlight>
                  <a:srgbClr val="FFFFFF"/>
                </a:highlight>
                <a:latin typeface="-apple-system"/>
              </a:rPr>
              <a:t> Beecham GB, Tackling G. Peripheral Line Placement. [Updated 2021 Aug 15].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6"/>
              </a:rPr>
              <a:t>https://www.ncbi.nlm.nih.gov/books/NBK539795/</a:t>
            </a:r>
            <a:r>
              <a:rPr lang="en-US" b="0" i="0" dirty="0">
                <a:solidFill>
                  <a:srgbClr val="212529"/>
                </a:solidFill>
                <a:effectLst/>
                <a:highlight>
                  <a:srgbClr val="FFFFFF"/>
                </a:highlight>
                <a:latin typeface="-apple-system"/>
              </a:rPr>
              <a:t>, accessed 21 Dec 21.</a:t>
            </a:r>
          </a:p>
          <a:p>
            <a:pPr algn="l"/>
            <a:r>
              <a:rPr lang="en-US" b="0" i="0" baseline="30000" dirty="0">
                <a:solidFill>
                  <a:srgbClr val="212529"/>
                </a:solidFill>
                <a:effectLst/>
                <a:highlight>
                  <a:srgbClr val="FFFFFF"/>
                </a:highlight>
                <a:latin typeface="-apple-system"/>
              </a:rPr>
              <a:t>32</a:t>
            </a:r>
            <a:r>
              <a:rPr lang="en-US" b="0" i="0" dirty="0">
                <a:solidFill>
                  <a:srgbClr val="212529"/>
                </a:solidFill>
                <a:effectLst/>
                <a:highlight>
                  <a:srgbClr val="FFFFFF"/>
                </a:highlight>
                <a:latin typeface="-apple-system"/>
              </a:rPr>
              <a:t> Greene N, Bhananker S, Ramaiah R. Vascular access, fluid resuscitation, and blood transfusion in pediatric trauma. Int J Crit Illn Inj Sci. 2012;2(3): 135-142.</a:t>
            </a:r>
          </a:p>
          <a:p>
            <a:pPr algn="l"/>
            <a:r>
              <a:rPr lang="en-US" b="0" i="0" baseline="30000" dirty="0">
                <a:solidFill>
                  <a:srgbClr val="212529"/>
                </a:solidFill>
                <a:effectLst/>
                <a:highlight>
                  <a:srgbClr val="FFFFFF"/>
                </a:highlight>
                <a:latin typeface="-apple-system"/>
              </a:rPr>
              <a:t>33</a:t>
            </a:r>
            <a:r>
              <a:rPr lang="en-US" b="0" i="0" dirty="0">
                <a:solidFill>
                  <a:srgbClr val="212529"/>
                </a:solidFill>
                <a:effectLst/>
                <a:highlight>
                  <a:srgbClr val="FFFFFF"/>
                </a:highlight>
                <a:latin typeface="-apple-system"/>
              </a:rPr>
              <a:t> Verhoeff K, Saybel R, Mathura P, Tsang B, Fawcett V, Widder S. Ensuring adequate vascular access in patients with major trauma: a quality improvement initiative. BMJ Open Qual. 2018;7(1): e000090.</a:t>
            </a:r>
          </a:p>
          <a:p>
            <a:pPr algn="l"/>
            <a:r>
              <a:rPr lang="en-US" b="0" i="0" baseline="30000" dirty="0">
                <a:solidFill>
                  <a:srgbClr val="212529"/>
                </a:solidFill>
                <a:effectLst/>
                <a:highlight>
                  <a:srgbClr val="FFFFFF"/>
                </a:highlight>
                <a:latin typeface="-apple-system"/>
              </a:rPr>
              <a:t>34</a:t>
            </a:r>
            <a:r>
              <a:rPr lang="en-US" b="0" i="0" dirty="0">
                <a:solidFill>
                  <a:srgbClr val="212529"/>
                </a:solidFill>
                <a:effectLst/>
                <a:highlight>
                  <a:srgbClr val="FFFFFF"/>
                </a:highlight>
                <a:latin typeface="-apple-system"/>
              </a:rPr>
              <a:t> Prehospital Trauma Life Support, 9th Edition, Military Edition. Chapter 25, p 802.</a:t>
            </a:r>
          </a:p>
          <a:p>
            <a:pPr algn="l"/>
            <a:r>
              <a:rPr lang="en-US" b="0" i="0" baseline="30000" dirty="0">
                <a:solidFill>
                  <a:srgbClr val="212529"/>
                </a:solidFill>
                <a:effectLst/>
                <a:highlight>
                  <a:srgbClr val="FFFFFF"/>
                </a:highlight>
                <a:latin typeface="-apple-system"/>
              </a:rPr>
              <a:t>35</a:t>
            </a:r>
            <a:r>
              <a:rPr lang="en-US" b="0" i="0" dirty="0">
                <a:solidFill>
                  <a:srgbClr val="212529"/>
                </a:solidFill>
                <a:effectLst/>
                <a:highlight>
                  <a:srgbClr val="FFFFFF"/>
                </a:highlight>
                <a:latin typeface="-apple-system"/>
              </a:rPr>
              <a:t> Dubick MA, Holcomb JB. A review of intraosseous vascular access: current status and military application. Mil Med. 2000;165(7): 552-559.</a:t>
            </a:r>
          </a:p>
          <a:p>
            <a:pPr algn="l"/>
            <a:r>
              <a:rPr lang="en-US" b="0" i="0" baseline="30000" dirty="0">
                <a:solidFill>
                  <a:srgbClr val="212529"/>
                </a:solidFill>
                <a:effectLst/>
                <a:highlight>
                  <a:srgbClr val="FFFFFF"/>
                </a:highlight>
                <a:latin typeface="-apple-system"/>
              </a:rPr>
              <a:t>36</a:t>
            </a:r>
            <a:r>
              <a:rPr lang="en-US" b="0" i="0" dirty="0">
                <a:solidFill>
                  <a:srgbClr val="212529"/>
                </a:solidFill>
                <a:effectLst/>
                <a:highlight>
                  <a:srgbClr val="FFFFFF"/>
                </a:highlight>
                <a:latin typeface="-apple-system"/>
              </a:rPr>
              <a:t> Calkins MD, Fitzgerald G, Bentley TB, Burris D. Intraosseous infusion devices: a comparison for potential use in special operations. J Trauma. 2000;48(6): 1068-1074.</a:t>
            </a:r>
          </a:p>
          <a:p>
            <a:pPr algn="l"/>
            <a:r>
              <a:rPr lang="en-US" b="0" i="0" baseline="30000" dirty="0">
                <a:solidFill>
                  <a:srgbClr val="212529"/>
                </a:solidFill>
                <a:effectLst/>
                <a:highlight>
                  <a:srgbClr val="FFFFFF"/>
                </a:highlight>
                <a:latin typeface="-apple-system"/>
              </a:rPr>
              <a:t>37</a:t>
            </a:r>
            <a:r>
              <a:rPr lang="en-US" b="0" i="0" dirty="0">
                <a:solidFill>
                  <a:srgbClr val="212529"/>
                </a:solidFill>
                <a:effectLst/>
                <a:highlight>
                  <a:srgbClr val="FFFFFF"/>
                </a:highlight>
                <a:latin typeface="-apple-system"/>
              </a:rPr>
              <a:t> Butler FK, Holcomb JB, Giebner SD, McSwain NE, Bagian J. Tactical combat casualty care 2007: evolving concepts and battlefield experience. Mil Med. 2007;172(11) (suppl): 1–19.</a:t>
            </a:r>
          </a:p>
          <a:p>
            <a:pPr algn="l"/>
            <a:r>
              <a:rPr lang="en-US" b="0" i="0" baseline="30000" dirty="0">
                <a:solidFill>
                  <a:srgbClr val="212529"/>
                </a:solidFill>
                <a:effectLst/>
                <a:highlight>
                  <a:srgbClr val="FFFFFF"/>
                </a:highlight>
                <a:latin typeface="-apple-system"/>
              </a:rPr>
              <a:t>38</a:t>
            </a:r>
            <a:r>
              <a:rPr lang="en-US" b="0" i="0" dirty="0">
                <a:solidFill>
                  <a:srgbClr val="212529"/>
                </a:solidFill>
                <a:effectLst/>
                <a:highlight>
                  <a:srgbClr val="FFFFFF"/>
                </a:highlight>
                <a:latin typeface="-apple-system"/>
              </a:rPr>
              <a:t> Luck R, Haines C, Mull C. Intraosseous access. J Emerg Med. 2010;39: 468-475.</a:t>
            </a:r>
          </a:p>
          <a:p>
            <a:pPr algn="l"/>
            <a:r>
              <a:rPr lang="en-US" b="0" i="0" baseline="30000" dirty="0">
                <a:solidFill>
                  <a:srgbClr val="212529"/>
                </a:solidFill>
                <a:effectLst/>
                <a:highlight>
                  <a:srgbClr val="FFFFFF"/>
                </a:highlight>
                <a:latin typeface="-apple-system"/>
              </a:rPr>
              <a:t>39</a:t>
            </a:r>
            <a:r>
              <a:rPr lang="en-US" b="0" i="0" dirty="0">
                <a:solidFill>
                  <a:srgbClr val="212529"/>
                </a:solidFill>
                <a:effectLst/>
                <a:highlight>
                  <a:srgbClr val="FFFFFF"/>
                </a:highlight>
                <a:latin typeface="-apple-system"/>
              </a:rPr>
              <a:t> CoTCCC Recommended Devices &amp; Adjuncts. Joint Trauma System, Committee on Tactical Combat Casualty Care. Available at </a:t>
            </a:r>
            <a:r>
              <a:rPr lang="en-US" b="0" i="0" u="none" strike="noStrike" dirty="0">
                <a:solidFill>
                  <a:srgbClr val="007BFF"/>
                </a:solidFill>
                <a:effectLst/>
                <a:highlight>
                  <a:srgbClr val="FFFFFF"/>
                </a:highlight>
                <a:latin typeface="-apple-system"/>
                <a:hlinkClick r:id="rId7"/>
              </a:rPr>
              <a:t>https://www.deployedmedicine.com/market/31/content/100</a:t>
            </a:r>
            <a:r>
              <a:rPr lang="en-US" b="0" i="0" dirty="0">
                <a:solidFill>
                  <a:srgbClr val="212529"/>
                </a:solidFill>
                <a:effectLst/>
                <a:highlight>
                  <a:srgbClr val="FFFFFF"/>
                </a:highlight>
                <a:latin typeface="-apple-system"/>
              </a:rPr>
              <a:t>, accessed 24 Dec 21.</a:t>
            </a:r>
          </a:p>
          <a:p>
            <a:pPr algn="l"/>
            <a:r>
              <a:rPr lang="en-US" b="0" i="0" baseline="30000" dirty="0">
                <a:solidFill>
                  <a:srgbClr val="212529"/>
                </a:solidFill>
                <a:effectLst/>
                <a:highlight>
                  <a:srgbClr val="FFFFFF"/>
                </a:highlight>
                <a:latin typeface="-apple-system"/>
              </a:rPr>
              <a:t>40</a:t>
            </a:r>
            <a:r>
              <a:rPr lang="en-US" b="0" i="0" dirty="0">
                <a:solidFill>
                  <a:srgbClr val="212529"/>
                </a:solidFill>
                <a:effectLst/>
                <a:highlight>
                  <a:srgbClr val="FFFFFF"/>
                </a:highlight>
                <a:latin typeface="-apple-system"/>
              </a:rPr>
              <a:t> Findlay J, Johnson DL, Macnab AJ, MacDonald D, Shellborn R, Susak L. Paramedic evaluation of adult Intraosseous Infusion System. Prehosp Disaster Med. 2006;21: 329-334.</a:t>
            </a:r>
          </a:p>
          <a:p>
            <a:pPr algn="l"/>
            <a:r>
              <a:rPr lang="en-US" b="0" i="0" baseline="30000" dirty="0">
                <a:solidFill>
                  <a:srgbClr val="212529"/>
                </a:solidFill>
                <a:effectLst/>
                <a:highlight>
                  <a:srgbClr val="FFFFFF"/>
                </a:highlight>
                <a:latin typeface="-apple-system"/>
              </a:rPr>
              <a:t>41</a:t>
            </a:r>
            <a:r>
              <a:rPr lang="en-US" b="0" i="0" dirty="0">
                <a:solidFill>
                  <a:srgbClr val="212529"/>
                </a:solidFill>
                <a:effectLst/>
                <a:highlight>
                  <a:srgbClr val="FFFFFF"/>
                </a:highlight>
                <a:latin typeface="-apple-system"/>
              </a:rPr>
              <a:t> Santos D, Carron PN, Yersin B, Pasquier M. EZ-IO(®) intraosseous device implementation in a pre-hospital emergency service: A prospective study and review of the literature. Resuscitation. 2013;84:440-445.</a:t>
            </a:r>
          </a:p>
          <a:p>
            <a:pPr algn="l"/>
            <a:r>
              <a:rPr lang="en-US" b="0" i="0" baseline="30000" dirty="0">
                <a:solidFill>
                  <a:srgbClr val="212529"/>
                </a:solidFill>
                <a:effectLst/>
                <a:highlight>
                  <a:srgbClr val="FFFFFF"/>
                </a:highlight>
                <a:latin typeface="-apple-system"/>
              </a:rPr>
              <a:t>42</a:t>
            </a:r>
            <a:r>
              <a:rPr lang="en-US" b="0" i="0" dirty="0">
                <a:solidFill>
                  <a:srgbClr val="212529"/>
                </a:solidFill>
                <a:effectLst/>
                <a:highlight>
                  <a:srgbClr val="FFFFFF"/>
                </a:highlight>
                <a:latin typeface="-apple-system"/>
              </a:rPr>
              <a:t> Naval Operational Medical Lessons Learned Center Report: Combat Medical Personnel Evaluation of Battlefield Trauma Care Equipment. Dated 19 November 2011 (For Official Use Only – available to DoD personnel through official request to the Joint Trauma System).</a:t>
            </a:r>
          </a:p>
          <a:p>
            <a:pPr algn="l"/>
            <a:r>
              <a:rPr lang="en-US" b="0" i="0" baseline="30000" dirty="0">
                <a:solidFill>
                  <a:srgbClr val="212529"/>
                </a:solidFill>
                <a:effectLst/>
                <a:highlight>
                  <a:srgbClr val="FFFFFF"/>
                </a:highlight>
                <a:latin typeface="-apple-system"/>
              </a:rPr>
              <a:t>43</a:t>
            </a:r>
            <a:r>
              <a:rPr lang="en-US" b="0" i="0" dirty="0">
                <a:solidFill>
                  <a:srgbClr val="212529"/>
                </a:solidFill>
                <a:effectLst/>
                <a:highlight>
                  <a:srgbClr val="FFFFFF"/>
                </a:highlight>
                <a:latin typeface="-apple-system"/>
              </a:rPr>
              <a:t> Pasley J, Miller C, DuBose J, et al. Intraosseous infusion rate under high pressure: a cadaveric comparison of anatomic sites. J Trauma Acute Care Surg. 2015; 78: 295-299.</a:t>
            </a:r>
          </a:p>
          <a:p>
            <a:pPr algn="l"/>
            <a:r>
              <a:rPr lang="en-US" b="0" i="0" baseline="30000" dirty="0">
                <a:solidFill>
                  <a:srgbClr val="212529"/>
                </a:solidFill>
                <a:effectLst/>
                <a:highlight>
                  <a:srgbClr val="FFFFFF"/>
                </a:highlight>
                <a:latin typeface="-apple-system"/>
              </a:rPr>
              <a:t>44</a:t>
            </a:r>
            <a:r>
              <a:rPr lang="en-US" b="0" i="0" dirty="0">
                <a:solidFill>
                  <a:srgbClr val="212529"/>
                </a:solidFill>
                <a:effectLst/>
                <a:highlight>
                  <a:srgbClr val="FFFFFF"/>
                </a:highlight>
                <a:latin typeface="-apple-system"/>
              </a:rPr>
              <a:t> Kehoe A, Jones A, Marcus S, et al. Current controversies in military prehospital care. J R Army Med Corps. 2011; 157(3 Suppl 1): S305–309.</a:t>
            </a:r>
          </a:p>
          <a:p>
            <a:pPr algn="l"/>
            <a:r>
              <a:rPr lang="en-US" b="0" i="0" baseline="30000" dirty="0">
                <a:solidFill>
                  <a:srgbClr val="212529"/>
                </a:solidFill>
                <a:effectLst/>
                <a:highlight>
                  <a:srgbClr val="FFFFFF"/>
                </a:highlight>
                <a:latin typeface="-apple-system"/>
              </a:rPr>
              <a:t>45</a:t>
            </a:r>
            <a:r>
              <a:rPr lang="en-US" b="0" i="0" dirty="0">
                <a:solidFill>
                  <a:srgbClr val="212529"/>
                </a:solidFill>
                <a:effectLst/>
                <a:highlight>
                  <a:srgbClr val="FFFFFF"/>
                </a:highlight>
                <a:latin typeface="-apple-system"/>
              </a:rPr>
              <a:t> Petitpas F, Guenezan J, Vendeuvre T, Scepi M, Oriot D, Mimoz O. Use of intra-osseous access in adults: a systematic review. Crit Care. 2016;20: 102. Published 2016 Apr 14.</a:t>
            </a:r>
          </a:p>
          <a:p>
            <a:pPr algn="l"/>
            <a:r>
              <a:rPr lang="en-US" b="0" i="0" baseline="30000" dirty="0">
                <a:solidFill>
                  <a:srgbClr val="212529"/>
                </a:solidFill>
                <a:effectLst/>
                <a:highlight>
                  <a:srgbClr val="FFFFFF"/>
                </a:highlight>
                <a:latin typeface="-apple-system"/>
              </a:rPr>
              <a:t>46</a:t>
            </a:r>
            <a:r>
              <a:rPr lang="en-US" b="0" i="0" dirty="0">
                <a:solidFill>
                  <a:srgbClr val="212529"/>
                </a:solidFill>
                <a:effectLst/>
                <a:highlight>
                  <a:srgbClr val="FFFFFF"/>
                </a:highlight>
                <a:latin typeface="-apple-system"/>
              </a:rPr>
              <a:t> Rush S, D’Amore J, Boccio E. A review of the evolution of intraosseous access in tactical setting and a feasibility study of a human cadaver model for a humeral head approach. Mil Med. 2014;179: 24-28.</a:t>
            </a:r>
          </a:p>
          <a:p>
            <a:pPr algn="l"/>
            <a:r>
              <a:rPr lang="en-US" b="0" i="0" baseline="30000" dirty="0">
                <a:solidFill>
                  <a:srgbClr val="212529"/>
                </a:solidFill>
                <a:effectLst/>
                <a:highlight>
                  <a:srgbClr val="FFFFFF"/>
                </a:highlight>
                <a:latin typeface="-apple-system"/>
              </a:rPr>
              <a:t>47</a:t>
            </a:r>
            <a:r>
              <a:rPr lang="en-US" b="0" i="0" dirty="0">
                <a:solidFill>
                  <a:srgbClr val="212529"/>
                </a:solidFill>
                <a:effectLst/>
                <a:highlight>
                  <a:srgbClr val="FFFFFF"/>
                </a:highlight>
                <a:latin typeface="-apple-system"/>
              </a:rPr>
              <a:t> Harris M, Balog R, Devries G. What is the evidence of utility for intraosseous blood transfusion in damage-control resuscitation? J Trauma Acute Care Surg. 2013;75: 904-906.</a:t>
            </a:r>
          </a:p>
          <a:p>
            <a:pPr algn="l"/>
            <a:r>
              <a:rPr lang="en-US" b="0" i="0" baseline="30000" dirty="0">
                <a:solidFill>
                  <a:srgbClr val="212529"/>
                </a:solidFill>
                <a:effectLst/>
                <a:highlight>
                  <a:srgbClr val="FFFFFF"/>
                </a:highlight>
                <a:latin typeface="-apple-system"/>
              </a:rPr>
              <a:t>48</a:t>
            </a:r>
            <a:r>
              <a:rPr lang="en-US" b="0" i="0" dirty="0">
                <a:solidFill>
                  <a:srgbClr val="212529"/>
                </a:solidFill>
                <a:effectLst/>
                <a:highlight>
                  <a:srgbClr val="FFFFFF"/>
                </a:highlight>
                <a:latin typeface="-apple-system"/>
              </a:rPr>
              <a:t> Lewis P, Wright C. Saving the critically injured trauma patient: a retrospective analysis of 1000 uses of intraosseous access. Emerg Med J. 2015 Jun;32: 463-467.</a:t>
            </a:r>
          </a:p>
          <a:p>
            <a:pPr algn="l"/>
            <a:r>
              <a:rPr lang="en-US" b="0" i="0" baseline="30000" dirty="0">
                <a:solidFill>
                  <a:srgbClr val="212529"/>
                </a:solidFill>
                <a:effectLst/>
                <a:highlight>
                  <a:srgbClr val="FFFFFF"/>
                </a:highlight>
                <a:latin typeface="-apple-system"/>
              </a:rPr>
              <a:t>49</a:t>
            </a:r>
            <a:r>
              <a:rPr lang="en-US" b="0" i="0" dirty="0">
                <a:solidFill>
                  <a:srgbClr val="212529"/>
                </a:solidFill>
                <a:effectLst/>
                <a:highlight>
                  <a:srgbClr val="FFFFFF"/>
                </a:highlight>
                <a:latin typeface="-apple-system"/>
              </a:rPr>
              <a:t> Butler FK. Military history of increasing survival: The U.S. military experience with tourniquets and hemostatic dressings in the Afghanistan and Iraq conflicts. Bull Am College Surg. 2015 Sep;100 (1 Suppl): 60-64.</a:t>
            </a:r>
          </a:p>
          <a:p>
            <a:pPr algn="l"/>
            <a:r>
              <a:rPr lang="en-US" b="0" i="0" baseline="30000" dirty="0">
                <a:solidFill>
                  <a:srgbClr val="212529"/>
                </a:solidFill>
                <a:effectLst/>
                <a:highlight>
                  <a:srgbClr val="FFFFFF"/>
                </a:highlight>
                <a:latin typeface="-apple-system"/>
              </a:rPr>
              <a:t>50</a:t>
            </a:r>
            <a:r>
              <a:rPr lang="en-US" b="0" i="0" dirty="0">
                <a:solidFill>
                  <a:srgbClr val="212529"/>
                </a:solidFill>
                <a:effectLst/>
                <a:highlight>
                  <a:srgbClr val="FFFFFF"/>
                </a:highlight>
                <a:latin typeface="-apple-system"/>
              </a:rPr>
              <a:t> Kotwal RS, Butler FK Jr. Junctional hemorrhage control for Tactical Combat Casualty Care. Wilderness Environ Med. 2017 Jun;28(2S): S33-S38.</a:t>
            </a:r>
          </a:p>
          <a:p>
            <a:pPr algn="l"/>
            <a:r>
              <a:rPr lang="en-US" b="0" i="0" baseline="30000" dirty="0">
                <a:solidFill>
                  <a:srgbClr val="212529"/>
                </a:solidFill>
                <a:effectLst/>
                <a:highlight>
                  <a:srgbClr val="FFFFFF"/>
                </a:highlight>
                <a:latin typeface="-apple-system"/>
              </a:rPr>
              <a:t>51</a:t>
            </a:r>
            <a:r>
              <a:rPr lang="en-US" b="0" i="0" dirty="0">
                <a:solidFill>
                  <a:srgbClr val="212529"/>
                </a:solidFill>
                <a:effectLst/>
                <a:highlight>
                  <a:srgbClr val="FFFFFF"/>
                </a:highlight>
                <a:latin typeface="-apple-system"/>
              </a:rPr>
              <a:t> Eastridge BJ, Mabry RL, Seguin P, et al. Death on the battlefield (2001-2011): Implications for the future of combat casualty care. J Trauma Acute Care Surg. 2012;73(6)(suppl 5): S431-S437.</a:t>
            </a:r>
          </a:p>
          <a:p>
            <a:pPr algn="l"/>
            <a:r>
              <a:rPr lang="en-US" b="0" i="0" baseline="30000" dirty="0">
                <a:solidFill>
                  <a:srgbClr val="212529"/>
                </a:solidFill>
                <a:effectLst/>
                <a:highlight>
                  <a:srgbClr val="FFFFFF"/>
                </a:highlight>
                <a:latin typeface="-apple-system"/>
              </a:rPr>
              <a:t>52</a:t>
            </a:r>
            <a:r>
              <a:rPr lang="en-US" b="0" i="0" dirty="0">
                <a:solidFill>
                  <a:srgbClr val="212529"/>
                </a:solidFill>
                <a:effectLst/>
                <a:highlight>
                  <a:srgbClr val="FFFFFF"/>
                </a:highlight>
                <a:latin typeface="-apple-system"/>
              </a:rPr>
              <a:t> Recommendations regarding the addition of tranexamic acid to the Tactical Casualty Care Guidelines. Defense Health Board Report 2011-06. </a:t>
            </a:r>
            <a:r>
              <a:rPr lang="en-US" b="0" i="0" u="none" strike="noStrike" dirty="0">
                <a:solidFill>
                  <a:srgbClr val="007BFF"/>
                </a:solidFill>
                <a:effectLst/>
                <a:highlight>
                  <a:srgbClr val="FFFFFF"/>
                </a:highlight>
                <a:latin typeface="-apple-system"/>
                <a:hlinkClick r:id="rId8"/>
              </a:rPr>
              <a:t>https://www.health.mil/About-MHS/OASDHA/Defense-Health-Agency/Defense-Health-Board/Reports</a:t>
            </a:r>
            <a:r>
              <a:rPr lang="en-US" b="0" i="0" dirty="0">
                <a:solidFill>
                  <a:srgbClr val="212529"/>
                </a:solidFill>
                <a:effectLst/>
                <a:highlight>
                  <a:srgbClr val="FFFFFF"/>
                </a:highlight>
                <a:latin typeface="-apple-system"/>
              </a:rPr>
              <a:t>, accessed 24 Dec 21.</a:t>
            </a:r>
          </a:p>
          <a:p>
            <a:pPr algn="l"/>
            <a:r>
              <a:rPr lang="en-US" b="0" i="0" baseline="30000" dirty="0">
                <a:solidFill>
                  <a:srgbClr val="212529"/>
                </a:solidFill>
                <a:effectLst/>
                <a:highlight>
                  <a:srgbClr val="FFFFFF"/>
                </a:highlight>
                <a:latin typeface="-apple-system"/>
              </a:rPr>
              <a:t>53</a:t>
            </a:r>
            <a:r>
              <a:rPr lang="en-US" b="0" i="0" dirty="0">
                <a:solidFill>
                  <a:srgbClr val="212529"/>
                </a:solidFill>
                <a:effectLst/>
                <a:highlight>
                  <a:srgbClr val="FFFFFF"/>
                </a:highlight>
                <a:latin typeface="-apple-system"/>
              </a:rPr>
              <a:t> Morrison JJ, Dubose JJ, Rasmussen TE, Midwinter MJ. Military Application of Tranexamic Acid in Trauma Emergency Resuscitation (MATTERs) Study. Arch Surg. 2012 Feb;147(2): 113-9.</a:t>
            </a:r>
          </a:p>
          <a:p>
            <a:pPr algn="l"/>
            <a:r>
              <a:rPr lang="en-US" b="0" i="0" baseline="30000" dirty="0">
                <a:solidFill>
                  <a:srgbClr val="212529"/>
                </a:solidFill>
                <a:effectLst/>
                <a:highlight>
                  <a:srgbClr val="FFFFFF"/>
                </a:highlight>
                <a:latin typeface="-apple-system"/>
              </a:rPr>
              <a:t>54</a:t>
            </a:r>
            <a:r>
              <a:rPr lang="en-US" b="0" i="0" dirty="0">
                <a:solidFill>
                  <a:srgbClr val="212529"/>
                </a:solidFill>
                <a:effectLst/>
                <a:highlight>
                  <a:srgbClr val="FFFFFF"/>
                </a:highlight>
                <a:latin typeface="-apple-system"/>
              </a:rPr>
              <a:t> Roberts I, Shakur H, Coats T, Hunt B, Balogun E, Barnetson L, Cook L, Kawahara T, Perel P, Prieto-Merino D, Ramos M, Cairns J, Guerriero C. The CRASH-2 trial: a randomized controlled trial and economic evaluation of the effects of tranexamic acid on death, vascular occlusive events and transfusion requirement in bleeding trauma patients. Health Technol Assess. 2013 Mar;17(10): 1-79.</a:t>
            </a:r>
          </a:p>
          <a:p>
            <a:pPr algn="l"/>
            <a:r>
              <a:rPr lang="en-US" b="0" i="0" baseline="30000" dirty="0">
                <a:solidFill>
                  <a:srgbClr val="212529"/>
                </a:solidFill>
                <a:effectLst/>
                <a:highlight>
                  <a:srgbClr val="FFFFFF"/>
                </a:highlight>
                <a:latin typeface="-apple-system"/>
              </a:rPr>
              <a:t>55</a:t>
            </a:r>
            <a:r>
              <a:rPr lang="en-US" b="0" i="0" dirty="0">
                <a:solidFill>
                  <a:srgbClr val="212529"/>
                </a:solidFill>
                <a:effectLst/>
                <a:highlight>
                  <a:srgbClr val="FFFFFF"/>
                </a:highlight>
                <a:latin typeface="-apple-system"/>
              </a:rPr>
              <a:t> Schauer SG, Naylor JF, Wiese J, et al. Prehospital administration of tranexamic acid by ground forces in Afghanistan. Journal of Special Operations Medicine. 2017;17(3):55–58.</a:t>
            </a:r>
          </a:p>
          <a:p>
            <a:pPr algn="l"/>
            <a:r>
              <a:rPr lang="en-US" b="0" i="0" baseline="30000" dirty="0">
                <a:solidFill>
                  <a:srgbClr val="212529"/>
                </a:solidFill>
                <a:effectLst/>
                <a:highlight>
                  <a:srgbClr val="FFFFFF"/>
                </a:highlight>
                <a:latin typeface="-apple-system"/>
              </a:rPr>
              <a:t>56</a:t>
            </a:r>
            <a:r>
              <a:rPr lang="en-US" b="0" i="0" dirty="0">
                <a:solidFill>
                  <a:srgbClr val="212529"/>
                </a:solidFill>
                <a:effectLst/>
                <a:highlight>
                  <a:srgbClr val="FFFFFF"/>
                </a:highlight>
                <a:latin typeface="-apple-system"/>
              </a:rPr>
              <a:t> Fisher A, Carius B, April M, et al. An analysis of adherence to Tactical Combat Casualty Care Guidelines for the administration of tranexamic acid. Journal of Emergency Medicine. 2019;57(5): 646–652.</a:t>
            </a:r>
          </a:p>
          <a:p>
            <a:pPr algn="l"/>
            <a:r>
              <a:rPr lang="en-US" b="0" i="0" baseline="30000" dirty="0">
                <a:solidFill>
                  <a:srgbClr val="212529"/>
                </a:solidFill>
                <a:effectLst/>
                <a:highlight>
                  <a:srgbClr val="FFFFFF"/>
                </a:highlight>
                <a:latin typeface="-apple-system"/>
              </a:rPr>
              <a:t>57</a:t>
            </a:r>
            <a:r>
              <a:rPr lang="en-US" b="0" i="0" dirty="0">
                <a:solidFill>
                  <a:srgbClr val="212529"/>
                </a:solidFill>
                <a:effectLst/>
                <a:highlight>
                  <a:srgbClr val="FFFFFF"/>
                </a:highlight>
                <a:latin typeface="-apple-system"/>
              </a:rPr>
              <a:t> Drew B, et al. The Use of Tranexamic Acid in Tactical Combat Casualty Care: TCCC Proposed Change 20-02. J Spec Oper Med. 2020 Fall;20(3): 36-43.</a:t>
            </a:r>
          </a:p>
          <a:p>
            <a:pPr algn="l"/>
            <a:r>
              <a:rPr lang="en-US" b="0" i="0" baseline="30000" dirty="0">
                <a:solidFill>
                  <a:srgbClr val="212529"/>
                </a:solidFill>
                <a:effectLst/>
                <a:highlight>
                  <a:srgbClr val="FFFFFF"/>
                </a:highlight>
                <a:latin typeface="-apple-system"/>
              </a:rPr>
              <a:t>58</a:t>
            </a:r>
            <a:r>
              <a:rPr lang="en-US" b="0" i="0" dirty="0">
                <a:solidFill>
                  <a:srgbClr val="212529"/>
                </a:solidFill>
                <a:effectLst/>
                <a:highlight>
                  <a:srgbClr val="FFFFFF"/>
                </a:highlight>
                <a:latin typeface="-apple-system"/>
              </a:rPr>
              <a:t> Chauncey JM, Wieters JS. Tranexamic Acid. [Updated 2021 Jul 28].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9"/>
              </a:rPr>
              <a:t>https://www.ncbi.nlm.nih.gov/books/NBK532909/</a:t>
            </a:r>
            <a:r>
              <a:rPr lang="en-US" b="0" i="0" dirty="0">
                <a:solidFill>
                  <a:srgbClr val="212529"/>
                </a:solidFill>
                <a:effectLst/>
                <a:highlight>
                  <a:srgbClr val="FFFFFF"/>
                </a:highlight>
                <a:latin typeface="-apple-system"/>
              </a:rPr>
              <a:t>, accessed 24 Dec 21.</a:t>
            </a:r>
          </a:p>
          <a:p>
            <a:pPr algn="l"/>
            <a:r>
              <a:rPr lang="en-US" b="0" i="0" baseline="30000" dirty="0">
                <a:solidFill>
                  <a:srgbClr val="212529"/>
                </a:solidFill>
                <a:effectLst/>
                <a:highlight>
                  <a:srgbClr val="FFFFFF"/>
                </a:highlight>
                <a:latin typeface="-apple-system"/>
              </a:rPr>
              <a:t>59</a:t>
            </a:r>
            <a:r>
              <a:rPr lang="en-US" b="0" i="0" dirty="0">
                <a:solidFill>
                  <a:srgbClr val="212529"/>
                </a:solidFill>
                <a:effectLst/>
                <a:highlight>
                  <a:srgbClr val="FFFFFF"/>
                </a:highlight>
                <a:latin typeface="-apple-system"/>
              </a:rPr>
              <a:t> Derickson MJ, McClellan JM, Marko ST, et al. The effects of hemorrhage on the pharmacokinetics of tranexamic acid in a swine model. J Trauma Acute Care Surg. 2018;85(1S suppl 2): S44–S48.</a:t>
            </a:r>
          </a:p>
          <a:p>
            <a:pPr algn="l"/>
            <a:r>
              <a:rPr lang="en-US" b="0" i="0" baseline="30000" dirty="0">
                <a:solidFill>
                  <a:srgbClr val="212529"/>
                </a:solidFill>
                <a:effectLst/>
                <a:highlight>
                  <a:srgbClr val="FFFFFF"/>
                </a:highlight>
                <a:latin typeface="-apple-system"/>
              </a:rPr>
              <a:t>60</a:t>
            </a:r>
            <a:r>
              <a:rPr lang="en-US" b="0" i="0" dirty="0">
                <a:solidFill>
                  <a:srgbClr val="212529"/>
                </a:solidFill>
                <a:effectLst/>
                <a:highlight>
                  <a:srgbClr val="FFFFFF"/>
                </a:highlight>
                <a:latin typeface="-apple-system"/>
              </a:rPr>
              <a:t> CRASH-3 trial collaborators. Effects of tranexamic acid on death, disability, vascular occlusive events and other morbidities in patients with acute traumatic brain injury (CRASH-3): a randomized, placebo-controlled trial. Lancet. 2019 Nov 9;394(10210): 1713-1723.</a:t>
            </a:r>
          </a:p>
          <a:p>
            <a:pPr algn="l"/>
            <a:r>
              <a:rPr lang="en-US" b="0" i="0" baseline="30000" dirty="0">
                <a:solidFill>
                  <a:srgbClr val="212529"/>
                </a:solidFill>
                <a:effectLst/>
                <a:highlight>
                  <a:srgbClr val="FFFFFF"/>
                </a:highlight>
                <a:latin typeface="-apple-system"/>
              </a:rPr>
              <a:t>61</a:t>
            </a:r>
            <a:r>
              <a:rPr lang="en-US" b="0" i="0" dirty="0">
                <a:solidFill>
                  <a:srgbClr val="212529"/>
                </a:solidFill>
                <a:effectLst/>
                <a:highlight>
                  <a:srgbClr val="FFFFFF"/>
                </a:highlight>
                <a:latin typeface="-apple-system"/>
              </a:rPr>
              <a:t> Rowell SE, Meier EN, McKnight B, et al. Effect of Out-of-Hospital Tranexamic Acid vs Placebo on 6-Month Functional Neurologic Outcomes in Patients with Moderate or Severe Traumatic Brain Injury. JAMA. 2020;324(10): 961–974.</a:t>
            </a:r>
          </a:p>
          <a:p>
            <a:pPr algn="l"/>
            <a:r>
              <a:rPr lang="en-US" b="0" i="0" baseline="30000" dirty="0">
                <a:solidFill>
                  <a:srgbClr val="212529"/>
                </a:solidFill>
                <a:effectLst/>
                <a:highlight>
                  <a:srgbClr val="FFFFFF"/>
                </a:highlight>
                <a:latin typeface="-apple-system"/>
              </a:rPr>
              <a:t>62</a:t>
            </a:r>
            <a:r>
              <a:rPr lang="en-US" b="0" i="0" dirty="0">
                <a:solidFill>
                  <a:srgbClr val="212529"/>
                </a:solidFill>
                <a:effectLst/>
                <a:highlight>
                  <a:srgbClr val="FFFFFF"/>
                </a:highlight>
                <a:latin typeface="-apple-system"/>
              </a:rPr>
              <a:t> Tactical Combat Casualty Care Guidelines, 15 December 2021, para 6.d. </a:t>
            </a:r>
            <a:r>
              <a:rPr lang="en-US" b="0" i="0" u="none" strike="noStrike" dirty="0">
                <a:solidFill>
                  <a:srgbClr val="007BFF"/>
                </a:solidFill>
                <a:effectLst/>
                <a:highlight>
                  <a:srgbClr val="FFFFFF"/>
                </a:highlight>
                <a:latin typeface="-apple-system"/>
                <a:hlinkClick r:id="rId10"/>
              </a:rPr>
              <a:t>https://deployedmedicine.com/market/31/content/40</a:t>
            </a:r>
            <a:r>
              <a:rPr lang="en-US" b="0" i="0" dirty="0">
                <a:solidFill>
                  <a:srgbClr val="212529"/>
                </a:solidFill>
                <a:effectLst/>
                <a:highlight>
                  <a:srgbClr val="FFFFFF"/>
                </a:highlight>
                <a:latin typeface="-apple-system"/>
              </a:rPr>
              <a:t>, accessed 24 Dec 21.</a:t>
            </a:r>
          </a:p>
          <a:p>
            <a:pPr algn="l"/>
            <a:r>
              <a:rPr lang="en-US" b="0" i="0" baseline="30000" dirty="0">
                <a:solidFill>
                  <a:srgbClr val="212529"/>
                </a:solidFill>
                <a:effectLst/>
                <a:highlight>
                  <a:srgbClr val="FFFFFF"/>
                </a:highlight>
                <a:latin typeface="-apple-system"/>
              </a:rPr>
              <a:t>63</a:t>
            </a:r>
            <a:r>
              <a:rPr lang="en-US" b="0" i="0" dirty="0">
                <a:solidFill>
                  <a:srgbClr val="212529"/>
                </a:solidFill>
                <a:effectLst/>
                <a:highlight>
                  <a:srgbClr val="FFFFFF"/>
                </a:highlight>
                <a:latin typeface="-apple-system"/>
              </a:rPr>
              <a:t> Chauncey JM, Wieters JS. Tranexamic Acid. [Updated 2021 Jul 28].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9"/>
              </a:rPr>
              <a:t>https://www.ncbi.nlm.nih.gov/books/NBK532909/</a:t>
            </a:r>
            <a:r>
              <a:rPr lang="en-US" b="0" i="0" dirty="0">
                <a:solidFill>
                  <a:srgbClr val="212529"/>
                </a:solidFill>
                <a:effectLst/>
                <a:highlight>
                  <a:srgbClr val="FFFFFF"/>
                </a:highlight>
                <a:latin typeface="-apple-system"/>
              </a:rPr>
              <a:t>, accessed 24 Dec 21.</a:t>
            </a:r>
          </a:p>
          <a:p>
            <a:pPr algn="l"/>
            <a:r>
              <a:rPr lang="en-US" b="0" i="0" baseline="30000" dirty="0">
                <a:solidFill>
                  <a:srgbClr val="212529"/>
                </a:solidFill>
                <a:effectLst/>
                <a:highlight>
                  <a:srgbClr val="FFFFFF"/>
                </a:highlight>
                <a:latin typeface="-apple-system"/>
              </a:rPr>
              <a:t>64</a:t>
            </a:r>
            <a:r>
              <a:rPr lang="en-US" b="0" i="0" dirty="0">
                <a:solidFill>
                  <a:srgbClr val="212529"/>
                </a:solidFill>
                <a:effectLst/>
                <a:highlight>
                  <a:srgbClr val="FFFFFF"/>
                </a:highlight>
                <a:latin typeface="-apple-system"/>
              </a:rPr>
              <a:t> Sabbag OD, Abdel MP, Amundson AW, Larson DR, Pagnano MW. Tranexamic acid was safe in arthroplasty patients with a history of venous thromboembolism: A matched outcome study. J Arthroplasty. 2017 Sep;32(9S): S246-S250.</a:t>
            </a:r>
          </a:p>
          <a:p>
            <a:pPr algn="l"/>
            <a:r>
              <a:rPr lang="en-US" b="0" i="0" baseline="30000" dirty="0">
                <a:solidFill>
                  <a:srgbClr val="212529"/>
                </a:solidFill>
                <a:effectLst/>
                <a:highlight>
                  <a:srgbClr val="FFFFFF"/>
                </a:highlight>
                <a:latin typeface="-apple-system"/>
              </a:rPr>
              <a:t>65</a:t>
            </a:r>
            <a:r>
              <a:rPr lang="en-US" b="0" i="0" dirty="0">
                <a:solidFill>
                  <a:srgbClr val="212529"/>
                </a:solidFill>
                <a:effectLst/>
                <a:highlight>
                  <a:srgbClr val="FFFFFF"/>
                </a:highlight>
                <a:latin typeface="-apple-system"/>
              </a:rPr>
              <a:t> Drew B, et al. The Use of Tranexamic Acid in Tactical Combat Casualty Care: TCCC Proposed Change 20-02. J Spec Oper Med. 2020 Fall;20(3): 36-43.</a:t>
            </a:r>
          </a:p>
          <a:p>
            <a:pPr algn="l"/>
            <a:r>
              <a:rPr lang="en-US" b="0" i="0" baseline="30000" dirty="0">
                <a:solidFill>
                  <a:srgbClr val="212529"/>
                </a:solidFill>
                <a:effectLst/>
                <a:highlight>
                  <a:srgbClr val="FFFFFF"/>
                </a:highlight>
                <a:latin typeface="-apple-system"/>
              </a:rPr>
              <a:t>66</a:t>
            </a:r>
            <a:r>
              <a:rPr lang="en-US" b="0" i="0" dirty="0">
                <a:solidFill>
                  <a:srgbClr val="212529"/>
                </a:solidFill>
                <a:effectLst/>
                <a:highlight>
                  <a:srgbClr val="FFFFFF"/>
                </a:highlight>
                <a:latin typeface="-apple-system"/>
              </a:rPr>
              <a:t> Tricoci P, Allen JM, Kramer JM, Califf RM, Smith Jr SC. Scientific Evidence Underlying the ACC/AHA Clinical Practice Guidelines. American Medical Association. 2009 Feb; Vol 301, No. 8.</a:t>
            </a:r>
          </a:p>
          <a:p>
            <a:pPr algn="l"/>
            <a:r>
              <a:rPr lang="en-US" b="0" i="0" baseline="30000" dirty="0">
                <a:solidFill>
                  <a:srgbClr val="212529"/>
                </a:solidFill>
                <a:effectLst/>
                <a:highlight>
                  <a:srgbClr val="FFFFFF"/>
                </a:highlight>
                <a:latin typeface="-apple-system"/>
              </a:rPr>
              <a:t>67</a:t>
            </a:r>
            <a:r>
              <a:rPr lang="en-US" b="0" i="0" dirty="0">
                <a:solidFill>
                  <a:srgbClr val="212529"/>
                </a:solidFill>
                <a:effectLst/>
                <a:highlight>
                  <a:srgbClr val="FFFFFF"/>
                </a:highlight>
                <a:latin typeface="-apple-system"/>
              </a:rPr>
              <a:t> Halparin, JL. Further Evolution of the ACC/AHA Clinical Practice Guideline Recommendation Classification System. American College of Cardiology Foundation and the American Heart Association. 2016 Apr; 133:1426-1428.</a:t>
            </a:r>
          </a:p>
          <a:p>
            <a:pPr algn="l"/>
            <a:r>
              <a:rPr lang="en-US" b="1" i="0" u="sng" dirty="0">
                <a:solidFill>
                  <a:srgbClr val="212529"/>
                </a:solidFill>
                <a:effectLst/>
                <a:highlight>
                  <a:srgbClr val="FFFFFF"/>
                </a:highlight>
                <a:latin typeface="-apple-system"/>
              </a:rPr>
              <a:t>Evidence Based References</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Roberts I, Shakur H, Coats T, Hunt B, Balogun E, Barnetson L, Cook L, Kawahara T, Perel P, Prieto-Merino D, Ramos M, Cairns J, Guerriero C. The CRASH-2 trial: a randomized controlled trial and economic evaluation of the effects of tranexamic acid on death, vascular occlusive events and transfusion requirement in bleeding trauma patients. Health Technol Assess. 2013 Mar;17(10): 1-79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CRASH-3 trial collaborators. Effects of tranexamic acid on death, disability, vascular occlusive events and other morbidities in patients with acute traumatic brain injury (CRASH-3): a randomized, placebo-controlled trial. Lancet. 2019 Nov 9;394(10210): 1713-1723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Rowell SE, Meier EN, McKnight B, et al. Effect of Out-of-Hospital Tranexamic Acid vs Placebo on 6-Month Functional Neurologic Outcomes in Patients with Moderate or Severe Traumatic Brain Injury. JAMA. 2020;324(10): 961–974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Buehner MF, Eastridge BJ, Aden JK, DuBose JJ, Blackbourne LH, Cestero RF. Combat Casualties and Severe Shock: Risk Factors for Death at Role 3 Military Facilities. Mil Med. 2017 Sep;182(9): e1922-e1928.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Miller, PR, Croce, MA, Kilgo, PD, Scott J, et al. Acute respiratory distress syndrome in blunt trauma: Identification of independent risk factors. The American Surgeon; Atlanta. Vol. 68, Iss 10 (Oct 2002): 845-50; discussion 850-1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Corwin GS, Sexton KW, Beck WC, et al. Characterization of Acidosis in Trauma Patient. J Emerg Trauma Shock. 2020;13(3): 213-218.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Weinberg, DS, Narayanan, AS, Moore, TA et al. Prolonged resuscitation of metabolic acidosis after trauma is associated with more complications. J Orthop Surg Res. 2015 vol 10, 153.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Hess, JR, et al. The Coagulopathy of Trauma: A Review of Mechanisms. The Journal of Trauma: Injury, Infection, and Critical Care. October 2008, vol 65, issue 4; p 748-754.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Brohi K, Cohen M, Davenport Ross. Acute coagulopathy of trauma: mechanism, identification and effect. Current Opinion in Critical Care. December 2007, vol 13, issue 6; p 680-685.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Niles SE, et al. Increased Mortality Associated With the Early Coagulopathy of Trauma in Combat Casualties. The Journal of Trauma: Injury, Infection, and Critical Care. June 2008, vol 64, issue 6; p 1459-1465.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High K, Brywczynski J, Guillamondegui O. Safety and efficacy of thoracostomy in the air medical environment. Air Med J. 2016;35: 227–230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Barton ED, Epperson M, Hoyt DB, et al. Prehospital needle aspiration and tube thoracostomy in trauma victims: a six-year experience with aeromedical crews. J Emerg Med. 1995;13: 155–163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Engels PT, Passos E, Beckett AN, et al. IV access in bleeding trauma patients: a performance review. Injury. 2014;45(1): 77–82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Verhoeff K, Saybel R, Mathura P, Tsang B, Fawcett V, Widder S. Ensuring adequate vascular access in patients with major trauma: a quality improvement initiative. BMJ Open Qual. 2018;7(1): e000090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Dubick MA, Holcomb JB. A review of intraosseous vascular access: current status and military application. Mil Med. 2000;165(7): 552-559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Santos D, Carron PN, Yersin B, Pasquier M. EZ-IO(®) intraosseous device implementation in a pre-hospital emergency service: A prospective study and review of the literature. Resuscitation. 2013;84:440-445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Petitpas F, Guenezan J, Vendeuvre T, Scepi M, Oriot D, Mimoz O. Use of intra-osseous access in adults: a systematic review. Crit Care. 2016;20: 102. Published 2016 Apr 14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Tyler JA, Perkins Z, De'Ath HD. Intraosseous access in the resuscitation of trauma patients: a literature review. Eur J Trauma Emerg Surg. 2021 Feb;47(1):47-55.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Lewis P, Wright C. Saving the critically injured trauma patient: a retrospective analysis of 1000 uses of intraosseous access. Emerg Med J. 2015 Jun;32: 463-467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Kotwal RS, Butler FK Jr. Junctional hemorrhage control for Tactical Combat Casualty Care. Wilderness Environ Med. 2017 Jun;28(2S): S33-S38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Eastridge BJ, Mabry RL, Seguin P, et al. Death on the battlefield (2001-2011): Implications for the future of combat casualty care. J Trauma Acute Care Surg. 2012;73(6)(suppl 5): S431-S437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Morrison JJ, Dubose JJ, Rasmussen TE, Midwinter MJ. Military Application of Tranexamic Acid in Trauma Emergency Resuscitation (MATTERs) Study. Arch Surg. 2012 Feb;147(2): 113-9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Derickson MJ, McClellan JM, Marko ST, et al. The effects of hemorrhage on the pharmacokinetics of tranexamic acid in a swine model. J Trauma Acute Care Surg. 2018;85(1S suppl 2): S44–S48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Boyle MF, Kuntz B. Saline locks in prehospital care. Prehosp Disaster Med. 1994 Jul-Sep;9(3): 190-2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Calkins MD, Fitzgerald G, Bentley TB, Burris D. Intraosseous infusion devices: a comparison for potential use in special operations. J Trauma. 2000;48(6): 1068-1074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Cancio LC, Powell D, Adams B, Bull K, Keller A, Gurney J, Pamplin JC, Shackelford S, Keenan S. Management of Burn Wounds Under Prolonged Field Care. J Spec Oper Med. 2016 Winter;16(4): 87-98.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Tindall SC. Level of Consciousness. In: Walker HK, Hall WD, Hurst JW, editors. Clinical Methods: The History, Physical, and Laboratory Examinations. 3rd edition. Boston: Butterworths; 1990. Chapter 57.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Butler FK Jr, Holcomb JB, Giebner SD, McSwain NE, Bagian J. Tactical combat casualty care 2007: evolving concepts and battlefield experience. Mil Med. 2007 Nov;172(11 Suppl): 1-19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Gerecht R. The lethal triad. Hypothermia, acidosis &amp; coagulopathy create a deadly cycle for trauma patients. JEMS. 2014 Apr;39(4): 56-60.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Holcomb JB, et al. Damage Control Resuscitation: Directly Addressing the Early Coagulopathy of Trauma. The Journal of Trauma: Injury, Infection, and Critical Care. Feb 2007, volv62, issue 2; p 307-310.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Butler FK, et al. Management of Suspected Tension Pneumothorax in Tactical Combat Casualty Care: TCCC Guidelines Change 17-02. J Spec Oper Med. 2018 Summer;18(2): 19-35.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Jones R, Hollingsworth J. Tension pneumothoraces not responding to needle thoracentesis. J Emerg Med. 2002;19(2): 176–177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Butler FK. Two Decades of Saving Lives on the Battlefield: Tactical Combat Casualty Care Turns 20, Military Medicine, Volume 182, Issue 3-4, March-April 2017, pp e1563–e1568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Stupnyckyj C, Smolarek S, Reeves C, McKeith J. Changing blood transfusion policy and Practice. Am J Nursing. 2014;114: 50-59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Butler FK, Hagmann J, Butler EG. Tactical combat casualty care in special operations. Mil Med. 1996;161(suppl): 3-16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Greene N, Bhananker S, Ramaiah R. Vascular access, fluid resuscitation, and blood transfusion in pediatric trauma. Int J Crit Illn Inj Sci. 2012;2(3): 135-142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Luck R, Haines C, Mull C. Intraosseous access. J Emerg Med. 2010;39: 468-475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Kehoe A, Jones A, Marcus S, et al. Current controversies in military prehospital care. J R Army Med Corps. 2011; 157(3 Suppl 1): S305–309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Drew B, et al. The Use of Tranexamic Acid in Tactical Combat Casualty Care: TCCC Proposed Change 20-02. J Spec Oper Med. 2020 Fall;20(3): 36-43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Recommendations regarding the addition of tranexamic acid to the Tactical Casualty Care Guidelines. Defense Health Board Report 2011-06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Findlay J, Johnson DL, Macnab AJ, MacDonald D, Shellborn R, Susak L. Paramedic evaluation of adult Intraosseous Infusion System. Prehosp Disaster Med. 2006;21: 329-334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Pasley J, Miller C, DuBose J, et al. Intraosseous infusion rate under high pressure: a cadaveric comparison of anatomic sites. J Trauma Acute Care Surg. 2015; 78: 295-299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Rush S, D’Amore J, Boccio E. A review of the evolution of intraosseous access in tactical setting and a feasibility study of a human cadaver model for a humeral head approach. Mil Med. 2014;179: 24-28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Harris M, Balog R, Devries G. What is the evidence of utility for intraosseous blood transfusion in damage-control resuscitation? J Trauma Acute Care Surg. 2013;75: 904-906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Schauer SG, Naylor JF, Wiese J, et al. Prehospital administration of tranexamic acid by ground forces in Afghanistan. Journal of Special Operations Medicine. 2017;17(3):55–58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Fisher A, Carius B, April M, et al. An analysis of adherence to Tactical Combat Casualty Care Guidelines for the administration of tranexamic acid. Journal of Emergency Medicine. 2019;57(5): 646–652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Sabbag OD, Abdel MP, Amundson AW, Larson DR, Pagnano MW. Tranexamic acid was safe in arthroplasty patients with a history of venous thromboembolism: A matched outcome study. J Arthroplasty. 2017 Sep;32(9S): S246-S250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Kaplan LJ, Bailey H, Kellum, J. The etiology and significance of metabolic acidosis in trauma patients. Current Opinion in Critical Care. December 1999, volume 5, issue 6, p 458-463. </a:t>
            </a:r>
          </a:p>
          <a:p>
            <a:pPr algn="l"/>
            <a:r>
              <a:rPr lang="en-US" b="0" i="0" dirty="0">
                <a:solidFill>
                  <a:srgbClr val="212529"/>
                </a:solidFill>
                <a:effectLst/>
                <a:highlight>
                  <a:srgbClr val="FFFFFF"/>
                </a:highlight>
                <a:latin typeface="-apple-system"/>
              </a:rPr>
              <a:t>Naval Operational Medical Lessons Learned Center Report: Combat Medical Personnel Evaluation of Battlefield Trauma Care Equipment. Dated 19 November 2011 (For Official Use Only – available to DoD personnel through official request to the Joint Trauma System). </a:t>
            </a:r>
          </a:p>
          <a:p>
            <a:pPr algn="l"/>
            <a:r>
              <a:rPr lang="en-US" b="0" i="0" dirty="0">
                <a:solidFill>
                  <a:srgbClr val="212529"/>
                </a:solidFill>
                <a:effectLst/>
                <a:highlight>
                  <a:srgbClr val="FFFFFF"/>
                </a:highlight>
                <a:latin typeface="-apple-system"/>
              </a:rPr>
              <a:t>Butler FK. Military history of increasing survival: The U.S. military experience with tourniquets and hemostatic dressings in the Afghanistan and Iraq conflicts. Bull Am College Surg. </a:t>
            </a:r>
            <a:r>
              <a:rPr lang="en-US" b="0" i="0">
                <a:solidFill>
                  <a:srgbClr val="212529"/>
                </a:solidFill>
                <a:effectLst/>
                <a:highlight>
                  <a:srgbClr val="FFFFFF"/>
                </a:highlight>
                <a:latin typeface="-apple-system"/>
              </a:rPr>
              <a:t>2015 Sep;100 (1 Suppl): 60-64 </a:t>
            </a:r>
          </a:p>
          <a:p>
            <a:endParaRPr lang="en-US"/>
          </a:p>
        </p:txBody>
      </p:sp>
      <p:sp>
        <p:nvSpPr>
          <p:cNvPr id="4" name="Slide Number Placeholder 3"/>
          <p:cNvSpPr>
            <a:spLocks noGrp="1"/>
          </p:cNvSpPr>
          <p:nvPr>
            <p:ph type="sldNum" sz="quarter" idx="5"/>
          </p:nvPr>
        </p:nvSpPr>
        <p:spPr/>
        <p:txBody>
          <a:bodyPr/>
          <a:lstStyle/>
          <a:p>
            <a:fld id="{0CFC7E14-32E7-403B-98D1-9070227287C6}" type="slidenum">
              <a:rPr lang="en-US" smtClean="0"/>
              <a:t>32</a:t>
            </a:fld>
            <a:endParaRPr lang="en-US"/>
          </a:p>
        </p:txBody>
      </p:sp>
    </p:spTree>
    <p:extLst>
      <p:ext uri="{BB962C8B-B14F-4D97-AF65-F5344CB8AC3E}">
        <p14:creationId xmlns:p14="http://schemas.microsoft.com/office/powerpoint/2010/main" val="2150272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2" name="Holder 2"/>
          <p:cNvSpPr>
            <a:spLocks noGrp="1"/>
          </p:cNvSpPr>
          <p:nvPr>
            <p:ph type="ctrTitle"/>
          </p:nvPr>
        </p:nvSpPr>
        <p:spPr>
          <a:xfrm>
            <a:off x="3163187" y="289778"/>
            <a:ext cx="5865624" cy="330200"/>
          </a:xfrm>
          <a:prstGeom prst="rect">
            <a:avLst/>
          </a:prstGeom>
        </p:spPr>
        <p:txBody>
          <a:bodyPr wrap="square" lIns="0" tIns="0" rIns="0" bIns="0">
            <a:spAutoFit/>
          </a:bodyPr>
          <a:lstStyle>
            <a:lvl1pPr>
              <a:defRPr sz="2000" b="1" i="0">
                <a:solidFill>
                  <a:srgbClr val="756F6F"/>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050" b="0" i="0">
                <a:solidFill>
                  <a:srgbClr val="767070"/>
                </a:solidFill>
                <a:latin typeface="Arial MT"/>
                <a:cs typeface="Arial MT"/>
              </a:defRPr>
            </a:lvl1p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6/6/2024</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22555">
              <a:lnSpc>
                <a:spcPts val="1425"/>
              </a:lnSpc>
            </a:pPr>
            <a:fld id="{81D60167-4931-47E6-BA6A-407CBD079E47}" type="slidenum">
              <a:rPr dirty="0"/>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6F6F"/>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5400" b="0" i="0">
                <a:solidFill>
                  <a:srgbClr val="A0A6AA"/>
                </a:solidFill>
                <a:latin typeface="Arial Black"/>
                <a:cs typeface="Arial Black"/>
              </a:defRPr>
            </a:lvl1pPr>
          </a:lstStyle>
          <a:p>
            <a:endParaRPr/>
          </a:p>
        </p:txBody>
      </p:sp>
      <p:sp>
        <p:nvSpPr>
          <p:cNvPr id="4" name="Holder 4"/>
          <p:cNvSpPr>
            <a:spLocks noGrp="1"/>
          </p:cNvSpPr>
          <p:nvPr>
            <p:ph type="ftr" sz="quarter" idx="5"/>
          </p:nvPr>
        </p:nvSpPr>
        <p:spPr/>
        <p:txBody>
          <a:bodyPr lIns="0" tIns="0" rIns="0" bIns="0"/>
          <a:lstStyle>
            <a:lvl1pPr>
              <a:defRPr sz="1050" b="0" i="0">
                <a:solidFill>
                  <a:srgbClr val="767070"/>
                </a:solidFill>
                <a:latin typeface="Arial MT"/>
                <a:cs typeface="Arial MT"/>
              </a:defRPr>
            </a:lvl1p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6/6/2024</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22555">
              <a:lnSpc>
                <a:spcPts val="1425"/>
              </a:lnSpc>
            </a:pPr>
            <a:fld id="{81D60167-4931-47E6-BA6A-407CBD079E47}" type="slidenum">
              <a:rPr dirty="0"/>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6F6F"/>
                </a:solidFill>
                <a:latin typeface="Arial"/>
                <a:cs typeface="Arial"/>
              </a:defRPr>
            </a:lvl1pPr>
          </a:lstStyle>
          <a:p>
            <a:endParaRPr/>
          </a:p>
        </p:txBody>
      </p:sp>
      <p:sp>
        <p:nvSpPr>
          <p:cNvPr id="3" name="Holder 3"/>
          <p:cNvSpPr>
            <a:spLocks noGrp="1"/>
          </p:cNvSpPr>
          <p:nvPr>
            <p:ph sz="half" idx="2"/>
          </p:nvPr>
        </p:nvSpPr>
        <p:spPr>
          <a:xfrm>
            <a:off x="841188" y="2329822"/>
            <a:ext cx="5157470" cy="3844925"/>
          </a:xfrm>
          <a:prstGeom prst="rect">
            <a:avLst/>
          </a:prstGeom>
        </p:spPr>
        <p:txBody>
          <a:bodyPr wrap="square" lIns="0" tIns="0" rIns="0" bIns="0">
            <a:spAutoFit/>
          </a:bodyPr>
          <a:lstStyle>
            <a:lvl1pPr>
              <a:defRPr sz="2400" b="1" i="0">
                <a:solidFill>
                  <a:schemeClr val="tx1"/>
                </a:solidFill>
                <a:latin typeface="Arial"/>
                <a:cs typeface="Arial"/>
              </a:defRPr>
            </a:lvl1pPr>
          </a:lstStyle>
          <a:p>
            <a:endParaRPr/>
          </a:p>
        </p:txBody>
      </p:sp>
      <p:sp>
        <p:nvSpPr>
          <p:cNvPr id="4" name="Holder 4"/>
          <p:cNvSpPr>
            <a:spLocks noGrp="1"/>
          </p:cNvSpPr>
          <p:nvPr>
            <p:ph sz="half" idx="3"/>
          </p:nvPr>
        </p:nvSpPr>
        <p:spPr>
          <a:xfrm>
            <a:off x="6712738" y="1524006"/>
            <a:ext cx="4087495" cy="3728720"/>
          </a:xfrm>
          <a:prstGeom prst="rect">
            <a:avLst/>
          </a:prstGeom>
        </p:spPr>
        <p:txBody>
          <a:bodyPr wrap="square" lIns="0" tIns="0" rIns="0" bIns="0">
            <a:spAutoFit/>
          </a:bodyPr>
          <a:lstStyle>
            <a:lvl1pPr>
              <a:defRPr sz="2400" b="1" i="0">
                <a:solidFill>
                  <a:schemeClr val="bg1"/>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defRPr sz="1050" b="0" i="0">
                <a:solidFill>
                  <a:srgbClr val="767070"/>
                </a:solidFill>
                <a:latin typeface="Arial MT"/>
                <a:cs typeface="Arial MT"/>
              </a:defRPr>
            </a:lvl1p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6/6/2024</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22555">
              <a:lnSpc>
                <a:spcPts val="1425"/>
              </a:lnSpc>
            </a:pPr>
            <a:fld id="{81D60167-4931-47E6-BA6A-407CBD079E47}" type="slidenum">
              <a:rPr dirty="0"/>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56F6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defRPr sz="1050" b="0" i="0">
                <a:solidFill>
                  <a:srgbClr val="767070"/>
                </a:solidFill>
                <a:latin typeface="Arial MT"/>
                <a:cs typeface="Arial MT"/>
              </a:defRPr>
            </a:lvl1p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6/6/2024</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22555">
              <a:lnSpc>
                <a:spcPts val="1425"/>
              </a:lnSpc>
            </a:pPr>
            <a:fld id="{81D60167-4931-47E6-BA6A-407CBD079E47}" type="slidenum">
              <a:rPr dirty="0"/>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1050" b="0" i="0">
                <a:solidFill>
                  <a:srgbClr val="767070"/>
                </a:solidFill>
                <a:latin typeface="Arial MT"/>
                <a:cs typeface="Arial MT"/>
              </a:defRPr>
            </a:lvl1p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6/6/2024</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Arial MT"/>
                <a:cs typeface="Arial MT"/>
              </a:defRPr>
            </a:lvl1pPr>
          </a:lstStyle>
          <a:p>
            <a:pPr marL="122555">
              <a:lnSpc>
                <a:spcPts val="1425"/>
              </a:lnSpc>
            </a:pPr>
            <a:fld id="{81D60167-4931-47E6-BA6A-407CBD079E47}" type="slidenum">
              <a:rPr dirty="0"/>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163952" y="229930"/>
            <a:ext cx="5864859" cy="1046480"/>
          </a:xfrm>
          <a:prstGeom prst="rect">
            <a:avLst/>
          </a:prstGeom>
        </p:spPr>
        <p:txBody>
          <a:bodyPr wrap="square" lIns="0" tIns="0" rIns="0" bIns="0">
            <a:spAutoFit/>
          </a:bodyPr>
          <a:lstStyle>
            <a:lvl1pPr>
              <a:defRPr sz="2000" b="1" i="0">
                <a:solidFill>
                  <a:srgbClr val="756F6F"/>
                </a:solidFill>
                <a:latin typeface="Arial"/>
                <a:cs typeface="Arial"/>
              </a:defRPr>
            </a:lvl1pPr>
          </a:lstStyle>
          <a:p>
            <a:endParaRPr/>
          </a:p>
        </p:txBody>
      </p:sp>
      <p:sp>
        <p:nvSpPr>
          <p:cNvPr id="3" name="Holder 3"/>
          <p:cNvSpPr>
            <a:spLocks noGrp="1"/>
          </p:cNvSpPr>
          <p:nvPr>
            <p:ph type="body" idx="1"/>
          </p:nvPr>
        </p:nvSpPr>
        <p:spPr>
          <a:xfrm>
            <a:off x="622320" y="1672607"/>
            <a:ext cx="11321415" cy="4787265"/>
          </a:xfrm>
          <a:prstGeom prst="rect">
            <a:avLst/>
          </a:prstGeom>
        </p:spPr>
        <p:txBody>
          <a:bodyPr wrap="square" lIns="0" tIns="0" rIns="0" bIns="0">
            <a:spAutoFit/>
          </a:bodyPr>
          <a:lstStyle>
            <a:lvl1pPr>
              <a:defRPr sz="5400" b="0" i="0">
                <a:solidFill>
                  <a:srgbClr val="A0A6AA"/>
                </a:solidFill>
                <a:latin typeface="Arial Black"/>
                <a:cs typeface="Arial Black"/>
              </a:defRPr>
            </a:lvl1pPr>
          </a:lstStyle>
          <a:p>
            <a:endParaRPr/>
          </a:p>
        </p:txBody>
      </p:sp>
      <p:sp>
        <p:nvSpPr>
          <p:cNvPr id="4" name="Holder 4"/>
          <p:cNvSpPr>
            <a:spLocks noGrp="1"/>
          </p:cNvSpPr>
          <p:nvPr>
            <p:ph type="ftr" sz="quarter" idx="5"/>
          </p:nvPr>
        </p:nvSpPr>
        <p:spPr>
          <a:xfrm>
            <a:off x="9445328" y="6573263"/>
            <a:ext cx="1983104" cy="174625"/>
          </a:xfrm>
          <a:prstGeom prst="rect">
            <a:avLst/>
          </a:prstGeom>
        </p:spPr>
        <p:txBody>
          <a:bodyPr wrap="square" lIns="0" tIns="0" rIns="0" bIns="0">
            <a:spAutoFit/>
          </a:bodyPr>
          <a:lstStyle>
            <a:lvl1pPr>
              <a:defRPr sz="1050" b="0" i="0">
                <a:solidFill>
                  <a:srgbClr val="767070"/>
                </a:solidFill>
                <a:latin typeface="Arial MT"/>
                <a:cs typeface="Arial MT"/>
              </a:defRPr>
            </a:lvl1p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6/6/2024</a:t>
            </a:fld>
            <a:endParaRPr lang="en-US"/>
          </a:p>
        </p:txBody>
      </p:sp>
      <p:sp>
        <p:nvSpPr>
          <p:cNvPr id="6" name="Holder 6"/>
          <p:cNvSpPr>
            <a:spLocks noGrp="1"/>
          </p:cNvSpPr>
          <p:nvPr>
            <p:ph type="sldNum" sz="quarter" idx="7"/>
          </p:nvPr>
        </p:nvSpPr>
        <p:spPr>
          <a:xfrm>
            <a:off x="11614388" y="6517627"/>
            <a:ext cx="245745" cy="241300"/>
          </a:xfrm>
          <a:prstGeom prst="rect">
            <a:avLst/>
          </a:prstGeom>
        </p:spPr>
        <p:txBody>
          <a:bodyPr wrap="square" lIns="0" tIns="0" rIns="0" bIns="0">
            <a:spAutoFit/>
          </a:bodyPr>
          <a:lstStyle>
            <a:lvl1pPr>
              <a:defRPr sz="1200" b="0" i="0">
                <a:solidFill>
                  <a:schemeClr val="tx1"/>
                </a:solidFill>
                <a:latin typeface="Arial MT"/>
                <a:cs typeface="Arial MT"/>
              </a:defRPr>
            </a:lvl1pPr>
          </a:lstStyle>
          <a:p>
            <a:pPr marL="122555">
              <a:lnSpc>
                <a:spcPts val="1425"/>
              </a:lnSpc>
            </a:pPr>
            <a:fld id="{81D60167-4931-47E6-BA6A-407CBD079E47}" type="slidenum">
              <a:rPr dirty="0"/>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1.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1.png"/><Relationship Id="rId7"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9.png"/><Relationship Id="rId4" Type="http://schemas.openxmlformats.org/officeDocument/2006/relationships/image" Target="../media/image20.pn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7.png"/><Relationship Id="rId3" Type="http://schemas.openxmlformats.org/officeDocument/2006/relationships/image" Target="../media/image1.png"/><Relationship Id="rId7" Type="http://schemas.openxmlformats.org/officeDocument/2006/relationships/image" Target="../media/image31.png"/><Relationship Id="rId12"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0.png"/><Relationship Id="rId11" Type="http://schemas.openxmlformats.org/officeDocument/2006/relationships/image" Target="../media/image35.png"/><Relationship Id="rId5" Type="http://schemas.openxmlformats.org/officeDocument/2006/relationships/image" Target="../media/image26.png"/><Relationship Id="rId10" Type="http://schemas.openxmlformats.org/officeDocument/2006/relationships/image" Target="../media/image34.png"/><Relationship Id="rId4" Type="http://schemas.openxmlformats.org/officeDocument/2006/relationships/image" Target="../media/image29.png"/><Relationship Id="rId9" Type="http://schemas.openxmlformats.org/officeDocument/2006/relationships/image" Target="../media/image33.png"/><Relationship Id="rId14" Type="http://schemas.openxmlformats.org/officeDocument/2006/relationships/image" Target="../media/image38.png"/></Relationships>
</file>

<file path=ppt/slides/_rels/slide8.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1.png"/><Relationship Id="rId7"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 Id="rId9" Type="http://schemas.openxmlformats.org/officeDocument/2006/relationships/image" Target="../media/image4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46.png"/><Relationship Id="rId4" Type="http://schemas.openxmlformats.org/officeDocument/2006/relationships/image" Target="../media/image45.png"/></Relationships>
</file>

<file path=ppt/slides/_rels/slide10.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1.png"/><Relationship Id="rId7"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2.png"/></Relationships>
</file>

<file path=ppt/slides/_rels/slide11.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1.png"/><Relationship Id="rId7"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1.png"/><Relationship Id="rId7" Type="http://schemas.openxmlformats.org/officeDocument/2006/relationships/image" Target="../media/image61.jp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60.png"/><Relationship Id="rId5" Type="http://schemas.openxmlformats.org/officeDocument/2006/relationships/image" Target="../media/image59.png"/><Relationship Id="rId10" Type="http://schemas.openxmlformats.org/officeDocument/2006/relationships/image" Target="../media/image64.png"/><Relationship Id="rId4" Type="http://schemas.openxmlformats.org/officeDocument/2006/relationships/image" Target="../media/image58.png"/><Relationship Id="rId9" Type="http://schemas.openxmlformats.org/officeDocument/2006/relationships/image" Target="../media/image63.jp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8.png"/><Relationship Id="rId5" Type="http://schemas.openxmlformats.org/officeDocument/2006/relationships/image" Target="../media/image24.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26.png"/><Relationship Id="rId5" Type="http://schemas.openxmlformats.org/officeDocument/2006/relationships/image" Target="../media/image70.png"/><Relationship Id="rId4" Type="http://schemas.openxmlformats.org/officeDocument/2006/relationships/image" Target="../media/image69.png"/></Relationships>
</file>

<file path=ppt/slides/_rels/slide17.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1.png"/><Relationship Id="rId7" Type="http://schemas.openxmlformats.org/officeDocument/2006/relationships/image" Target="../media/image7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26.png"/><Relationship Id="rId9" Type="http://schemas.openxmlformats.org/officeDocument/2006/relationships/image" Target="../media/image7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8.png"/><Relationship Id="rId5" Type="http://schemas.openxmlformats.org/officeDocument/2006/relationships/image" Target="../media/image24.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8.png"/><Relationship Id="rId5" Type="http://schemas.openxmlformats.org/officeDocument/2006/relationships/image" Target="../media/image24.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8.png"/><Relationship Id="rId5" Type="http://schemas.openxmlformats.org/officeDocument/2006/relationships/image" Target="../media/image24.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9.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26.png"/><Relationship Id="rId5" Type="http://schemas.openxmlformats.org/officeDocument/2006/relationships/image" Target="../media/image78.png"/><Relationship Id="rId4" Type="http://schemas.openxmlformats.org/officeDocument/2006/relationships/image" Target="../media/image77.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image" Target="../media/image80.png"/></Relationships>
</file>

<file path=ppt/slides/_rels/slide2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5.png"/><Relationship Id="rId5" Type="http://schemas.openxmlformats.org/officeDocument/2006/relationships/image" Target="../media/image24.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3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24.png"/><Relationship Id="rId1" Type="http://schemas.openxmlformats.org/officeDocument/2006/relationships/slideLayout" Target="../slideLayouts/slideLayout1.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94.png"/><Relationship Id="rId4" Type="http://schemas.openxmlformats.org/officeDocument/2006/relationships/image" Target="../media/image93.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76652" y="326514"/>
            <a:ext cx="8238490" cy="6406515"/>
          </a:xfrm>
          <a:prstGeom prst="rect">
            <a:avLst/>
          </a:prstGeom>
        </p:spPr>
        <p:txBody>
          <a:bodyPr vert="horz" wrap="square" lIns="0" tIns="0" rIns="0" bIns="0" rtlCol="0">
            <a:spAutoFit/>
          </a:bodyPr>
          <a:lstStyle/>
          <a:p>
            <a:pPr>
              <a:lnSpc>
                <a:spcPts val="2210"/>
              </a:lnSpc>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gn="r">
              <a:lnSpc>
                <a:spcPct val="100000"/>
              </a:lnSpc>
              <a:spcBef>
                <a:spcPts val="1425"/>
              </a:spcBef>
            </a:pPr>
            <a:r>
              <a:rPr sz="1050" spc="-5" dirty="0">
                <a:solidFill>
                  <a:srgbClr val="CD9146"/>
                </a:solidFill>
                <a:latin typeface="Arial MT"/>
                <a:cs typeface="Arial MT"/>
              </a:rPr>
              <a:t>#TCCC-CPP-PPT-10</a:t>
            </a:r>
            <a:r>
              <a:rPr sz="1050" spc="5" dirty="0">
                <a:solidFill>
                  <a:srgbClr val="CD9146"/>
                </a:solidFill>
                <a:latin typeface="Arial MT"/>
                <a:cs typeface="Arial MT"/>
              </a:rPr>
              <a:t> </a:t>
            </a:r>
            <a:r>
              <a:rPr sz="1050" spc="-5" dirty="0">
                <a:solidFill>
                  <a:srgbClr val="CD9146"/>
                </a:solidFill>
                <a:latin typeface="Arial MT"/>
                <a:cs typeface="Arial MT"/>
              </a:rPr>
              <a:t>08 AUG</a:t>
            </a:r>
            <a:r>
              <a:rPr sz="1050" spc="-20"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grpSp>
        <p:nvGrpSpPr>
          <p:cNvPr id="3" name="object 3"/>
          <p:cNvGrpSpPr/>
          <p:nvPr/>
        </p:nvGrpSpPr>
        <p:grpSpPr>
          <a:xfrm>
            <a:off x="3810" y="0"/>
            <a:ext cx="12188190" cy="6858000"/>
            <a:chOff x="3810" y="0"/>
            <a:chExt cx="12188190" cy="6858000"/>
          </a:xfrm>
        </p:grpSpPr>
        <p:pic>
          <p:nvPicPr>
            <p:cNvPr id="4" name="object 4"/>
            <p:cNvPicPr/>
            <p:nvPr/>
          </p:nvPicPr>
          <p:blipFill>
            <a:blip r:embed="rId2" cstate="print"/>
            <a:stretch>
              <a:fillRect/>
            </a:stretch>
          </p:blipFill>
          <p:spPr>
            <a:xfrm>
              <a:off x="309372" y="255270"/>
              <a:ext cx="1172717" cy="656081"/>
            </a:xfrm>
            <a:prstGeom prst="rect">
              <a:avLst/>
            </a:prstGeom>
          </p:spPr>
        </p:pic>
        <p:pic>
          <p:nvPicPr>
            <p:cNvPr id="5" name="object 5"/>
            <p:cNvPicPr/>
            <p:nvPr/>
          </p:nvPicPr>
          <p:blipFill>
            <a:blip r:embed="rId3" cstate="print"/>
            <a:stretch>
              <a:fillRect/>
            </a:stretch>
          </p:blipFill>
          <p:spPr>
            <a:xfrm>
              <a:off x="3810" y="0"/>
              <a:ext cx="12188189" cy="6858000"/>
            </a:xfrm>
            <a:prstGeom prst="rect">
              <a:avLst/>
            </a:prstGeom>
          </p:spPr>
        </p:pic>
        <p:sp>
          <p:nvSpPr>
            <p:cNvPr id="6" name="object 6"/>
            <p:cNvSpPr/>
            <p:nvPr/>
          </p:nvSpPr>
          <p:spPr>
            <a:xfrm>
              <a:off x="6156960"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alpha val="29803"/>
              </a:srgbClr>
            </a:solidFill>
          </p:spPr>
          <p:txBody>
            <a:bodyPr wrap="square" lIns="0" tIns="0" rIns="0" bIns="0" rtlCol="0"/>
            <a:lstStyle/>
            <a:p>
              <a:endParaRPr/>
            </a:p>
          </p:txBody>
        </p:sp>
      </p:grpSp>
      <p:sp>
        <p:nvSpPr>
          <p:cNvPr id="7" name="object 7"/>
          <p:cNvSpPr txBox="1"/>
          <p:nvPr/>
        </p:nvSpPr>
        <p:spPr>
          <a:xfrm>
            <a:off x="6396902" y="5949199"/>
            <a:ext cx="1903730" cy="474980"/>
          </a:xfrm>
          <a:prstGeom prst="rect">
            <a:avLst/>
          </a:prstGeom>
        </p:spPr>
        <p:txBody>
          <a:bodyPr vert="horz" wrap="square" lIns="0" tIns="12700" rIns="0" bIns="0" rtlCol="0">
            <a:spAutoFit/>
          </a:bodyPr>
          <a:lstStyle/>
          <a:p>
            <a:pPr algn="ctr">
              <a:lnSpc>
                <a:spcPct val="100000"/>
              </a:lnSpc>
              <a:spcBef>
                <a:spcPts val="100"/>
              </a:spcBef>
            </a:pPr>
            <a:r>
              <a:rPr sz="1600" dirty="0">
                <a:solidFill>
                  <a:srgbClr val="D9D9D9"/>
                </a:solidFill>
                <a:latin typeface="Arial Black"/>
                <a:cs typeface="Arial Black"/>
              </a:rPr>
              <a:t>TCCC</a:t>
            </a:r>
            <a:r>
              <a:rPr sz="1600" spc="-30"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3</a:t>
            </a:r>
            <a:endParaRPr sz="1600">
              <a:latin typeface="Arial MT"/>
              <a:cs typeface="Arial MT"/>
            </a:endParaRPr>
          </a:p>
          <a:p>
            <a:pPr algn="ctr">
              <a:lnSpc>
                <a:spcPct val="100000"/>
              </a:lnSpc>
              <a:spcBef>
                <a:spcPts val="55"/>
              </a:spcBef>
            </a:pPr>
            <a:r>
              <a:rPr sz="1300" dirty="0">
                <a:solidFill>
                  <a:srgbClr val="D9D9D9"/>
                </a:solidFill>
                <a:latin typeface="Arial MT"/>
                <a:cs typeface="Arial MT"/>
              </a:rPr>
              <a:t>Combat</a:t>
            </a:r>
            <a:r>
              <a:rPr sz="1300" spc="-60" dirty="0">
                <a:solidFill>
                  <a:srgbClr val="D9D9D9"/>
                </a:solidFill>
                <a:latin typeface="Arial MT"/>
                <a:cs typeface="Arial MT"/>
              </a:rPr>
              <a:t> </a:t>
            </a:r>
            <a:r>
              <a:rPr sz="1300" dirty="0">
                <a:solidFill>
                  <a:srgbClr val="D9D9D9"/>
                </a:solidFill>
                <a:latin typeface="Arial MT"/>
                <a:cs typeface="Arial MT"/>
              </a:rPr>
              <a:t>Medic/Corpsman</a:t>
            </a:r>
            <a:endParaRPr sz="1300">
              <a:latin typeface="Arial MT"/>
              <a:cs typeface="Arial MT"/>
            </a:endParaRPr>
          </a:p>
        </p:txBody>
      </p:sp>
      <p:sp>
        <p:nvSpPr>
          <p:cNvPr id="8" name="object 8"/>
          <p:cNvSpPr/>
          <p:nvPr/>
        </p:nvSpPr>
        <p:spPr>
          <a:xfrm>
            <a:off x="8714993"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solidFill>
        </p:spPr>
        <p:txBody>
          <a:bodyPr wrap="square" lIns="0" tIns="0" rIns="0" bIns="0" rtlCol="0"/>
          <a:lstStyle/>
          <a:p>
            <a:endParaRPr/>
          </a:p>
        </p:txBody>
      </p:sp>
      <p:sp>
        <p:nvSpPr>
          <p:cNvPr id="9" name="object 9"/>
          <p:cNvSpPr txBox="1"/>
          <p:nvPr/>
        </p:nvSpPr>
        <p:spPr>
          <a:xfrm>
            <a:off x="8853647" y="5949199"/>
            <a:ext cx="2106295" cy="474980"/>
          </a:xfrm>
          <a:prstGeom prst="rect">
            <a:avLst/>
          </a:prstGeom>
        </p:spPr>
        <p:txBody>
          <a:bodyPr vert="horz" wrap="square" lIns="0" tIns="12700" rIns="0" bIns="0" rtlCol="0">
            <a:spAutoFit/>
          </a:bodyPr>
          <a:lstStyle/>
          <a:p>
            <a:pPr algn="ctr">
              <a:lnSpc>
                <a:spcPct val="100000"/>
              </a:lnSpc>
              <a:spcBef>
                <a:spcPts val="100"/>
              </a:spcBef>
            </a:pPr>
            <a:r>
              <a:rPr sz="1600" dirty="0">
                <a:solidFill>
                  <a:srgbClr val="FFFFFF"/>
                </a:solidFill>
                <a:latin typeface="Arial Black"/>
                <a:cs typeface="Arial Black"/>
              </a:rPr>
              <a:t>TCCC</a:t>
            </a:r>
            <a:r>
              <a:rPr sz="1600" spc="-110" dirty="0">
                <a:solidFill>
                  <a:srgbClr val="FFFFFF"/>
                </a:solidFill>
                <a:latin typeface="Arial Black"/>
                <a:cs typeface="Arial Black"/>
              </a:rPr>
              <a:t> </a:t>
            </a:r>
            <a:r>
              <a:rPr sz="1600" spc="-5" dirty="0">
                <a:solidFill>
                  <a:srgbClr val="FFFFFF"/>
                </a:solidFill>
                <a:latin typeface="Arial MT"/>
                <a:cs typeface="Arial MT"/>
              </a:rPr>
              <a:t>TIER</a:t>
            </a:r>
            <a:r>
              <a:rPr sz="1600" spc="-35" dirty="0">
                <a:solidFill>
                  <a:srgbClr val="FFFFFF"/>
                </a:solidFill>
                <a:latin typeface="Arial MT"/>
                <a:cs typeface="Arial MT"/>
              </a:rPr>
              <a:t> </a:t>
            </a:r>
            <a:r>
              <a:rPr sz="1600" dirty="0">
                <a:solidFill>
                  <a:srgbClr val="FFFFFF"/>
                </a:solidFill>
                <a:latin typeface="Arial MT"/>
                <a:cs typeface="Arial MT"/>
              </a:rPr>
              <a:t>4</a:t>
            </a:r>
            <a:endParaRPr sz="1600">
              <a:latin typeface="Arial MT"/>
              <a:cs typeface="Arial MT"/>
            </a:endParaRPr>
          </a:p>
          <a:p>
            <a:pPr algn="ctr">
              <a:lnSpc>
                <a:spcPct val="100000"/>
              </a:lnSpc>
              <a:spcBef>
                <a:spcPts val="55"/>
              </a:spcBef>
            </a:pPr>
            <a:r>
              <a:rPr sz="1300" dirty="0">
                <a:solidFill>
                  <a:srgbClr val="FFFFFF"/>
                </a:solidFill>
                <a:latin typeface="Arial MT"/>
                <a:cs typeface="Arial MT"/>
              </a:rPr>
              <a:t>Combat</a:t>
            </a:r>
            <a:r>
              <a:rPr sz="1300" spc="-15" dirty="0">
                <a:solidFill>
                  <a:srgbClr val="FFFFFF"/>
                </a:solidFill>
                <a:latin typeface="Arial MT"/>
                <a:cs typeface="Arial MT"/>
              </a:rPr>
              <a:t> </a:t>
            </a:r>
            <a:r>
              <a:rPr sz="1300" spc="-5" dirty="0">
                <a:solidFill>
                  <a:srgbClr val="FFFFFF"/>
                </a:solidFill>
                <a:latin typeface="Arial MT"/>
                <a:cs typeface="Arial MT"/>
              </a:rPr>
              <a:t>Paramedic/Provider</a:t>
            </a:r>
            <a:endParaRPr sz="1300">
              <a:latin typeface="Arial MT"/>
              <a:cs typeface="Arial MT"/>
            </a:endParaRPr>
          </a:p>
        </p:txBody>
      </p:sp>
      <p:sp>
        <p:nvSpPr>
          <p:cNvPr id="10" name="object 10"/>
          <p:cNvSpPr/>
          <p:nvPr/>
        </p:nvSpPr>
        <p:spPr>
          <a:xfrm>
            <a:off x="1040891"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alpha val="29803"/>
            </a:srgbClr>
          </a:solidFill>
        </p:spPr>
        <p:txBody>
          <a:bodyPr wrap="square" lIns="0" tIns="0" rIns="0" bIns="0" rtlCol="0"/>
          <a:lstStyle/>
          <a:p>
            <a:endParaRPr/>
          </a:p>
        </p:txBody>
      </p:sp>
      <p:sp>
        <p:nvSpPr>
          <p:cNvPr id="11" name="object 11"/>
          <p:cNvSpPr txBox="1"/>
          <p:nvPr/>
        </p:nvSpPr>
        <p:spPr>
          <a:xfrm>
            <a:off x="1461221" y="5949199"/>
            <a:ext cx="1541145" cy="474980"/>
          </a:xfrm>
          <a:prstGeom prst="rect">
            <a:avLst/>
          </a:prstGeom>
        </p:spPr>
        <p:txBody>
          <a:bodyPr vert="horz" wrap="square" lIns="0" tIns="12700" rIns="0" bIns="0" rtlCol="0">
            <a:spAutoFit/>
          </a:bodyPr>
          <a:lstStyle/>
          <a:p>
            <a:pPr marL="635" algn="ctr">
              <a:lnSpc>
                <a:spcPct val="100000"/>
              </a:lnSpc>
              <a:spcBef>
                <a:spcPts val="100"/>
              </a:spcBef>
            </a:pPr>
            <a:r>
              <a:rPr sz="1600" dirty="0">
                <a:solidFill>
                  <a:srgbClr val="D9D9D9"/>
                </a:solidFill>
                <a:latin typeface="Arial Black"/>
                <a:cs typeface="Arial Black"/>
              </a:rPr>
              <a:t>TCCC</a:t>
            </a:r>
            <a:r>
              <a:rPr sz="1600" spc="-30" dirty="0">
                <a:solidFill>
                  <a:srgbClr val="D9D9D9"/>
                </a:solidFill>
                <a:latin typeface="Arial Black"/>
                <a:cs typeface="Arial Black"/>
              </a:rPr>
              <a:t> </a:t>
            </a:r>
            <a:r>
              <a:rPr sz="1600" spc="-5" dirty="0">
                <a:solidFill>
                  <a:srgbClr val="D9D9D9"/>
                </a:solidFill>
                <a:latin typeface="Arial MT"/>
                <a:cs typeface="Arial MT"/>
              </a:rPr>
              <a:t>TIER</a:t>
            </a:r>
            <a:r>
              <a:rPr sz="1600" spc="-25" dirty="0">
                <a:solidFill>
                  <a:srgbClr val="D9D9D9"/>
                </a:solidFill>
                <a:latin typeface="Arial MT"/>
                <a:cs typeface="Arial MT"/>
              </a:rPr>
              <a:t> </a:t>
            </a:r>
            <a:r>
              <a:rPr sz="1600" dirty="0">
                <a:solidFill>
                  <a:srgbClr val="D9D9D9"/>
                </a:solidFill>
                <a:latin typeface="Arial MT"/>
                <a:cs typeface="Arial MT"/>
              </a:rPr>
              <a:t>1</a:t>
            </a:r>
            <a:endParaRPr sz="1600">
              <a:latin typeface="Arial MT"/>
              <a:cs typeface="Arial MT"/>
            </a:endParaRPr>
          </a:p>
          <a:p>
            <a:pPr algn="ctr">
              <a:lnSpc>
                <a:spcPct val="100000"/>
              </a:lnSpc>
              <a:spcBef>
                <a:spcPts val="55"/>
              </a:spcBef>
            </a:pPr>
            <a:r>
              <a:rPr sz="1300" spc="-5" dirty="0">
                <a:solidFill>
                  <a:srgbClr val="D9D9D9"/>
                </a:solidFill>
                <a:latin typeface="Arial MT"/>
                <a:cs typeface="Arial MT"/>
              </a:rPr>
              <a:t>All</a:t>
            </a:r>
            <a:r>
              <a:rPr sz="1300" spc="-30" dirty="0">
                <a:solidFill>
                  <a:srgbClr val="D9D9D9"/>
                </a:solidFill>
                <a:latin typeface="Arial MT"/>
                <a:cs typeface="Arial MT"/>
              </a:rPr>
              <a:t> </a:t>
            </a:r>
            <a:r>
              <a:rPr sz="1300" spc="-5" dirty="0">
                <a:solidFill>
                  <a:srgbClr val="D9D9D9"/>
                </a:solidFill>
                <a:latin typeface="Arial MT"/>
                <a:cs typeface="Arial MT"/>
              </a:rPr>
              <a:t>Service</a:t>
            </a:r>
            <a:r>
              <a:rPr sz="1300" spc="-35" dirty="0">
                <a:solidFill>
                  <a:srgbClr val="D9D9D9"/>
                </a:solidFill>
                <a:latin typeface="Arial MT"/>
                <a:cs typeface="Arial MT"/>
              </a:rPr>
              <a:t> </a:t>
            </a:r>
            <a:r>
              <a:rPr sz="1300" dirty="0">
                <a:solidFill>
                  <a:srgbClr val="D9D9D9"/>
                </a:solidFill>
                <a:latin typeface="Arial MT"/>
                <a:cs typeface="Arial MT"/>
              </a:rPr>
              <a:t>Members</a:t>
            </a:r>
            <a:endParaRPr sz="1300">
              <a:latin typeface="Arial MT"/>
              <a:cs typeface="Arial MT"/>
            </a:endParaRPr>
          </a:p>
        </p:txBody>
      </p:sp>
      <p:sp>
        <p:nvSpPr>
          <p:cNvPr id="12" name="object 12"/>
          <p:cNvSpPr/>
          <p:nvPr/>
        </p:nvSpPr>
        <p:spPr>
          <a:xfrm>
            <a:off x="3598926" y="5909311"/>
            <a:ext cx="2383155" cy="574675"/>
          </a:xfrm>
          <a:custGeom>
            <a:avLst/>
            <a:gdLst/>
            <a:ahLst/>
            <a:cxnLst/>
            <a:rect l="l" t="t" r="r" b="b"/>
            <a:pathLst>
              <a:path w="2383154" h="574675">
                <a:moveTo>
                  <a:pt x="2287016" y="0"/>
                </a:moveTo>
                <a:lnTo>
                  <a:pt x="95758" y="0"/>
                </a:lnTo>
                <a:lnTo>
                  <a:pt x="58485" y="7525"/>
                </a:lnTo>
                <a:lnTo>
                  <a:pt x="28047" y="28047"/>
                </a:lnTo>
                <a:lnTo>
                  <a:pt x="7525" y="58485"/>
                </a:lnTo>
                <a:lnTo>
                  <a:pt x="0" y="95758"/>
                </a:lnTo>
                <a:lnTo>
                  <a:pt x="0" y="478790"/>
                </a:lnTo>
                <a:lnTo>
                  <a:pt x="7525" y="516062"/>
                </a:lnTo>
                <a:lnTo>
                  <a:pt x="28047" y="546500"/>
                </a:lnTo>
                <a:lnTo>
                  <a:pt x="58485" y="567022"/>
                </a:lnTo>
                <a:lnTo>
                  <a:pt x="95758" y="574548"/>
                </a:lnTo>
                <a:lnTo>
                  <a:pt x="2287016" y="574548"/>
                </a:lnTo>
                <a:lnTo>
                  <a:pt x="2324288" y="567022"/>
                </a:lnTo>
                <a:lnTo>
                  <a:pt x="2354726" y="546500"/>
                </a:lnTo>
                <a:lnTo>
                  <a:pt x="2375248" y="516062"/>
                </a:lnTo>
                <a:lnTo>
                  <a:pt x="2382774" y="478790"/>
                </a:lnTo>
                <a:lnTo>
                  <a:pt x="2382774" y="95758"/>
                </a:lnTo>
                <a:lnTo>
                  <a:pt x="2375248" y="58485"/>
                </a:lnTo>
                <a:lnTo>
                  <a:pt x="2354726" y="28047"/>
                </a:lnTo>
                <a:lnTo>
                  <a:pt x="2324288" y="7525"/>
                </a:lnTo>
                <a:lnTo>
                  <a:pt x="2287016" y="0"/>
                </a:lnTo>
                <a:close/>
              </a:path>
            </a:pathLst>
          </a:custGeom>
          <a:solidFill>
            <a:srgbClr val="1A1B1B">
              <a:alpha val="29803"/>
            </a:srgbClr>
          </a:solidFill>
        </p:spPr>
        <p:txBody>
          <a:bodyPr wrap="square" lIns="0" tIns="0" rIns="0" bIns="0" rtlCol="0"/>
          <a:lstStyle/>
          <a:p>
            <a:endParaRPr/>
          </a:p>
        </p:txBody>
      </p:sp>
      <p:sp>
        <p:nvSpPr>
          <p:cNvPr id="13" name="object 13"/>
          <p:cNvSpPr txBox="1"/>
          <p:nvPr/>
        </p:nvSpPr>
        <p:spPr>
          <a:xfrm>
            <a:off x="4116116" y="5949199"/>
            <a:ext cx="1348740" cy="474980"/>
          </a:xfrm>
          <a:prstGeom prst="rect">
            <a:avLst/>
          </a:prstGeom>
        </p:spPr>
        <p:txBody>
          <a:bodyPr vert="horz" wrap="square" lIns="0" tIns="12700" rIns="0" bIns="0" rtlCol="0">
            <a:spAutoFit/>
          </a:bodyPr>
          <a:lstStyle/>
          <a:p>
            <a:pPr marL="12700">
              <a:lnSpc>
                <a:spcPct val="100000"/>
              </a:lnSpc>
              <a:spcBef>
                <a:spcPts val="100"/>
              </a:spcBef>
            </a:pPr>
            <a:r>
              <a:rPr sz="1600" dirty="0">
                <a:solidFill>
                  <a:srgbClr val="D9D9D9"/>
                </a:solidFill>
                <a:latin typeface="Arial Black"/>
                <a:cs typeface="Arial Black"/>
              </a:rPr>
              <a:t>TCCC</a:t>
            </a:r>
            <a:r>
              <a:rPr sz="1600" spc="-45" dirty="0">
                <a:solidFill>
                  <a:srgbClr val="D9D9D9"/>
                </a:solidFill>
                <a:latin typeface="Arial Black"/>
                <a:cs typeface="Arial Black"/>
              </a:rPr>
              <a:t> </a:t>
            </a:r>
            <a:r>
              <a:rPr sz="1600" spc="-5" dirty="0">
                <a:solidFill>
                  <a:srgbClr val="D9D9D9"/>
                </a:solidFill>
                <a:latin typeface="Arial MT"/>
                <a:cs typeface="Arial MT"/>
              </a:rPr>
              <a:t>TIER</a:t>
            </a:r>
            <a:r>
              <a:rPr sz="1600" spc="-35" dirty="0">
                <a:solidFill>
                  <a:srgbClr val="D9D9D9"/>
                </a:solidFill>
                <a:latin typeface="Arial MT"/>
                <a:cs typeface="Arial MT"/>
              </a:rPr>
              <a:t> </a:t>
            </a:r>
            <a:r>
              <a:rPr sz="1600" dirty="0">
                <a:solidFill>
                  <a:srgbClr val="D9D9D9"/>
                </a:solidFill>
                <a:latin typeface="Arial MT"/>
                <a:cs typeface="Arial MT"/>
              </a:rPr>
              <a:t>2</a:t>
            </a:r>
            <a:endParaRPr sz="1600">
              <a:latin typeface="Arial MT"/>
              <a:cs typeface="Arial MT"/>
            </a:endParaRPr>
          </a:p>
          <a:p>
            <a:pPr marL="24765">
              <a:lnSpc>
                <a:spcPct val="100000"/>
              </a:lnSpc>
              <a:spcBef>
                <a:spcPts val="55"/>
              </a:spcBef>
            </a:pPr>
            <a:r>
              <a:rPr sz="1300" dirty="0">
                <a:solidFill>
                  <a:srgbClr val="D9D9D9"/>
                </a:solidFill>
                <a:latin typeface="Arial MT"/>
                <a:cs typeface="Arial MT"/>
              </a:rPr>
              <a:t>Combat</a:t>
            </a:r>
            <a:r>
              <a:rPr sz="1300" spc="-55" dirty="0">
                <a:solidFill>
                  <a:srgbClr val="D9D9D9"/>
                </a:solidFill>
                <a:latin typeface="Arial MT"/>
                <a:cs typeface="Arial MT"/>
              </a:rPr>
              <a:t> </a:t>
            </a:r>
            <a:r>
              <a:rPr sz="1300" spc="-5" dirty="0">
                <a:solidFill>
                  <a:srgbClr val="D9D9D9"/>
                </a:solidFill>
                <a:latin typeface="Arial MT"/>
                <a:cs typeface="Arial MT"/>
              </a:rPr>
              <a:t>Lifesaver</a:t>
            </a:r>
            <a:endParaRPr sz="1300">
              <a:latin typeface="Arial MT"/>
              <a:cs typeface="Arial MT"/>
            </a:endParaRPr>
          </a:p>
        </p:txBody>
      </p:sp>
      <p:sp>
        <p:nvSpPr>
          <p:cNvPr id="14" name="object 14"/>
          <p:cNvSpPr txBox="1"/>
          <p:nvPr/>
        </p:nvSpPr>
        <p:spPr>
          <a:xfrm>
            <a:off x="2880023" y="519375"/>
            <a:ext cx="4332605" cy="876300"/>
          </a:xfrm>
          <a:prstGeom prst="rect">
            <a:avLst/>
          </a:prstGeom>
        </p:spPr>
        <p:txBody>
          <a:bodyPr vert="horz" wrap="square" lIns="0" tIns="27939" rIns="0" bIns="0" rtlCol="0">
            <a:spAutoFit/>
          </a:bodyPr>
          <a:lstStyle/>
          <a:p>
            <a:pPr marL="12700" marR="5080">
              <a:lnSpc>
                <a:spcPts val="3340"/>
              </a:lnSpc>
              <a:spcBef>
                <a:spcPts val="219"/>
              </a:spcBef>
            </a:pPr>
            <a:r>
              <a:rPr sz="2800" spc="-5" dirty="0">
                <a:solidFill>
                  <a:srgbClr val="CD9146"/>
                </a:solidFill>
                <a:latin typeface="Arial Black"/>
                <a:cs typeface="Arial Black"/>
              </a:rPr>
              <a:t>COMBAT</a:t>
            </a:r>
            <a:r>
              <a:rPr sz="2800" spc="-55" dirty="0">
                <a:solidFill>
                  <a:srgbClr val="CD9146"/>
                </a:solidFill>
                <a:latin typeface="Arial Black"/>
                <a:cs typeface="Arial Black"/>
              </a:rPr>
              <a:t> </a:t>
            </a:r>
            <a:r>
              <a:rPr sz="2800" spc="-5" dirty="0">
                <a:solidFill>
                  <a:srgbClr val="CD9146"/>
                </a:solidFill>
                <a:latin typeface="Arial Black"/>
                <a:cs typeface="Arial Black"/>
              </a:rPr>
              <a:t>PARAMEDIC/ </a:t>
            </a:r>
            <a:r>
              <a:rPr sz="2800" spc="-919" dirty="0">
                <a:solidFill>
                  <a:srgbClr val="CD9146"/>
                </a:solidFill>
                <a:latin typeface="Arial Black"/>
                <a:cs typeface="Arial Black"/>
              </a:rPr>
              <a:t> </a:t>
            </a:r>
            <a:r>
              <a:rPr sz="2800" spc="-5" dirty="0">
                <a:solidFill>
                  <a:srgbClr val="CD9146"/>
                </a:solidFill>
                <a:latin typeface="Arial Black"/>
                <a:cs typeface="Arial Black"/>
              </a:rPr>
              <a:t>PROVIDER</a:t>
            </a:r>
            <a:endParaRPr sz="2800">
              <a:latin typeface="Arial Black"/>
              <a:cs typeface="Arial Black"/>
            </a:endParaRPr>
          </a:p>
        </p:txBody>
      </p:sp>
      <p:grpSp>
        <p:nvGrpSpPr>
          <p:cNvPr id="15" name="object 15"/>
          <p:cNvGrpSpPr/>
          <p:nvPr/>
        </p:nvGrpSpPr>
        <p:grpSpPr>
          <a:xfrm>
            <a:off x="736091" y="451866"/>
            <a:ext cx="11456035" cy="5113020"/>
            <a:chOff x="736091" y="451866"/>
            <a:chExt cx="11456035" cy="5113020"/>
          </a:xfrm>
        </p:grpSpPr>
        <p:pic>
          <p:nvPicPr>
            <p:cNvPr id="16" name="object 16"/>
            <p:cNvPicPr/>
            <p:nvPr/>
          </p:nvPicPr>
          <p:blipFill>
            <a:blip r:embed="rId4" cstate="print"/>
            <a:stretch>
              <a:fillRect/>
            </a:stretch>
          </p:blipFill>
          <p:spPr>
            <a:xfrm>
              <a:off x="736091" y="451866"/>
              <a:ext cx="1898903" cy="1062989"/>
            </a:xfrm>
            <a:prstGeom prst="rect">
              <a:avLst/>
            </a:prstGeom>
          </p:spPr>
        </p:pic>
        <p:pic>
          <p:nvPicPr>
            <p:cNvPr id="17" name="object 17"/>
            <p:cNvPicPr/>
            <p:nvPr/>
          </p:nvPicPr>
          <p:blipFill>
            <a:blip r:embed="rId5" cstate="print"/>
            <a:stretch>
              <a:fillRect/>
            </a:stretch>
          </p:blipFill>
          <p:spPr>
            <a:xfrm>
              <a:off x="9864089" y="4709922"/>
              <a:ext cx="2327909" cy="854963"/>
            </a:xfrm>
            <a:prstGeom prst="rect">
              <a:avLst/>
            </a:prstGeom>
          </p:spPr>
        </p:pic>
      </p:grpSp>
      <p:sp>
        <p:nvSpPr>
          <p:cNvPr id="18" name="object 18"/>
          <p:cNvSpPr txBox="1"/>
          <p:nvPr/>
        </p:nvSpPr>
        <p:spPr>
          <a:xfrm>
            <a:off x="1013926" y="3451331"/>
            <a:ext cx="8535035" cy="1000760"/>
          </a:xfrm>
          <a:prstGeom prst="rect">
            <a:avLst/>
          </a:prstGeom>
        </p:spPr>
        <p:txBody>
          <a:bodyPr vert="horz" wrap="square" lIns="0" tIns="12065" rIns="0" bIns="0" rtlCol="0">
            <a:spAutoFit/>
          </a:bodyPr>
          <a:lstStyle/>
          <a:p>
            <a:pPr marL="12700">
              <a:lnSpc>
                <a:spcPct val="100000"/>
              </a:lnSpc>
              <a:spcBef>
                <a:spcPts val="95"/>
              </a:spcBef>
            </a:pPr>
            <a:r>
              <a:rPr sz="3200" b="1" spc="-5" dirty="0">
                <a:solidFill>
                  <a:srgbClr val="FFFFFF"/>
                </a:solidFill>
                <a:latin typeface="Arial"/>
                <a:cs typeface="Arial"/>
              </a:rPr>
              <a:t>MODULE</a:t>
            </a:r>
            <a:r>
              <a:rPr sz="3200" b="1" spc="-40" dirty="0">
                <a:solidFill>
                  <a:srgbClr val="FFFFFF"/>
                </a:solidFill>
                <a:latin typeface="Arial"/>
                <a:cs typeface="Arial"/>
              </a:rPr>
              <a:t> </a:t>
            </a:r>
            <a:r>
              <a:rPr sz="3200" b="1" spc="-10" dirty="0">
                <a:solidFill>
                  <a:srgbClr val="FFFFFF"/>
                </a:solidFill>
                <a:latin typeface="Arial"/>
                <a:cs typeface="Arial"/>
              </a:rPr>
              <a:t>10:</a:t>
            </a:r>
            <a:endParaRPr sz="3200">
              <a:latin typeface="Arial"/>
              <a:cs typeface="Arial"/>
            </a:endParaRPr>
          </a:p>
          <a:p>
            <a:pPr marL="12700">
              <a:lnSpc>
                <a:spcPct val="100000"/>
              </a:lnSpc>
            </a:pPr>
            <a:r>
              <a:rPr sz="3200" b="1" spc="-5" dirty="0">
                <a:solidFill>
                  <a:srgbClr val="FFFFFF"/>
                </a:solidFill>
                <a:latin typeface="Arial"/>
                <a:cs typeface="Arial"/>
              </a:rPr>
              <a:t>SHOCK</a:t>
            </a:r>
            <a:r>
              <a:rPr sz="3200" b="1" spc="-15" dirty="0">
                <a:solidFill>
                  <a:srgbClr val="FFFFFF"/>
                </a:solidFill>
                <a:latin typeface="Arial"/>
                <a:cs typeface="Arial"/>
              </a:rPr>
              <a:t> </a:t>
            </a:r>
            <a:r>
              <a:rPr sz="3200" b="1" spc="-5" dirty="0">
                <a:solidFill>
                  <a:srgbClr val="FFFFFF"/>
                </a:solidFill>
                <a:latin typeface="Arial"/>
                <a:cs typeface="Arial"/>
              </a:rPr>
              <a:t>RECOGNITION</a:t>
            </a:r>
            <a:r>
              <a:rPr sz="3200" b="1" spc="-25" dirty="0">
                <a:solidFill>
                  <a:srgbClr val="FFFFFF"/>
                </a:solidFill>
                <a:latin typeface="Arial"/>
                <a:cs typeface="Arial"/>
              </a:rPr>
              <a:t> </a:t>
            </a:r>
            <a:r>
              <a:rPr sz="3200" b="1" spc="-5" dirty="0">
                <a:solidFill>
                  <a:srgbClr val="FFFFFF"/>
                </a:solidFill>
                <a:latin typeface="Arial"/>
                <a:cs typeface="Arial"/>
              </a:rPr>
              <a:t>AND</a:t>
            </a:r>
            <a:r>
              <a:rPr sz="3200" b="1" spc="-10" dirty="0">
                <a:solidFill>
                  <a:srgbClr val="FFFFFF"/>
                </a:solidFill>
                <a:latin typeface="Arial"/>
                <a:cs typeface="Arial"/>
              </a:rPr>
              <a:t> </a:t>
            </a:r>
            <a:r>
              <a:rPr sz="3200" b="1" spc="-5" dirty="0">
                <a:solidFill>
                  <a:srgbClr val="FFFFFF"/>
                </a:solidFill>
                <a:latin typeface="Arial"/>
                <a:cs typeface="Arial"/>
              </a:rPr>
              <a:t>MANAGEMENT</a:t>
            </a:r>
            <a:endParaRPr sz="3200">
              <a:latin typeface="Arial"/>
              <a:cs typeface="Arial"/>
            </a:endParaRPr>
          </a:p>
        </p:txBody>
      </p:sp>
      <p:sp>
        <p:nvSpPr>
          <p:cNvPr id="19" name="object 19"/>
          <p:cNvSpPr txBox="1">
            <a:spLocks noGrp="1"/>
          </p:cNvSpPr>
          <p:nvPr>
            <p:ph type="body" idx="1"/>
          </p:nvPr>
        </p:nvSpPr>
        <p:spPr>
          <a:prstGeom prst="rect">
            <a:avLst/>
          </a:prstGeom>
        </p:spPr>
        <p:txBody>
          <a:bodyPr vert="horz" wrap="square" lIns="0" tIns="194450" rIns="0" bIns="0" rtlCol="0">
            <a:spAutoFit/>
          </a:bodyPr>
          <a:lstStyle/>
          <a:p>
            <a:pPr marL="403860" marR="5080">
              <a:lnSpc>
                <a:spcPts val="5880"/>
              </a:lnSpc>
              <a:spcBef>
                <a:spcPts val="795"/>
              </a:spcBef>
            </a:pPr>
            <a:r>
              <a:rPr spc="-5" dirty="0"/>
              <a:t>TACTICAL COMBAT </a:t>
            </a:r>
            <a:r>
              <a:rPr dirty="0"/>
              <a:t> CASUALTY</a:t>
            </a:r>
            <a:r>
              <a:rPr spc="-55" dirty="0"/>
              <a:t> </a:t>
            </a:r>
            <a:r>
              <a:rPr dirty="0"/>
              <a:t>CARE</a:t>
            </a:r>
            <a:r>
              <a:rPr spc="-55" dirty="0"/>
              <a:t> </a:t>
            </a:r>
            <a:r>
              <a:rPr dirty="0"/>
              <a:t>COURSE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1912" rIns="0" bIns="0" rtlCol="0">
            <a:spAutoFit/>
          </a:bodyPr>
          <a:lstStyle/>
          <a:p>
            <a:pPr marL="12700">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sp>
        <p:nvSpPr>
          <p:cNvPr id="3" name="object 3"/>
          <p:cNvSpPr txBox="1"/>
          <p:nvPr/>
        </p:nvSpPr>
        <p:spPr>
          <a:xfrm>
            <a:off x="9445325" y="6558274"/>
            <a:ext cx="1983105" cy="185420"/>
          </a:xfrm>
          <a:prstGeom prst="rect">
            <a:avLst/>
          </a:prstGeom>
        </p:spPr>
        <p:txBody>
          <a:bodyPr vert="horz" wrap="square" lIns="0" tIns="12700" rIns="0" bIns="0" rtlCol="0">
            <a:spAutoFit/>
          </a:bodyPr>
          <a:lstStyle/>
          <a:p>
            <a:pPr marL="12700">
              <a:lnSpc>
                <a:spcPct val="100000"/>
              </a:lnSpc>
              <a:spcBef>
                <a:spcPts val="100"/>
              </a:spcBef>
            </a:pPr>
            <a:r>
              <a:rPr sz="1050" spc="-5" dirty="0">
                <a:solidFill>
                  <a:srgbClr val="CD9146"/>
                </a:solidFill>
                <a:latin typeface="Arial MT"/>
                <a:cs typeface="Arial MT"/>
              </a:rPr>
              <a:t>#TCCC-CPP-PPT-10</a:t>
            </a:r>
            <a:r>
              <a:rPr sz="1050" spc="5" dirty="0">
                <a:solidFill>
                  <a:srgbClr val="CD9146"/>
                </a:solidFill>
                <a:latin typeface="Arial MT"/>
                <a:cs typeface="Arial MT"/>
              </a:rPr>
              <a:t> </a:t>
            </a:r>
            <a:r>
              <a:rPr sz="1050" spc="-5" dirty="0">
                <a:solidFill>
                  <a:srgbClr val="CD9146"/>
                </a:solidFill>
                <a:latin typeface="Arial MT"/>
                <a:cs typeface="Arial MT"/>
              </a:rPr>
              <a:t>08</a:t>
            </a:r>
            <a:r>
              <a:rPr sz="1050" spc="-10" dirty="0">
                <a:solidFill>
                  <a:srgbClr val="CD9146"/>
                </a:solidFill>
                <a:latin typeface="Arial MT"/>
                <a:cs typeface="Arial MT"/>
              </a:rPr>
              <a:t> </a:t>
            </a:r>
            <a:r>
              <a:rPr sz="1050" spc="-5" dirty="0">
                <a:solidFill>
                  <a:srgbClr val="CD9146"/>
                </a:solidFill>
                <a:latin typeface="Arial MT"/>
                <a:cs typeface="Arial MT"/>
              </a:rPr>
              <a:t>AUG</a:t>
            </a:r>
            <a:r>
              <a:rPr sz="1050" spc="-20"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p:nvPr/>
        </p:nvSpPr>
        <p:spPr>
          <a:xfrm>
            <a:off x="11724370" y="6548518"/>
            <a:ext cx="110489" cy="208279"/>
          </a:xfrm>
          <a:prstGeom prst="rect">
            <a:avLst/>
          </a:prstGeom>
        </p:spPr>
        <p:txBody>
          <a:bodyPr vert="horz" wrap="square" lIns="0" tIns="12700" rIns="0" bIns="0" rtlCol="0">
            <a:spAutoFit/>
          </a:bodyPr>
          <a:lstStyle/>
          <a:p>
            <a:pPr marL="12700">
              <a:lnSpc>
                <a:spcPct val="100000"/>
              </a:lnSpc>
              <a:spcBef>
                <a:spcPts val="100"/>
              </a:spcBef>
            </a:pPr>
            <a:r>
              <a:rPr sz="1200" dirty="0">
                <a:latin typeface="Arial MT"/>
                <a:cs typeface="Arial MT"/>
              </a:rPr>
              <a:t>2</a:t>
            </a:r>
            <a:endParaRPr sz="1200">
              <a:latin typeface="Arial MT"/>
              <a:cs typeface="Arial MT"/>
            </a:endParaRPr>
          </a:p>
        </p:txBody>
      </p:sp>
      <p:grpSp>
        <p:nvGrpSpPr>
          <p:cNvPr id="6" name="object 6"/>
          <p:cNvGrpSpPr/>
          <p:nvPr/>
        </p:nvGrpSpPr>
        <p:grpSpPr>
          <a:xfrm>
            <a:off x="963167" y="1333500"/>
            <a:ext cx="10349865" cy="4469130"/>
            <a:chOff x="963167" y="1333500"/>
            <a:chExt cx="10349865" cy="4469130"/>
          </a:xfrm>
        </p:grpSpPr>
        <p:sp>
          <p:nvSpPr>
            <p:cNvPr id="7" name="object 7"/>
            <p:cNvSpPr/>
            <p:nvPr/>
          </p:nvSpPr>
          <p:spPr>
            <a:xfrm>
              <a:off x="982217" y="1545337"/>
              <a:ext cx="10311765" cy="4238625"/>
            </a:xfrm>
            <a:custGeom>
              <a:avLst/>
              <a:gdLst/>
              <a:ahLst/>
              <a:cxnLst/>
              <a:rect l="l" t="t" r="r" b="b"/>
              <a:pathLst>
                <a:path w="10311765" h="4238625">
                  <a:moveTo>
                    <a:pt x="390715" y="0"/>
                  </a:moveTo>
                  <a:lnTo>
                    <a:pt x="390715" y="0"/>
                  </a:lnTo>
                  <a:lnTo>
                    <a:pt x="8959113" y="0"/>
                  </a:lnTo>
                  <a:lnTo>
                    <a:pt x="9013859" y="2133"/>
                  </a:lnTo>
                  <a:lnTo>
                    <a:pt x="9066878" y="8383"/>
                  </a:lnTo>
                  <a:lnTo>
                    <a:pt x="9117857" y="18527"/>
                  </a:lnTo>
                  <a:lnTo>
                    <a:pt x="9166484" y="32340"/>
                  </a:lnTo>
                  <a:lnTo>
                    <a:pt x="9212446" y="49599"/>
                  </a:lnTo>
                  <a:lnTo>
                    <a:pt x="9255431" y="70079"/>
                  </a:lnTo>
                  <a:lnTo>
                    <a:pt x="9295126" y="93557"/>
                  </a:lnTo>
                  <a:lnTo>
                    <a:pt x="9331220" y="119809"/>
                  </a:lnTo>
                  <a:lnTo>
                    <a:pt x="9363398" y="148610"/>
                  </a:lnTo>
                  <a:lnTo>
                    <a:pt x="9391350" y="179737"/>
                  </a:lnTo>
                  <a:lnTo>
                    <a:pt x="9414761" y="212966"/>
                  </a:lnTo>
                  <a:lnTo>
                    <a:pt x="9433321" y="248074"/>
                  </a:lnTo>
                  <a:lnTo>
                    <a:pt x="9446717" y="284835"/>
                  </a:lnTo>
                  <a:lnTo>
                    <a:pt x="10311384" y="2079434"/>
                  </a:lnTo>
                  <a:lnTo>
                    <a:pt x="9446717" y="3953408"/>
                  </a:lnTo>
                  <a:lnTo>
                    <a:pt x="9433321" y="3990167"/>
                  </a:lnTo>
                  <a:lnTo>
                    <a:pt x="9414761" y="4025272"/>
                  </a:lnTo>
                  <a:lnTo>
                    <a:pt x="9391350" y="4058501"/>
                  </a:lnTo>
                  <a:lnTo>
                    <a:pt x="9363398" y="4089627"/>
                  </a:lnTo>
                  <a:lnTo>
                    <a:pt x="9331220" y="4118429"/>
                  </a:lnTo>
                  <a:lnTo>
                    <a:pt x="9295126" y="4144681"/>
                  </a:lnTo>
                  <a:lnTo>
                    <a:pt x="9255431" y="4168160"/>
                  </a:lnTo>
                  <a:lnTo>
                    <a:pt x="9212446" y="4188641"/>
                  </a:lnTo>
                  <a:lnTo>
                    <a:pt x="9166484" y="4205900"/>
                  </a:lnTo>
                  <a:lnTo>
                    <a:pt x="9117857" y="4219714"/>
                  </a:lnTo>
                  <a:lnTo>
                    <a:pt x="9066878" y="4229859"/>
                  </a:lnTo>
                  <a:lnTo>
                    <a:pt x="9013859" y="4236110"/>
                  </a:lnTo>
                  <a:lnTo>
                    <a:pt x="8959113" y="4238244"/>
                  </a:lnTo>
                  <a:lnTo>
                    <a:pt x="458812" y="4238244"/>
                  </a:lnTo>
                  <a:lnTo>
                    <a:pt x="401333" y="4235843"/>
                  </a:lnTo>
                  <a:lnTo>
                    <a:pt x="346842" y="4228822"/>
                  </a:lnTo>
                  <a:lnTo>
                    <a:pt x="295543" y="4217446"/>
                  </a:lnTo>
                  <a:lnTo>
                    <a:pt x="247637" y="4201985"/>
                  </a:lnTo>
                  <a:lnTo>
                    <a:pt x="203330" y="4182704"/>
                  </a:lnTo>
                  <a:lnTo>
                    <a:pt x="162824" y="4159873"/>
                  </a:lnTo>
                  <a:lnTo>
                    <a:pt x="126322" y="4133759"/>
                  </a:lnTo>
                  <a:lnTo>
                    <a:pt x="94027" y="4104629"/>
                  </a:lnTo>
                  <a:lnTo>
                    <a:pt x="66143" y="4072751"/>
                  </a:lnTo>
                  <a:lnTo>
                    <a:pt x="42874" y="4038393"/>
                  </a:lnTo>
                  <a:lnTo>
                    <a:pt x="24421" y="4001823"/>
                  </a:lnTo>
                  <a:lnTo>
                    <a:pt x="10989" y="3963308"/>
                  </a:lnTo>
                  <a:lnTo>
                    <a:pt x="2781" y="3923115"/>
                  </a:lnTo>
                  <a:lnTo>
                    <a:pt x="0" y="3881513"/>
                  </a:lnTo>
                  <a:lnTo>
                    <a:pt x="0" y="338251"/>
                  </a:lnTo>
                  <a:lnTo>
                    <a:pt x="2075" y="293815"/>
                  </a:lnTo>
                  <a:lnTo>
                    <a:pt x="8382" y="251593"/>
                  </a:lnTo>
                  <a:lnTo>
                    <a:pt x="19037" y="211818"/>
                  </a:lnTo>
                  <a:lnTo>
                    <a:pt x="34158" y="174723"/>
                  </a:lnTo>
                  <a:lnTo>
                    <a:pt x="53865" y="140542"/>
                  </a:lnTo>
                  <a:lnTo>
                    <a:pt x="78273" y="109508"/>
                  </a:lnTo>
                  <a:lnTo>
                    <a:pt x="107502" y="81855"/>
                  </a:lnTo>
                  <a:lnTo>
                    <a:pt x="141670" y="57816"/>
                  </a:lnTo>
                  <a:lnTo>
                    <a:pt x="180894" y="37625"/>
                  </a:lnTo>
                  <a:lnTo>
                    <a:pt x="225292" y="21514"/>
                  </a:lnTo>
                  <a:lnTo>
                    <a:pt x="274983" y="9717"/>
                  </a:lnTo>
                  <a:lnTo>
                    <a:pt x="330085" y="2468"/>
                  </a:lnTo>
                  <a:lnTo>
                    <a:pt x="390715" y="0"/>
                  </a:lnTo>
                  <a:close/>
                </a:path>
              </a:pathLst>
            </a:custGeom>
            <a:ln w="38100">
              <a:solidFill>
                <a:srgbClr val="2D3334"/>
              </a:solidFill>
            </a:ln>
          </p:spPr>
          <p:txBody>
            <a:bodyPr wrap="square" lIns="0" tIns="0" rIns="0" bIns="0" rtlCol="0"/>
            <a:lstStyle/>
            <a:p>
              <a:endParaRPr/>
            </a:p>
          </p:txBody>
        </p:sp>
        <p:sp>
          <p:nvSpPr>
            <p:cNvPr id="8" name="object 8"/>
            <p:cNvSpPr/>
            <p:nvPr/>
          </p:nvSpPr>
          <p:spPr>
            <a:xfrm>
              <a:off x="4448555" y="1333500"/>
              <a:ext cx="2579370" cy="424815"/>
            </a:xfrm>
            <a:custGeom>
              <a:avLst/>
              <a:gdLst/>
              <a:ahLst/>
              <a:cxnLst/>
              <a:rect l="l" t="t" r="r" b="b"/>
              <a:pathLst>
                <a:path w="2579370" h="424814">
                  <a:moveTo>
                    <a:pt x="2579370" y="0"/>
                  </a:moveTo>
                  <a:lnTo>
                    <a:pt x="0" y="0"/>
                  </a:lnTo>
                  <a:lnTo>
                    <a:pt x="0" y="424434"/>
                  </a:lnTo>
                  <a:lnTo>
                    <a:pt x="2579370" y="424434"/>
                  </a:lnTo>
                  <a:lnTo>
                    <a:pt x="2579370" y="0"/>
                  </a:lnTo>
                  <a:close/>
                </a:path>
              </a:pathLst>
            </a:custGeom>
            <a:solidFill>
              <a:srgbClr val="FFFFFF"/>
            </a:solidFill>
          </p:spPr>
          <p:txBody>
            <a:bodyPr wrap="square" lIns="0" tIns="0" rIns="0" bIns="0" rtlCol="0"/>
            <a:lstStyle/>
            <a:p>
              <a:endParaRPr/>
            </a:p>
          </p:txBody>
        </p:sp>
      </p:grpSp>
      <p:grpSp>
        <p:nvGrpSpPr>
          <p:cNvPr id="9" name="object 9"/>
          <p:cNvGrpSpPr/>
          <p:nvPr/>
        </p:nvGrpSpPr>
        <p:grpSpPr>
          <a:xfrm>
            <a:off x="940942" y="5857366"/>
            <a:ext cx="10106660" cy="454659"/>
            <a:chOff x="940942" y="5857366"/>
            <a:chExt cx="10106660" cy="454659"/>
          </a:xfrm>
        </p:grpSpPr>
        <p:sp>
          <p:nvSpPr>
            <p:cNvPr id="10" name="object 10"/>
            <p:cNvSpPr/>
            <p:nvPr/>
          </p:nvSpPr>
          <p:spPr>
            <a:xfrm>
              <a:off x="982217" y="5898641"/>
              <a:ext cx="10024110" cy="372110"/>
            </a:xfrm>
            <a:custGeom>
              <a:avLst/>
              <a:gdLst/>
              <a:ahLst/>
              <a:cxnLst/>
              <a:rect l="l" t="t" r="r" b="b"/>
              <a:pathLst>
                <a:path w="10024110" h="372110">
                  <a:moveTo>
                    <a:pt x="9816617" y="0"/>
                  </a:moveTo>
                  <a:lnTo>
                    <a:pt x="0" y="0"/>
                  </a:lnTo>
                  <a:lnTo>
                    <a:pt x="0" y="371856"/>
                  </a:lnTo>
                  <a:lnTo>
                    <a:pt x="9816617" y="371856"/>
                  </a:lnTo>
                  <a:lnTo>
                    <a:pt x="10024110" y="185928"/>
                  </a:lnTo>
                  <a:lnTo>
                    <a:pt x="9816617" y="0"/>
                  </a:lnTo>
                  <a:close/>
                </a:path>
              </a:pathLst>
            </a:custGeom>
            <a:solidFill>
              <a:srgbClr val="D7D7D7"/>
            </a:solidFill>
          </p:spPr>
          <p:txBody>
            <a:bodyPr wrap="square" lIns="0" tIns="0" rIns="0" bIns="0" rtlCol="0"/>
            <a:lstStyle/>
            <a:p>
              <a:endParaRPr/>
            </a:p>
          </p:txBody>
        </p:sp>
        <p:sp>
          <p:nvSpPr>
            <p:cNvPr id="11" name="object 11"/>
            <p:cNvSpPr/>
            <p:nvPr/>
          </p:nvSpPr>
          <p:spPr>
            <a:xfrm>
              <a:off x="982217" y="5898641"/>
              <a:ext cx="10024110" cy="372110"/>
            </a:xfrm>
            <a:custGeom>
              <a:avLst/>
              <a:gdLst/>
              <a:ahLst/>
              <a:cxnLst/>
              <a:rect l="l" t="t" r="r" b="b"/>
              <a:pathLst>
                <a:path w="10024110" h="372110">
                  <a:moveTo>
                    <a:pt x="0" y="0"/>
                  </a:moveTo>
                  <a:lnTo>
                    <a:pt x="9816617" y="0"/>
                  </a:lnTo>
                  <a:lnTo>
                    <a:pt x="10024110" y="185928"/>
                  </a:lnTo>
                  <a:lnTo>
                    <a:pt x="9816617" y="371856"/>
                  </a:lnTo>
                  <a:lnTo>
                    <a:pt x="0" y="371856"/>
                  </a:lnTo>
                  <a:lnTo>
                    <a:pt x="0" y="0"/>
                  </a:lnTo>
                  <a:close/>
                </a:path>
              </a:pathLst>
            </a:custGeom>
            <a:ln w="82550">
              <a:solidFill>
                <a:srgbClr val="D9D9D9"/>
              </a:solidFill>
            </a:ln>
          </p:spPr>
          <p:txBody>
            <a:bodyPr wrap="square" lIns="0" tIns="0" rIns="0" bIns="0" rtlCol="0"/>
            <a:lstStyle/>
            <a:p>
              <a:endParaRPr/>
            </a:p>
          </p:txBody>
        </p:sp>
      </p:grpSp>
      <p:sp>
        <p:nvSpPr>
          <p:cNvPr id="12" name="object 12"/>
          <p:cNvSpPr txBox="1"/>
          <p:nvPr/>
        </p:nvSpPr>
        <p:spPr>
          <a:xfrm>
            <a:off x="1498409" y="963405"/>
            <a:ext cx="9194800" cy="749300"/>
          </a:xfrm>
          <a:prstGeom prst="rect">
            <a:avLst/>
          </a:prstGeom>
        </p:spPr>
        <p:txBody>
          <a:bodyPr vert="horz" wrap="square" lIns="0" tIns="48260" rIns="0" bIns="0" rtlCol="0">
            <a:spAutoFit/>
          </a:bodyPr>
          <a:lstStyle/>
          <a:p>
            <a:pPr marL="12700">
              <a:lnSpc>
                <a:spcPct val="100000"/>
              </a:lnSpc>
              <a:spcBef>
                <a:spcPts val="380"/>
              </a:spcBef>
            </a:pPr>
            <a:r>
              <a:rPr sz="1800" b="1" spc="-5" dirty="0">
                <a:solidFill>
                  <a:srgbClr val="BB8542"/>
                </a:solidFill>
                <a:latin typeface="Arial"/>
                <a:cs typeface="Arial"/>
              </a:rPr>
              <a:t>TACTICAL</a:t>
            </a:r>
            <a:r>
              <a:rPr sz="1800" b="1" spc="5" dirty="0">
                <a:solidFill>
                  <a:srgbClr val="BB8542"/>
                </a:solidFill>
                <a:latin typeface="Arial"/>
                <a:cs typeface="Arial"/>
              </a:rPr>
              <a:t> </a:t>
            </a:r>
            <a:r>
              <a:rPr sz="1800" b="1" spc="-5" dirty="0">
                <a:solidFill>
                  <a:srgbClr val="BB8542"/>
                </a:solidFill>
                <a:latin typeface="Arial"/>
                <a:cs typeface="Arial"/>
              </a:rPr>
              <a:t>COMBAT</a:t>
            </a:r>
            <a:r>
              <a:rPr sz="1800" b="1" spc="5" dirty="0">
                <a:solidFill>
                  <a:srgbClr val="BB8542"/>
                </a:solidFill>
                <a:latin typeface="Arial"/>
                <a:cs typeface="Arial"/>
              </a:rPr>
              <a:t> </a:t>
            </a:r>
            <a:r>
              <a:rPr sz="1800" b="1" spc="-5" dirty="0">
                <a:solidFill>
                  <a:srgbClr val="BB8542"/>
                </a:solidFill>
                <a:latin typeface="Arial"/>
                <a:cs typeface="Arial"/>
              </a:rPr>
              <a:t>CASUALTY</a:t>
            </a:r>
            <a:r>
              <a:rPr sz="1800" b="1" spc="5" dirty="0">
                <a:solidFill>
                  <a:srgbClr val="BB8542"/>
                </a:solidFill>
                <a:latin typeface="Arial"/>
                <a:cs typeface="Arial"/>
              </a:rPr>
              <a:t> </a:t>
            </a:r>
            <a:r>
              <a:rPr sz="1800" b="1" dirty="0">
                <a:solidFill>
                  <a:srgbClr val="BB8542"/>
                </a:solidFill>
                <a:latin typeface="Arial"/>
                <a:cs typeface="Arial"/>
              </a:rPr>
              <a:t>CARE</a:t>
            </a:r>
            <a:r>
              <a:rPr sz="1800" b="1" spc="5" dirty="0">
                <a:solidFill>
                  <a:srgbClr val="BB8542"/>
                </a:solidFill>
                <a:latin typeface="Arial"/>
                <a:cs typeface="Arial"/>
              </a:rPr>
              <a:t> </a:t>
            </a:r>
            <a:r>
              <a:rPr sz="1800" b="1" spc="-5" dirty="0">
                <a:solidFill>
                  <a:srgbClr val="BB8542"/>
                </a:solidFill>
                <a:latin typeface="Arial"/>
                <a:cs typeface="Arial"/>
              </a:rPr>
              <a:t>(TCCC)</a:t>
            </a:r>
            <a:r>
              <a:rPr sz="1800" b="1" spc="5" dirty="0">
                <a:solidFill>
                  <a:srgbClr val="BB8542"/>
                </a:solidFill>
                <a:latin typeface="Arial"/>
                <a:cs typeface="Arial"/>
              </a:rPr>
              <a:t> </a:t>
            </a:r>
            <a:r>
              <a:rPr sz="1800" b="1" spc="-5" dirty="0">
                <a:solidFill>
                  <a:srgbClr val="BB8542"/>
                </a:solidFill>
                <a:latin typeface="Arial"/>
                <a:cs typeface="Arial"/>
              </a:rPr>
              <a:t>ROLE-BASED</a:t>
            </a:r>
            <a:r>
              <a:rPr sz="1800" b="1" spc="5" dirty="0">
                <a:solidFill>
                  <a:srgbClr val="BB8542"/>
                </a:solidFill>
                <a:latin typeface="Arial"/>
                <a:cs typeface="Arial"/>
              </a:rPr>
              <a:t> </a:t>
            </a:r>
            <a:r>
              <a:rPr sz="1800" b="1" spc="-5" dirty="0">
                <a:solidFill>
                  <a:srgbClr val="BB8542"/>
                </a:solidFill>
                <a:latin typeface="Arial"/>
                <a:cs typeface="Arial"/>
              </a:rPr>
              <a:t>TRAINING</a:t>
            </a:r>
            <a:r>
              <a:rPr sz="1800" b="1" spc="5" dirty="0">
                <a:solidFill>
                  <a:srgbClr val="BB8542"/>
                </a:solidFill>
                <a:latin typeface="Arial"/>
                <a:cs typeface="Arial"/>
              </a:rPr>
              <a:t> </a:t>
            </a:r>
            <a:r>
              <a:rPr sz="1800" b="1" spc="-5" dirty="0">
                <a:solidFill>
                  <a:srgbClr val="BB8542"/>
                </a:solidFill>
                <a:latin typeface="Arial"/>
                <a:cs typeface="Arial"/>
              </a:rPr>
              <a:t>SPECTRUM</a:t>
            </a:r>
            <a:endParaRPr sz="1800">
              <a:latin typeface="Arial"/>
              <a:cs typeface="Arial"/>
            </a:endParaRPr>
          </a:p>
          <a:p>
            <a:pPr marR="707390" algn="ctr">
              <a:lnSpc>
                <a:spcPct val="100000"/>
              </a:lnSpc>
              <a:spcBef>
                <a:spcPts val="375"/>
              </a:spcBef>
            </a:pPr>
            <a:r>
              <a:rPr sz="2400" b="1" spc="-5" dirty="0">
                <a:latin typeface="Arial"/>
                <a:cs typeface="Arial"/>
              </a:rPr>
              <a:t>ROLE</a:t>
            </a:r>
            <a:r>
              <a:rPr sz="2400" b="1" spc="-40" dirty="0">
                <a:latin typeface="Arial"/>
                <a:cs typeface="Arial"/>
              </a:rPr>
              <a:t> </a:t>
            </a:r>
            <a:r>
              <a:rPr sz="2400" b="1" dirty="0">
                <a:latin typeface="Arial"/>
                <a:cs typeface="Arial"/>
              </a:rPr>
              <a:t>1</a:t>
            </a:r>
            <a:r>
              <a:rPr sz="2400" b="1" spc="-35" dirty="0">
                <a:latin typeface="Arial"/>
                <a:cs typeface="Arial"/>
              </a:rPr>
              <a:t> </a:t>
            </a:r>
            <a:r>
              <a:rPr sz="2400" b="1" spc="-5" dirty="0">
                <a:latin typeface="Arial"/>
                <a:cs typeface="Arial"/>
              </a:rPr>
              <a:t>CARE</a:t>
            </a:r>
            <a:endParaRPr sz="2400">
              <a:latin typeface="Arial"/>
              <a:cs typeface="Arial"/>
            </a:endParaRPr>
          </a:p>
        </p:txBody>
      </p:sp>
      <p:grpSp>
        <p:nvGrpSpPr>
          <p:cNvPr id="13" name="object 13"/>
          <p:cNvGrpSpPr/>
          <p:nvPr/>
        </p:nvGrpSpPr>
        <p:grpSpPr>
          <a:xfrm>
            <a:off x="2509139" y="1761744"/>
            <a:ext cx="2519680" cy="646430"/>
            <a:chOff x="2509139" y="1761744"/>
            <a:chExt cx="2519680" cy="646430"/>
          </a:xfrm>
        </p:grpSpPr>
        <p:sp>
          <p:nvSpPr>
            <p:cNvPr id="14" name="object 14"/>
            <p:cNvSpPr/>
            <p:nvPr/>
          </p:nvSpPr>
          <p:spPr>
            <a:xfrm>
              <a:off x="2521839" y="2039493"/>
              <a:ext cx="2494280" cy="315595"/>
            </a:xfrm>
            <a:custGeom>
              <a:avLst/>
              <a:gdLst/>
              <a:ahLst/>
              <a:cxnLst/>
              <a:rect l="l" t="t" r="r" b="b"/>
              <a:pathLst>
                <a:path w="2494279" h="315594">
                  <a:moveTo>
                    <a:pt x="0" y="315467"/>
                  </a:moveTo>
                  <a:lnTo>
                    <a:pt x="3482" y="268849"/>
                  </a:lnTo>
                  <a:lnTo>
                    <a:pt x="13598" y="224355"/>
                  </a:lnTo>
                  <a:lnTo>
                    <a:pt x="29852" y="182473"/>
                  </a:lnTo>
                  <a:lnTo>
                    <a:pt x="51745" y="143690"/>
                  </a:lnTo>
                  <a:lnTo>
                    <a:pt x="78781" y="108496"/>
                  </a:lnTo>
                  <a:lnTo>
                    <a:pt x="110464" y="77377"/>
                  </a:lnTo>
                  <a:lnTo>
                    <a:pt x="146297" y="50823"/>
                  </a:lnTo>
                  <a:lnTo>
                    <a:pt x="185781" y="29319"/>
                  </a:lnTo>
                  <a:lnTo>
                    <a:pt x="228422" y="13356"/>
                  </a:lnTo>
                  <a:lnTo>
                    <a:pt x="273721" y="3420"/>
                  </a:lnTo>
                  <a:lnTo>
                    <a:pt x="321183" y="0"/>
                  </a:lnTo>
                  <a:lnTo>
                    <a:pt x="2172843" y="0"/>
                  </a:lnTo>
                  <a:lnTo>
                    <a:pt x="2220304" y="3420"/>
                  </a:lnTo>
                  <a:lnTo>
                    <a:pt x="2265603" y="13356"/>
                  </a:lnTo>
                  <a:lnTo>
                    <a:pt x="2308244" y="29319"/>
                  </a:lnTo>
                  <a:lnTo>
                    <a:pt x="2347728" y="50823"/>
                  </a:lnTo>
                  <a:lnTo>
                    <a:pt x="2383561" y="77377"/>
                  </a:lnTo>
                  <a:lnTo>
                    <a:pt x="2415244" y="108496"/>
                  </a:lnTo>
                  <a:lnTo>
                    <a:pt x="2442280" y="143690"/>
                  </a:lnTo>
                  <a:lnTo>
                    <a:pt x="2464173" y="182473"/>
                  </a:lnTo>
                  <a:lnTo>
                    <a:pt x="2480427" y="224355"/>
                  </a:lnTo>
                  <a:lnTo>
                    <a:pt x="2490543" y="268849"/>
                  </a:lnTo>
                  <a:lnTo>
                    <a:pt x="2494026" y="315467"/>
                  </a:lnTo>
                </a:path>
              </a:pathLst>
            </a:custGeom>
            <a:ln w="25400">
              <a:solidFill>
                <a:srgbClr val="BEBEBE"/>
              </a:solidFill>
            </a:ln>
          </p:spPr>
          <p:txBody>
            <a:bodyPr wrap="square" lIns="0" tIns="0" rIns="0" bIns="0" rtlCol="0"/>
            <a:lstStyle/>
            <a:p>
              <a:endParaRPr/>
            </a:p>
          </p:txBody>
        </p:sp>
        <p:sp>
          <p:nvSpPr>
            <p:cNvPr id="15" name="object 15"/>
            <p:cNvSpPr/>
            <p:nvPr/>
          </p:nvSpPr>
          <p:spPr>
            <a:xfrm>
              <a:off x="2882646" y="1761744"/>
              <a:ext cx="1771650" cy="646430"/>
            </a:xfrm>
            <a:custGeom>
              <a:avLst/>
              <a:gdLst/>
              <a:ahLst/>
              <a:cxnLst/>
              <a:rect l="l" t="t" r="r" b="b"/>
              <a:pathLst>
                <a:path w="1771650" h="646430">
                  <a:moveTo>
                    <a:pt x="1771650" y="0"/>
                  </a:moveTo>
                  <a:lnTo>
                    <a:pt x="0" y="0"/>
                  </a:lnTo>
                  <a:lnTo>
                    <a:pt x="0" y="646176"/>
                  </a:lnTo>
                  <a:lnTo>
                    <a:pt x="1771650" y="646176"/>
                  </a:lnTo>
                  <a:lnTo>
                    <a:pt x="1771650" y="0"/>
                  </a:lnTo>
                  <a:close/>
                </a:path>
              </a:pathLst>
            </a:custGeom>
            <a:solidFill>
              <a:srgbClr val="FFFFFF"/>
            </a:solidFill>
          </p:spPr>
          <p:txBody>
            <a:bodyPr wrap="square" lIns="0" tIns="0" rIns="0" bIns="0" rtlCol="0"/>
            <a:lstStyle/>
            <a:p>
              <a:endParaRPr/>
            </a:p>
          </p:txBody>
        </p:sp>
      </p:grpSp>
      <p:sp>
        <p:nvSpPr>
          <p:cNvPr id="16" name="object 16"/>
          <p:cNvSpPr txBox="1"/>
          <p:nvPr/>
        </p:nvSpPr>
        <p:spPr>
          <a:xfrm>
            <a:off x="2980372" y="1788637"/>
            <a:ext cx="1575435" cy="574040"/>
          </a:xfrm>
          <a:prstGeom prst="rect">
            <a:avLst/>
          </a:prstGeom>
        </p:spPr>
        <p:txBody>
          <a:bodyPr vert="horz" wrap="square" lIns="0" tIns="12700" rIns="0" bIns="0" rtlCol="0">
            <a:spAutoFit/>
          </a:bodyPr>
          <a:lstStyle/>
          <a:p>
            <a:pPr marL="76200" marR="5080" indent="-64135">
              <a:lnSpc>
                <a:spcPct val="100000"/>
              </a:lnSpc>
              <a:spcBef>
                <a:spcPts val="100"/>
              </a:spcBef>
            </a:pPr>
            <a:r>
              <a:rPr sz="1800" b="1" dirty="0">
                <a:solidFill>
                  <a:srgbClr val="2D3334"/>
                </a:solidFill>
                <a:latin typeface="Arial"/>
                <a:cs typeface="Arial"/>
              </a:rPr>
              <a:t>N</a:t>
            </a:r>
            <a:r>
              <a:rPr sz="1800" b="1" spc="-5" dirty="0">
                <a:solidFill>
                  <a:srgbClr val="2D3334"/>
                </a:solidFill>
                <a:latin typeface="Arial"/>
                <a:cs typeface="Arial"/>
              </a:rPr>
              <a:t>O</a:t>
            </a:r>
            <a:r>
              <a:rPr sz="1800" b="1" dirty="0">
                <a:solidFill>
                  <a:srgbClr val="2D3334"/>
                </a:solidFill>
                <a:latin typeface="Arial"/>
                <a:cs typeface="Arial"/>
              </a:rPr>
              <a:t>NM</a:t>
            </a:r>
            <a:r>
              <a:rPr sz="1800" b="1" spc="-5" dirty="0">
                <a:solidFill>
                  <a:srgbClr val="2D3334"/>
                </a:solidFill>
                <a:latin typeface="Arial"/>
                <a:cs typeface="Arial"/>
              </a:rPr>
              <a:t>E</a:t>
            </a:r>
            <a:r>
              <a:rPr sz="1800" b="1" dirty="0">
                <a:solidFill>
                  <a:srgbClr val="2D3334"/>
                </a:solidFill>
                <a:latin typeface="Arial"/>
                <a:cs typeface="Arial"/>
              </a:rPr>
              <a:t>D</a:t>
            </a:r>
            <a:r>
              <a:rPr sz="1800" b="1" spc="-5" dirty="0">
                <a:solidFill>
                  <a:srgbClr val="2D3334"/>
                </a:solidFill>
                <a:latin typeface="Arial"/>
                <a:cs typeface="Arial"/>
              </a:rPr>
              <a:t>I</a:t>
            </a:r>
            <a:r>
              <a:rPr sz="1800" b="1" dirty="0">
                <a:solidFill>
                  <a:srgbClr val="2D3334"/>
                </a:solidFill>
                <a:latin typeface="Arial"/>
                <a:cs typeface="Arial"/>
              </a:rPr>
              <a:t>CAL  </a:t>
            </a:r>
            <a:r>
              <a:rPr sz="1800" b="1" spc="-5" dirty="0">
                <a:solidFill>
                  <a:srgbClr val="2D3334"/>
                </a:solidFill>
                <a:latin typeface="Arial"/>
                <a:cs typeface="Arial"/>
              </a:rPr>
              <a:t>PERSONNEL</a:t>
            </a:r>
            <a:endParaRPr sz="1800">
              <a:latin typeface="Arial"/>
              <a:cs typeface="Arial"/>
            </a:endParaRPr>
          </a:p>
        </p:txBody>
      </p:sp>
      <p:grpSp>
        <p:nvGrpSpPr>
          <p:cNvPr id="17" name="object 17"/>
          <p:cNvGrpSpPr/>
          <p:nvPr/>
        </p:nvGrpSpPr>
        <p:grpSpPr>
          <a:xfrm>
            <a:off x="2109216" y="1747266"/>
            <a:ext cx="7051675" cy="3519804"/>
            <a:chOff x="2109216" y="1747266"/>
            <a:chExt cx="7051675" cy="3519804"/>
          </a:xfrm>
        </p:grpSpPr>
        <p:pic>
          <p:nvPicPr>
            <p:cNvPr id="18" name="object 18"/>
            <p:cNvPicPr/>
            <p:nvPr/>
          </p:nvPicPr>
          <p:blipFill>
            <a:blip r:embed="rId4" cstate="print"/>
            <a:stretch>
              <a:fillRect/>
            </a:stretch>
          </p:blipFill>
          <p:spPr>
            <a:xfrm>
              <a:off x="7289292" y="2403348"/>
              <a:ext cx="1871471" cy="2863595"/>
            </a:xfrm>
            <a:prstGeom prst="rect">
              <a:avLst/>
            </a:prstGeom>
          </p:spPr>
        </p:pic>
        <p:pic>
          <p:nvPicPr>
            <p:cNvPr id="19" name="object 19"/>
            <p:cNvPicPr/>
            <p:nvPr/>
          </p:nvPicPr>
          <p:blipFill>
            <a:blip r:embed="rId5" cstate="print"/>
            <a:stretch>
              <a:fillRect/>
            </a:stretch>
          </p:blipFill>
          <p:spPr>
            <a:xfrm>
              <a:off x="2109216" y="2403348"/>
              <a:ext cx="1546859" cy="2367533"/>
            </a:xfrm>
            <a:prstGeom prst="rect">
              <a:avLst/>
            </a:prstGeom>
          </p:spPr>
        </p:pic>
        <p:sp>
          <p:nvSpPr>
            <p:cNvPr id="20" name="object 20"/>
            <p:cNvSpPr/>
            <p:nvPr/>
          </p:nvSpPr>
          <p:spPr>
            <a:xfrm>
              <a:off x="6224397" y="2022729"/>
              <a:ext cx="2494280" cy="316230"/>
            </a:xfrm>
            <a:custGeom>
              <a:avLst/>
              <a:gdLst/>
              <a:ahLst/>
              <a:cxnLst/>
              <a:rect l="l" t="t" r="r" b="b"/>
              <a:pathLst>
                <a:path w="2494279" h="316230">
                  <a:moveTo>
                    <a:pt x="0" y="316229"/>
                  </a:moveTo>
                  <a:lnTo>
                    <a:pt x="3490" y="269499"/>
                  </a:lnTo>
                  <a:lnTo>
                    <a:pt x="13631" y="224898"/>
                  </a:lnTo>
                  <a:lnTo>
                    <a:pt x="29923" y="182914"/>
                  </a:lnTo>
                  <a:lnTo>
                    <a:pt x="51869" y="144038"/>
                  </a:lnTo>
                  <a:lnTo>
                    <a:pt x="78970" y="108759"/>
                  </a:lnTo>
                  <a:lnTo>
                    <a:pt x="110729" y="77565"/>
                  </a:lnTo>
                  <a:lnTo>
                    <a:pt x="146648" y="50946"/>
                  </a:lnTo>
                  <a:lnTo>
                    <a:pt x="186228" y="29390"/>
                  </a:lnTo>
                  <a:lnTo>
                    <a:pt x="228971" y="13388"/>
                  </a:lnTo>
                  <a:lnTo>
                    <a:pt x="274381" y="3428"/>
                  </a:lnTo>
                  <a:lnTo>
                    <a:pt x="321957" y="0"/>
                  </a:lnTo>
                  <a:lnTo>
                    <a:pt x="2172068" y="0"/>
                  </a:lnTo>
                  <a:lnTo>
                    <a:pt x="2219644" y="3428"/>
                  </a:lnTo>
                  <a:lnTo>
                    <a:pt x="2265054" y="13388"/>
                  </a:lnTo>
                  <a:lnTo>
                    <a:pt x="2307797" y="29390"/>
                  </a:lnTo>
                  <a:lnTo>
                    <a:pt x="2347377" y="50946"/>
                  </a:lnTo>
                  <a:lnTo>
                    <a:pt x="2383296" y="77565"/>
                  </a:lnTo>
                  <a:lnTo>
                    <a:pt x="2415055" y="108759"/>
                  </a:lnTo>
                  <a:lnTo>
                    <a:pt x="2442156" y="144038"/>
                  </a:lnTo>
                  <a:lnTo>
                    <a:pt x="2464102" y="182914"/>
                  </a:lnTo>
                  <a:lnTo>
                    <a:pt x="2480394" y="224898"/>
                  </a:lnTo>
                  <a:lnTo>
                    <a:pt x="2490535" y="269499"/>
                  </a:lnTo>
                  <a:lnTo>
                    <a:pt x="2494026" y="316229"/>
                  </a:lnTo>
                </a:path>
              </a:pathLst>
            </a:custGeom>
            <a:ln w="25400">
              <a:solidFill>
                <a:srgbClr val="BEBEBE"/>
              </a:solidFill>
            </a:ln>
          </p:spPr>
          <p:txBody>
            <a:bodyPr wrap="square" lIns="0" tIns="0" rIns="0" bIns="0" rtlCol="0"/>
            <a:lstStyle/>
            <a:p>
              <a:endParaRPr/>
            </a:p>
          </p:txBody>
        </p:sp>
        <p:sp>
          <p:nvSpPr>
            <p:cNvPr id="21" name="object 21"/>
            <p:cNvSpPr/>
            <p:nvPr/>
          </p:nvSpPr>
          <p:spPr>
            <a:xfrm>
              <a:off x="6685787" y="1747266"/>
              <a:ext cx="1634489" cy="591820"/>
            </a:xfrm>
            <a:custGeom>
              <a:avLst/>
              <a:gdLst/>
              <a:ahLst/>
              <a:cxnLst/>
              <a:rect l="l" t="t" r="r" b="b"/>
              <a:pathLst>
                <a:path w="1634490" h="591819">
                  <a:moveTo>
                    <a:pt x="1634490" y="0"/>
                  </a:moveTo>
                  <a:lnTo>
                    <a:pt x="0" y="0"/>
                  </a:lnTo>
                  <a:lnTo>
                    <a:pt x="0" y="591312"/>
                  </a:lnTo>
                  <a:lnTo>
                    <a:pt x="1634490" y="591312"/>
                  </a:lnTo>
                  <a:lnTo>
                    <a:pt x="1634490" y="0"/>
                  </a:lnTo>
                  <a:close/>
                </a:path>
              </a:pathLst>
            </a:custGeom>
            <a:solidFill>
              <a:srgbClr val="FFFFFF"/>
            </a:solidFill>
          </p:spPr>
          <p:txBody>
            <a:bodyPr wrap="square" lIns="0" tIns="0" rIns="0" bIns="0" rtlCol="0"/>
            <a:lstStyle/>
            <a:p>
              <a:endParaRPr/>
            </a:p>
          </p:txBody>
        </p:sp>
      </p:grpSp>
      <p:sp>
        <p:nvSpPr>
          <p:cNvPr id="22" name="object 22"/>
          <p:cNvSpPr txBox="1"/>
          <p:nvPr/>
        </p:nvSpPr>
        <p:spPr>
          <a:xfrm>
            <a:off x="6778577" y="1746848"/>
            <a:ext cx="1449070" cy="546735"/>
          </a:xfrm>
          <a:prstGeom prst="rect">
            <a:avLst/>
          </a:prstGeom>
        </p:spPr>
        <p:txBody>
          <a:bodyPr vert="horz" wrap="square" lIns="0" tIns="43815" rIns="0" bIns="0" rtlCol="0">
            <a:spAutoFit/>
          </a:bodyPr>
          <a:lstStyle/>
          <a:p>
            <a:pPr marL="12700" marR="5080" indent="189865">
              <a:lnSpc>
                <a:spcPts val="1939"/>
              </a:lnSpc>
              <a:spcBef>
                <a:spcPts val="345"/>
              </a:spcBef>
            </a:pPr>
            <a:r>
              <a:rPr sz="1800" b="1" spc="-5" dirty="0">
                <a:solidFill>
                  <a:srgbClr val="2D3334"/>
                </a:solidFill>
                <a:latin typeface="Arial"/>
                <a:cs typeface="Arial"/>
              </a:rPr>
              <a:t>MEDICAL </a:t>
            </a:r>
            <a:r>
              <a:rPr sz="1800" b="1" dirty="0">
                <a:solidFill>
                  <a:srgbClr val="2D3334"/>
                </a:solidFill>
                <a:latin typeface="Arial"/>
                <a:cs typeface="Arial"/>
              </a:rPr>
              <a:t> PERS</a:t>
            </a:r>
            <a:r>
              <a:rPr sz="1800" b="1" spc="-5" dirty="0">
                <a:solidFill>
                  <a:srgbClr val="2D3334"/>
                </a:solidFill>
                <a:latin typeface="Arial"/>
                <a:cs typeface="Arial"/>
              </a:rPr>
              <a:t>O</a:t>
            </a:r>
            <a:r>
              <a:rPr sz="1800" b="1" dirty="0">
                <a:solidFill>
                  <a:srgbClr val="2D3334"/>
                </a:solidFill>
                <a:latin typeface="Arial"/>
                <a:cs typeface="Arial"/>
              </a:rPr>
              <a:t>NNEL</a:t>
            </a:r>
            <a:endParaRPr sz="1800">
              <a:latin typeface="Arial"/>
              <a:cs typeface="Arial"/>
            </a:endParaRPr>
          </a:p>
        </p:txBody>
      </p:sp>
      <p:sp>
        <p:nvSpPr>
          <p:cNvPr id="23" name="object 23"/>
          <p:cNvSpPr txBox="1"/>
          <p:nvPr/>
        </p:nvSpPr>
        <p:spPr>
          <a:xfrm>
            <a:off x="3852412" y="5375644"/>
            <a:ext cx="5237480" cy="852805"/>
          </a:xfrm>
          <a:prstGeom prst="rect">
            <a:avLst/>
          </a:prstGeom>
        </p:spPr>
        <p:txBody>
          <a:bodyPr vert="horz" wrap="square" lIns="0" tIns="12700" rIns="0" bIns="0" rtlCol="0">
            <a:spAutoFit/>
          </a:bodyPr>
          <a:lstStyle/>
          <a:p>
            <a:pPr marL="3483610">
              <a:lnSpc>
                <a:spcPct val="100000"/>
              </a:lnSpc>
              <a:spcBef>
                <a:spcPts val="100"/>
              </a:spcBef>
            </a:pPr>
            <a:r>
              <a:rPr sz="1800" b="1" spc="-5" dirty="0">
                <a:solidFill>
                  <a:srgbClr val="CD9146"/>
                </a:solidFill>
                <a:latin typeface="Arial"/>
                <a:cs typeface="Arial"/>
              </a:rPr>
              <a:t>YOU</a:t>
            </a:r>
            <a:r>
              <a:rPr sz="1800" b="1" spc="-45" dirty="0">
                <a:solidFill>
                  <a:srgbClr val="CD9146"/>
                </a:solidFill>
                <a:latin typeface="Arial"/>
                <a:cs typeface="Arial"/>
              </a:rPr>
              <a:t> </a:t>
            </a:r>
            <a:r>
              <a:rPr sz="1800" b="1" dirty="0">
                <a:solidFill>
                  <a:srgbClr val="CD9146"/>
                </a:solidFill>
                <a:latin typeface="Arial"/>
                <a:cs typeface="Arial"/>
              </a:rPr>
              <a:t>ARE</a:t>
            </a:r>
            <a:r>
              <a:rPr sz="1800" b="1" spc="-40" dirty="0">
                <a:solidFill>
                  <a:srgbClr val="CD9146"/>
                </a:solidFill>
                <a:latin typeface="Arial"/>
                <a:cs typeface="Arial"/>
              </a:rPr>
              <a:t> </a:t>
            </a:r>
            <a:r>
              <a:rPr sz="1800" b="1" spc="-5" dirty="0">
                <a:solidFill>
                  <a:srgbClr val="CD9146"/>
                </a:solidFill>
                <a:latin typeface="Arial"/>
                <a:cs typeface="Arial"/>
              </a:rPr>
              <a:t>HERE</a:t>
            </a:r>
            <a:endParaRPr sz="1800">
              <a:latin typeface="Arial"/>
              <a:cs typeface="Arial"/>
            </a:endParaRPr>
          </a:p>
          <a:p>
            <a:pPr>
              <a:lnSpc>
                <a:spcPct val="100000"/>
              </a:lnSpc>
              <a:spcBef>
                <a:spcPts val="5"/>
              </a:spcBef>
            </a:pPr>
            <a:endParaRPr sz="1900">
              <a:latin typeface="Arial"/>
              <a:cs typeface="Arial"/>
            </a:endParaRPr>
          </a:p>
          <a:p>
            <a:pPr marL="12700">
              <a:lnSpc>
                <a:spcPct val="100000"/>
              </a:lnSpc>
            </a:pPr>
            <a:r>
              <a:rPr sz="1800" b="1" spc="-5" dirty="0">
                <a:solidFill>
                  <a:srgbClr val="585858"/>
                </a:solidFill>
                <a:latin typeface="Arial"/>
                <a:cs typeface="Arial"/>
              </a:rPr>
              <a:t>STANDARDIZED</a:t>
            </a:r>
            <a:r>
              <a:rPr sz="1800" b="1" spc="-15" dirty="0">
                <a:solidFill>
                  <a:srgbClr val="585858"/>
                </a:solidFill>
                <a:latin typeface="Arial"/>
                <a:cs typeface="Arial"/>
              </a:rPr>
              <a:t> </a:t>
            </a:r>
            <a:r>
              <a:rPr sz="1800" b="1" spc="-5" dirty="0">
                <a:solidFill>
                  <a:srgbClr val="585858"/>
                </a:solidFill>
                <a:latin typeface="Arial"/>
                <a:cs typeface="Arial"/>
              </a:rPr>
              <a:t>JOINT CURRICULUM</a:t>
            </a:r>
            <a:endParaRPr sz="1800">
              <a:latin typeface="Arial"/>
              <a:cs typeface="Arial"/>
            </a:endParaRPr>
          </a:p>
        </p:txBody>
      </p:sp>
      <p:grpSp>
        <p:nvGrpSpPr>
          <p:cNvPr id="24" name="object 24"/>
          <p:cNvGrpSpPr/>
          <p:nvPr/>
        </p:nvGrpSpPr>
        <p:grpSpPr>
          <a:xfrm>
            <a:off x="3838955" y="2381250"/>
            <a:ext cx="4481830" cy="2997835"/>
            <a:chOff x="3838955" y="2381250"/>
            <a:chExt cx="4481830" cy="2997835"/>
          </a:xfrm>
        </p:grpSpPr>
        <p:sp>
          <p:nvSpPr>
            <p:cNvPr id="25" name="object 25"/>
            <p:cNvSpPr/>
            <p:nvPr/>
          </p:nvSpPr>
          <p:spPr>
            <a:xfrm>
              <a:off x="8102346" y="5263895"/>
              <a:ext cx="218440" cy="115570"/>
            </a:xfrm>
            <a:custGeom>
              <a:avLst/>
              <a:gdLst/>
              <a:ahLst/>
              <a:cxnLst/>
              <a:rect l="l" t="t" r="r" b="b"/>
              <a:pathLst>
                <a:path w="218440" h="115570">
                  <a:moveTo>
                    <a:pt x="108965" y="0"/>
                  </a:moveTo>
                  <a:lnTo>
                    <a:pt x="0" y="115061"/>
                  </a:lnTo>
                  <a:lnTo>
                    <a:pt x="217931" y="115061"/>
                  </a:lnTo>
                  <a:lnTo>
                    <a:pt x="108965" y="0"/>
                  </a:lnTo>
                  <a:close/>
                </a:path>
              </a:pathLst>
            </a:custGeom>
            <a:solidFill>
              <a:srgbClr val="CD9146"/>
            </a:solidFill>
          </p:spPr>
          <p:txBody>
            <a:bodyPr wrap="square" lIns="0" tIns="0" rIns="0" bIns="0" rtlCol="0"/>
            <a:lstStyle/>
            <a:p>
              <a:endParaRPr/>
            </a:p>
          </p:txBody>
        </p:sp>
        <p:pic>
          <p:nvPicPr>
            <p:cNvPr id="26" name="object 26"/>
            <p:cNvPicPr/>
            <p:nvPr/>
          </p:nvPicPr>
          <p:blipFill>
            <a:blip r:embed="rId6" cstate="print"/>
            <a:stretch>
              <a:fillRect/>
            </a:stretch>
          </p:blipFill>
          <p:spPr>
            <a:xfrm>
              <a:off x="3838955" y="2403348"/>
              <a:ext cx="1546859" cy="2367533"/>
            </a:xfrm>
            <a:prstGeom prst="rect">
              <a:avLst/>
            </a:prstGeom>
          </p:spPr>
        </p:pic>
        <p:pic>
          <p:nvPicPr>
            <p:cNvPr id="27" name="object 27"/>
            <p:cNvPicPr/>
            <p:nvPr/>
          </p:nvPicPr>
          <p:blipFill>
            <a:blip r:embed="rId7" cstate="print"/>
            <a:stretch>
              <a:fillRect/>
            </a:stretch>
          </p:blipFill>
          <p:spPr>
            <a:xfrm>
              <a:off x="5559551" y="2381250"/>
              <a:ext cx="1568195" cy="2399537"/>
            </a:xfrm>
            <a:prstGeom prst="rect">
              <a:avLst/>
            </a:prstGeom>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60139" y="259719"/>
            <a:ext cx="5869305" cy="829310"/>
          </a:xfrm>
          <a:prstGeom prst="rect">
            <a:avLst/>
          </a:prstGeom>
        </p:spPr>
        <p:txBody>
          <a:bodyPr vert="horz" wrap="square" lIns="0" tIns="42544" rIns="0" bIns="0" rtlCol="0">
            <a:spAutoFit/>
          </a:bodyPr>
          <a:lstStyle/>
          <a:p>
            <a:pPr marL="16510">
              <a:lnSpc>
                <a:spcPct val="100000"/>
              </a:lnSpc>
              <a:spcBef>
                <a:spcPts val="334"/>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a:p>
            <a:pPr marL="12700">
              <a:lnSpc>
                <a:spcPct val="100000"/>
              </a:lnSpc>
              <a:spcBef>
                <a:spcPts val="330"/>
              </a:spcBef>
            </a:pPr>
            <a:r>
              <a:rPr sz="2800" dirty="0">
                <a:solidFill>
                  <a:srgbClr val="000000"/>
                </a:solidFill>
              </a:rPr>
              <a:t>3</a:t>
            </a:r>
            <a:r>
              <a:rPr sz="2800" spc="-10" dirty="0">
                <a:solidFill>
                  <a:srgbClr val="000000"/>
                </a:solidFill>
              </a:rPr>
              <a:t> </a:t>
            </a:r>
            <a:r>
              <a:rPr sz="2800" dirty="0">
                <a:solidFill>
                  <a:srgbClr val="000000"/>
                </a:solidFill>
              </a:rPr>
              <a:t>x</a:t>
            </a:r>
            <a:r>
              <a:rPr sz="2800" spc="-130" dirty="0">
                <a:solidFill>
                  <a:srgbClr val="000000"/>
                </a:solidFill>
              </a:rPr>
              <a:t> </a:t>
            </a:r>
            <a:r>
              <a:rPr sz="2400" spc="-5" dirty="0">
                <a:solidFill>
                  <a:srgbClr val="BB8542"/>
                </a:solidFill>
              </a:rPr>
              <a:t>TERMINAL LEARNING</a:t>
            </a:r>
            <a:r>
              <a:rPr sz="2400" spc="-15" dirty="0">
                <a:solidFill>
                  <a:srgbClr val="BB8542"/>
                </a:solidFill>
              </a:rPr>
              <a:t> </a:t>
            </a:r>
            <a:r>
              <a:rPr sz="2400" spc="-5" dirty="0">
                <a:solidFill>
                  <a:srgbClr val="BB8542"/>
                </a:solidFill>
              </a:rPr>
              <a:t>OBJECTIVES</a:t>
            </a:r>
            <a:endParaRPr sz="2400"/>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263080" y="1096708"/>
            <a:ext cx="11608435" cy="3048635"/>
            <a:chOff x="263080" y="1096708"/>
            <a:chExt cx="11608435" cy="3048635"/>
          </a:xfrm>
        </p:grpSpPr>
        <p:sp>
          <p:nvSpPr>
            <p:cNvPr id="5" name="object 5"/>
            <p:cNvSpPr/>
            <p:nvPr/>
          </p:nvSpPr>
          <p:spPr>
            <a:xfrm>
              <a:off x="277368" y="1110996"/>
              <a:ext cx="11579860" cy="2066289"/>
            </a:xfrm>
            <a:custGeom>
              <a:avLst/>
              <a:gdLst/>
              <a:ahLst/>
              <a:cxnLst/>
              <a:rect l="l" t="t" r="r" b="b"/>
              <a:pathLst>
                <a:path w="11579860" h="2066289">
                  <a:moveTo>
                    <a:pt x="0" y="66001"/>
                  </a:moveTo>
                  <a:lnTo>
                    <a:pt x="5187" y="40312"/>
                  </a:lnTo>
                  <a:lnTo>
                    <a:pt x="19332" y="19332"/>
                  </a:lnTo>
                  <a:lnTo>
                    <a:pt x="40312" y="5187"/>
                  </a:lnTo>
                  <a:lnTo>
                    <a:pt x="66001" y="0"/>
                  </a:lnTo>
                  <a:lnTo>
                    <a:pt x="11513350" y="0"/>
                  </a:lnTo>
                  <a:lnTo>
                    <a:pt x="11539039" y="5187"/>
                  </a:lnTo>
                  <a:lnTo>
                    <a:pt x="11560019" y="19332"/>
                  </a:lnTo>
                  <a:lnTo>
                    <a:pt x="11574164" y="40312"/>
                  </a:lnTo>
                  <a:lnTo>
                    <a:pt x="11579352" y="66001"/>
                  </a:lnTo>
                  <a:lnTo>
                    <a:pt x="11579352" y="1999780"/>
                  </a:lnTo>
                  <a:lnTo>
                    <a:pt x="11574164" y="2025469"/>
                  </a:lnTo>
                  <a:lnTo>
                    <a:pt x="11560019" y="2046449"/>
                  </a:lnTo>
                  <a:lnTo>
                    <a:pt x="11539039" y="2060594"/>
                  </a:lnTo>
                  <a:lnTo>
                    <a:pt x="11513350" y="2065782"/>
                  </a:lnTo>
                  <a:lnTo>
                    <a:pt x="66001" y="2065782"/>
                  </a:lnTo>
                  <a:lnTo>
                    <a:pt x="40312" y="2060594"/>
                  </a:lnTo>
                  <a:lnTo>
                    <a:pt x="19332" y="2046449"/>
                  </a:lnTo>
                  <a:lnTo>
                    <a:pt x="5187" y="2025469"/>
                  </a:lnTo>
                  <a:lnTo>
                    <a:pt x="0" y="1999780"/>
                  </a:lnTo>
                  <a:lnTo>
                    <a:pt x="0" y="66001"/>
                  </a:lnTo>
                  <a:close/>
                </a:path>
              </a:pathLst>
            </a:custGeom>
            <a:ln w="28575">
              <a:solidFill>
                <a:srgbClr val="D7D9D7"/>
              </a:solidFill>
            </a:ln>
          </p:spPr>
          <p:txBody>
            <a:bodyPr wrap="square" lIns="0" tIns="0" rIns="0" bIns="0" rtlCol="0"/>
            <a:lstStyle/>
            <a:p>
              <a:endParaRPr/>
            </a:p>
          </p:txBody>
        </p:sp>
        <p:sp>
          <p:nvSpPr>
            <p:cNvPr id="6" name="object 6"/>
            <p:cNvSpPr/>
            <p:nvPr/>
          </p:nvSpPr>
          <p:spPr>
            <a:xfrm>
              <a:off x="441197" y="1508760"/>
              <a:ext cx="11309350" cy="0"/>
            </a:xfrm>
            <a:custGeom>
              <a:avLst/>
              <a:gdLst/>
              <a:ahLst/>
              <a:cxnLst/>
              <a:rect l="l" t="t" r="r" b="b"/>
              <a:pathLst>
                <a:path w="11309350">
                  <a:moveTo>
                    <a:pt x="0" y="0"/>
                  </a:moveTo>
                  <a:lnTo>
                    <a:pt x="11308994" y="0"/>
                  </a:lnTo>
                </a:path>
              </a:pathLst>
            </a:custGeom>
            <a:ln w="28575">
              <a:solidFill>
                <a:srgbClr val="898B8B"/>
              </a:solidFill>
              <a:prstDash val="dash"/>
            </a:ln>
          </p:spPr>
          <p:txBody>
            <a:bodyPr wrap="square" lIns="0" tIns="0" rIns="0" bIns="0" rtlCol="0"/>
            <a:lstStyle/>
            <a:p>
              <a:endParaRPr/>
            </a:p>
          </p:txBody>
        </p:sp>
        <p:pic>
          <p:nvPicPr>
            <p:cNvPr id="7" name="object 7"/>
            <p:cNvPicPr/>
            <p:nvPr/>
          </p:nvPicPr>
          <p:blipFill>
            <a:blip r:embed="rId4" cstate="print"/>
            <a:stretch>
              <a:fillRect/>
            </a:stretch>
          </p:blipFill>
          <p:spPr>
            <a:xfrm>
              <a:off x="450731" y="1622822"/>
              <a:ext cx="183083" cy="183083"/>
            </a:xfrm>
            <a:prstGeom prst="rect">
              <a:avLst/>
            </a:prstGeom>
          </p:spPr>
        </p:pic>
        <p:pic>
          <p:nvPicPr>
            <p:cNvPr id="8" name="object 8"/>
            <p:cNvPicPr/>
            <p:nvPr/>
          </p:nvPicPr>
          <p:blipFill>
            <a:blip r:embed="rId4" cstate="print"/>
            <a:stretch>
              <a:fillRect/>
            </a:stretch>
          </p:blipFill>
          <p:spPr>
            <a:xfrm>
              <a:off x="450731" y="1889278"/>
              <a:ext cx="183083" cy="183083"/>
            </a:xfrm>
            <a:prstGeom prst="rect">
              <a:avLst/>
            </a:prstGeom>
          </p:spPr>
        </p:pic>
        <p:pic>
          <p:nvPicPr>
            <p:cNvPr id="9" name="object 9"/>
            <p:cNvPicPr/>
            <p:nvPr/>
          </p:nvPicPr>
          <p:blipFill>
            <a:blip r:embed="rId4" cstate="print"/>
            <a:stretch>
              <a:fillRect/>
            </a:stretch>
          </p:blipFill>
          <p:spPr>
            <a:xfrm>
              <a:off x="450731" y="2403318"/>
              <a:ext cx="183083" cy="183083"/>
            </a:xfrm>
            <a:prstGeom prst="rect">
              <a:avLst/>
            </a:prstGeom>
          </p:spPr>
        </p:pic>
        <p:pic>
          <p:nvPicPr>
            <p:cNvPr id="10" name="object 10"/>
            <p:cNvPicPr/>
            <p:nvPr/>
          </p:nvPicPr>
          <p:blipFill>
            <a:blip r:embed="rId4" cstate="print"/>
            <a:stretch>
              <a:fillRect/>
            </a:stretch>
          </p:blipFill>
          <p:spPr>
            <a:xfrm>
              <a:off x="450731" y="2136693"/>
              <a:ext cx="183083" cy="183083"/>
            </a:xfrm>
            <a:prstGeom prst="rect">
              <a:avLst/>
            </a:prstGeom>
          </p:spPr>
        </p:pic>
        <p:sp>
          <p:nvSpPr>
            <p:cNvPr id="11" name="object 11"/>
            <p:cNvSpPr/>
            <p:nvPr/>
          </p:nvSpPr>
          <p:spPr>
            <a:xfrm>
              <a:off x="458723" y="3860293"/>
              <a:ext cx="11303635" cy="10795"/>
            </a:xfrm>
            <a:custGeom>
              <a:avLst/>
              <a:gdLst/>
              <a:ahLst/>
              <a:cxnLst/>
              <a:rect l="l" t="t" r="r" b="b"/>
              <a:pathLst>
                <a:path w="11303635" h="10795">
                  <a:moveTo>
                    <a:pt x="0" y="10667"/>
                  </a:moveTo>
                  <a:lnTo>
                    <a:pt x="11303571" y="0"/>
                  </a:lnTo>
                </a:path>
              </a:pathLst>
            </a:custGeom>
            <a:ln w="28575">
              <a:solidFill>
                <a:srgbClr val="898B8B"/>
              </a:solidFill>
              <a:prstDash val="dash"/>
            </a:ln>
          </p:spPr>
          <p:txBody>
            <a:bodyPr wrap="square" lIns="0" tIns="0" rIns="0" bIns="0" rtlCol="0"/>
            <a:lstStyle/>
            <a:p>
              <a:endParaRPr/>
            </a:p>
          </p:txBody>
        </p:sp>
        <p:pic>
          <p:nvPicPr>
            <p:cNvPr id="12" name="object 12"/>
            <p:cNvPicPr/>
            <p:nvPr/>
          </p:nvPicPr>
          <p:blipFill>
            <a:blip r:embed="rId5" cstate="print"/>
            <a:stretch>
              <a:fillRect/>
            </a:stretch>
          </p:blipFill>
          <p:spPr>
            <a:xfrm>
              <a:off x="468632" y="3962057"/>
              <a:ext cx="183083" cy="183083"/>
            </a:xfrm>
            <a:prstGeom prst="rect">
              <a:avLst/>
            </a:prstGeom>
          </p:spPr>
        </p:pic>
      </p:grpSp>
      <p:sp>
        <p:nvSpPr>
          <p:cNvPr id="13" name="object 13"/>
          <p:cNvSpPr txBox="1"/>
          <p:nvPr/>
        </p:nvSpPr>
        <p:spPr>
          <a:xfrm>
            <a:off x="365475" y="1104324"/>
            <a:ext cx="11095990" cy="4592955"/>
          </a:xfrm>
          <a:prstGeom prst="rect">
            <a:avLst/>
          </a:prstGeom>
        </p:spPr>
        <p:txBody>
          <a:bodyPr vert="horz" wrap="square" lIns="0" tIns="12065" rIns="0" bIns="0" rtlCol="0">
            <a:spAutoFit/>
          </a:bodyPr>
          <a:lstStyle/>
          <a:p>
            <a:pPr marL="457200" indent="-393700">
              <a:lnSpc>
                <a:spcPct val="100000"/>
              </a:lnSpc>
              <a:spcBef>
                <a:spcPts val="95"/>
              </a:spcBef>
              <a:buClr>
                <a:srgbClr val="CD9146"/>
              </a:buClr>
              <a:buSzPct val="125000"/>
              <a:buAutoNum type="arabicPlain" startAt="10"/>
              <a:tabLst>
                <a:tab pos="457834" algn="l"/>
              </a:tabLst>
            </a:pPr>
            <a:r>
              <a:rPr sz="1600" b="1" spc="-5" dirty="0">
                <a:latin typeface="Arial"/>
                <a:cs typeface="Arial"/>
              </a:rPr>
              <a:t>Describe</a:t>
            </a:r>
            <a:r>
              <a:rPr sz="1600" b="1" dirty="0">
                <a:latin typeface="Arial"/>
                <a:cs typeface="Arial"/>
              </a:rPr>
              <a:t> </a:t>
            </a:r>
            <a:r>
              <a:rPr sz="1600" b="1" spc="-5" dirty="0">
                <a:latin typeface="Arial"/>
                <a:cs typeface="Arial"/>
              </a:rPr>
              <a:t>shock</a:t>
            </a:r>
            <a:r>
              <a:rPr sz="1600" b="1" dirty="0">
                <a:latin typeface="Arial"/>
                <a:cs typeface="Arial"/>
              </a:rPr>
              <a:t> </a:t>
            </a:r>
            <a:r>
              <a:rPr sz="1600" b="1" spc="-5" dirty="0">
                <a:latin typeface="Arial"/>
                <a:cs typeface="Arial"/>
              </a:rPr>
              <a:t>assessment</a:t>
            </a:r>
            <a:r>
              <a:rPr sz="1600" b="1" spc="10" dirty="0">
                <a:latin typeface="Arial"/>
                <a:cs typeface="Arial"/>
              </a:rPr>
              <a:t> </a:t>
            </a:r>
            <a:r>
              <a:rPr sz="1600" b="1" spc="-5" dirty="0">
                <a:latin typeface="Arial"/>
                <a:cs typeface="Arial"/>
              </a:rPr>
              <a:t>in</a:t>
            </a:r>
            <a:r>
              <a:rPr sz="1600" b="1" spc="5" dirty="0">
                <a:latin typeface="Arial"/>
                <a:cs typeface="Arial"/>
              </a:rPr>
              <a:t> </a:t>
            </a:r>
            <a:r>
              <a:rPr sz="1600" b="1" spc="-5" dirty="0">
                <a:latin typeface="Arial"/>
                <a:cs typeface="Arial"/>
              </a:rPr>
              <a:t>Tactical</a:t>
            </a:r>
            <a:r>
              <a:rPr sz="1600" b="1" spc="25" dirty="0">
                <a:latin typeface="Arial"/>
                <a:cs typeface="Arial"/>
              </a:rPr>
              <a:t> </a:t>
            </a:r>
            <a:r>
              <a:rPr sz="1600" b="1" spc="-5" dirty="0">
                <a:latin typeface="Arial"/>
                <a:cs typeface="Arial"/>
              </a:rPr>
              <a:t>Field</a:t>
            </a:r>
            <a:r>
              <a:rPr sz="1600" b="1" spc="15" dirty="0">
                <a:latin typeface="Arial"/>
                <a:cs typeface="Arial"/>
              </a:rPr>
              <a:t> </a:t>
            </a:r>
            <a:r>
              <a:rPr sz="1600" b="1" spc="-5" dirty="0">
                <a:latin typeface="Arial"/>
                <a:cs typeface="Arial"/>
              </a:rPr>
              <a:t>Care</a:t>
            </a:r>
            <a:r>
              <a:rPr sz="1600" b="1" dirty="0">
                <a:latin typeface="Arial"/>
                <a:cs typeface="Arial"/>
              </a:rPr>
              <a:t> </a:t>
            </a:r>
            <a:r>
              <a:rPr sz="1600" b="1" spc="-5" dirty="0">
                <a:latin typeface="Arial"/>
                <a:cs typeface="Arial"/>
              </a:rPr>
              <a:t>in</a:t>
            </a:r>
            <a:r>
              <a:rPr sz="1600" b="1" spc="5" dirty="0">
                <a:latin typeface="Arial"/>
                <a:cs typeface="Arial"/>
              </a:rPr>
              <a:t> </a:t>
            </a:r>
            <a:r>
              <a:rPr sz="1600" b="1" spc="-5" dirty="0">
                <a:latin typeface="Arial"/>
                <a:cs typeface="Arial"/>
              </a:rPr>
              <a:t>accordance with</a:t>
            </a:r>
            <a:r>
              <a:rPr sz="1600" b="1" spc="40" dirty="0">
                <a:latin typeface="Arial"/>
                <a:cs typeface="Arial"/>
              </a:rPr>
              <a:t> </a:t>
            </a:r>
            <a:r>
              <a:rPr sz="1600" b="1" spc="-5" dirty="0">
                <a:latin typeface="Arial"/>
                <a:cs typeface="Arial"/>
              </a:rPr>
              <a:t>CoTCCC</a:t>
            </a:r>
            <a:r>
              <a:rPr sz="1600" b="1" spc="-10" dirty="0">
                <a:latin typeface="Arial"/>
                <a:cs typeface="Arial"/>
              </a:rPr>
              <a:t> </a:t>
            </a:r>
            <a:r>
              <a:rPr sz="1600" b="1" spc="-5" dirty="0">
                <a:latin typeface="Arial"/>
                <a:cs typeface="Arial"/>
              </a:rPr>
              <a:t>Guidelines.</a:t>
            </a:r>
            <a:endParaRPr sz="1600">
              <a:latin typeface="Arial"/>
              <a:cs typeface="Arial"/>
            </a:endParaRPr>
          </a:p>
          <a:p>
            <a:pPr marL="876935" lvl="1" indent="-467359">
              <a:lnSpc>
                <a:spcPct val="100000"/>
              </a:lnSpc>
              <a:spcBef>
                <a:spcPts val="1425"/>
              </a:spcBef>
              <a:buFont typeface="Arial"/>
              <a:buAutoNum type="arabicPeriod"/>
              <a:tabLst>
                <a:tab pos="877569" algn="l"/>
              </a:tabLst>
            </a:pPr>
            <a:r>
              <a:rPr sz="2100" spc="-7" baseline="3968" dirty="0">
                <a:latin typeface="Arial MT"/>
                <a:cs typeface="Arial MT"/>
              </a:rPr>
              <a:t>Identify the signs,</a:t>
            </a:r>
            <a:r>
              <a:rPr sz="2100" spc="-15" baseline="3968" dirty="0">
                <a:latin typeface="Arial MT"/>
                <a:cs typeface="Arial MT"/>
              </a:rPr>
              <a:t> </a:t>
            </a:r>
            <a:r>
              <a:rPr sz="2100" spc="-7" baseline="3968" dirty="0">
                <a:latin typeface="Arial MT"/>
                <a:cs typeface="Arial MT"/>
              </a:rPr>
              <a:t>symptoms, and management</a:t>
            </a:r>
            <a:r>
              <a:rPr sz="2100" spc="-15" baseline="3968" dirty="0">
                <a:latin typeface="Arial MT"/>
                <a:cs typeface="Arial MT"/>
              </a:rPr>
              <a:t> </a:t>
            </a:r>
            <a:r>
              <a:rPr sz="2100" spc="-7" baseline="3968" dirty="0">
                <a:latin typeface="Arial MT"/>
                <a:cs typeface="Arial MT"/>
              </a:rPr>
              <a:t>steps</a:t>
            </a:r>
            <a:r>
              <a:rPr sz="2100" spc="-15" baseline="3968" dirty="0">
                <a:latin typeface="Arial MT"/>
                <a:cs typeface="Arial MT"/>
              </a:rPr>
              <a:t> </a:t>
            </a:r>
            <a:r>
              <a:rPr sz="2100" spc="-7" baseline="3968" dirty="0">
                <a:latin typeface="Arial MT"/>
                <a:cs typeface="Arial MT"/>
              </a:rPr>
              <a:t>of</a:t>
            </a:r>
            <a:r>
              <a:rPr sz="2100" spc="7" baseline="3968" dirty="0">
                <a:latin typeface="Arial MT"/>
                <a:cs typeface="Arial MT"/>
              </a:rPr>
              <a:t> </a:t>
            </a:r>
            <a:r>
              <a:rPr sz="2100" spc="-7" baseline="3968" dirty="0">
                <a:latin typeface="Arial MT"/>
                <a:cs typeface="Arial MT"/>
              </a:rPr>
              <a:t>shock in</a:t>
            </a:r>
            <a:r>
              <a:rPr sz="2100" spc="7" baseline="3968" dirty="0">
                <a:latin typeface="Arial MT"/>
                <a:cs typeface="Arial MT"/>
              </a:rPr>
              <a:t> </a:t>
            </a:r>
            <a:r>
              <a:rPr sz="2100" spc="-7" baseline="3968" dirty="0">
                <a:latin typeface="Arial MT"/>
                <a:cs typeface="Arial MT"/>
              </a:rPr>
              <a:t>a</a:t>
            </a:r>
            <a:r>
              <a:rPr sz="2100" spc="7" baseline="3968" dirty="0">
                <a:latin typeface="Arial MT"/>
                <a:cs typeface="Arial MT"/>
              </a:rPr>
              <a:t> </a:t>
            </a:r>
            <a:r>
              <a:rPr sz="2100" spc="-7" baseline="3968" dirty="0">
                <a:latin typeface="Arial MT"/>
                <a:cs typeface="Arial MT"/>
              </a:rPr>
              <a:t>trauma</a:t>
            </a:r>
            <a:r>
              <a:rPr sz="2100" spc="-22" baseline="3968" dirty="0">
                <a:latin typeface="Arial MT"/>
                <a:cs typeface="Arial MT"/>
              </a:rPr>
              <a:t> </a:t>
            </a:r>
            <a:r>
              <a:rPr sz="2100" spc="-7" baseline="3968" dirty="0">
                <a:latin typeface="Arial MT"/>
                <a:cs typeface="Arial MT"/>
              </a:rPr>
              <a:t>casualty</a:t>
            </a:r>
            <a:r>
              <a:rPr sz="2100" spc="-15" baseline="3968" dirty="0">
                <a:latin typeface="Arial MT"/>
                <a:cs typeface="Arial MT"/>
              </a:rPr>
              <a:t> </a:t>
            </a:r>
            <a:r>
              <a:rPr sz="2100" spc="-7" baseline="3968" dirty="0">
                <a:latin typeface="Arial MT"/>
                <a:cs typeface="Arial MT"/>
              </a:rPr>
              <a:t>with</a:t>
            </a:r>
            <a:r>
              <a:rPr sz="2100" spc="15" baseline="3968" dirty="0">
                <a:latin typeface="Arial MT"/>
                <a:cs typeface="Arial MT"/>
              </a:rPr>
              <a:t> </a:t>
            </a:r>
            <a:r>
              <a:rPr sz="2100" spc="-7" baseline="3968" dirty="0">
                <a:latin typeface="Arial MT"/>
                <a:cs typeface="Arial MT"/>
              </a:rPr>
              <a:t>life-threatening</a:t>
            </a:r>
            <a:r>
              <a:rPr sz="2100" spc="-22" baseline="3968" dirty="0">
                <a:latin typeface="Arial MT"/>
                <a:cs typeface="Arial MT"/>
              </a:rPr>
              <a:t> </a:t>
            </a:r>
            <a:r>
              <a:rPr sz="2100" spc="-7" baseline="3968" dirty="0">
                <a:latin typeface="Arial MT"/>
                <a:cs typeface="Arial MT"/>
              </a:rPr>
              <a:t>bleeding.</a:t>
            </a:r>
            <a:endParaRPr sz="2100" baseline="3968">
              <a:latin typeface="Arial MT"/>
              <a:cs typeface="Arial MT"/>
            </a:endParaRPr>
          </a:p>
          <a:p>
            <a:pPr marL="876935" lvl="1" indent="-467359">
              <a:lnSpc>
                <a:spcPct val="100000"/>
              </a:lnSpc>
              <a:spcBef>
                <a:spcPts val="405"/>
              </a:spcBef>
              <a:buFont typeface="Arial"/>
              <a:buAutoNum type="arabicPeriod"/>
              <a:tabLst>
                <a:tab pos="877569" algn="l"/>
              </a:tabLst>
            </a:pPr>
            <a:r>
              <a:rPr sz="2100" spc="-7" baseline="3968" dirty="0">
                <a:latin typeface="Arial MT"/>
                <a:cs typeface="Arial MT"/>
              </a:rPr>
              <a:t>Identify the</a:t>
            </a:r>
            <a:r>
              <a:rPr sz="2100" baseline="3968" dirty="0">
                <a:latin typeface="Arial MT"/>
                <a:cs typeface="Arial MT"/>
              </a:rPr>
              <a:t> </a:t>
            </a:r>
            <a:r>
              <a:rPr sz="2100" spc="-7" baseline="3968" dirty="0">
                <a:latin typeface="Arial MT"/>
                <a:cs typeface="Arial MT"/>
              </a:rPr>
              <a:t>importance</a:t>
            </a:r>
            <a:r>
              <a:rPr sz="2100" spc="-22" baseline="3968" dirty="0">
                <a:latin typeface="Arial MT"/>
                <a:cs typeface="Arial MT"/>
              </a:rPr>
              <a:t> </a:t>
            </a:r>
            <a:r>
              <a:rPr sz="2100" spc="-7" baseline="3968" dirty="0">
                <a:latin typeface="Arial MT"/>
                <a:cs typeface="Arial MT"/>
              </a:rPr>
              <a:t>of</a:t>
            </a:r>
            <a:r>
              <a:rPr sz="2100" spc="7" baseline="3968" dirty="0">
                <a:latin typeface="Arial MT"/>
                <a:cs typeface="Arial MT"/>
              </a:rPr>
              <a:t> </a:t>
            </a:r>
            <a:r>
              <a:rPr sz="2100" spc="-7" baseline="3968" dirty="0">
                <a:latin typeface="Arial MT"/>
                <a:cs typeface="Arial MT"/>
              </a:rPr>
              <a:t>level</a:t>
            </a:r>
            <a:r>
              <a:rPr sz="2100" spc="7" baseline="3968" dirty="0">
                <a:latin typeface="Arial MT"/>
                <a:cs typeface="Arial MT"/>
              </a:rPr>
              <a:t> </a:t>
            </a:r>
            <a:r>
              <a:rPr sz="2100" spc="-7" baseline="3968" dirty="0">
                <a:latin typeface="Arial MT"/>
                <a:cs typeface="Arial MT"/>
              </a:rPr>
              <a:t>of</a:t>
            </a:r>
            <a:r>
              <a:rPr sz="2100" baseline="3968" dirty="0">
                <a:latin typeface="Arial MT"/>
                <a:cs typeface="Arial MT"/>
              </a:rPr>
              <a:t> </a:t>
            </a:r>
            <a:r>
              <a:rPr sz="2100" spc="-7" baseline="3968" dirty="0">
                <a:latin typeface="Arial MT"/>
                <a:cs typeface="Arial MT"/>
              </a:rPr>
              <a:t>consciousness and radial</a:t>
            </a:r>
            <a:r>
              <a:rPr sz="2100" spc="-15" baseline="3968" dirty="0">
                <a:latin typeface="Arial MT"/>
                <a:cs typeface="Arial MT"/>
              </a:rPr>
              <a:t> </a:t>
            </a:r>
            <a:r>
              <a:rPr sz="2100" spc="-7" baseline="3968" dirty="0">
                <a:latin typeface="Arial MT"/>
                <a:cs typeface="Arial MT"/>
              </a:rPr>
              <a:t>pulse as</a:t>
            </a:r>
            <a:r>
              <a:rPr sz="2100" spc="7" baseline="3968" dirty="0">
                <a:latin typeface="Arial MT"/>
                <a:cs typeface="Arial MT"/>
              </a:rPr>
              <a:t> </a:t>
            </a:r>
            <a:r>
              <a:rPr sz="2100" spc="-7" baseline="3968" dirty="0">
                <a:latin typeface="Arial MT"/>
                <a:cs typeface="Arial MT"/>
              </a:rPr>
              <a:t>indicators</a:t>
            </a:r>
            <a:r>
              <a:rPr sz="2100" spc="-15" baseline="3968" dirty="0">
                <a:latin typeface="Arial MT"/>
                <a:cs typeface="Arial MT"/>
              </a:rPr>
              <a:t> </a:t>
            </a:r>
            <a:r>
              <a:rPr sz="2100" spc="-7" baseline="3968" dirty="0">
                <a:latin typeface="Arial MT"/>
                <a:cs typeface="Arial MT"/>
              </a:rPr>
              <a:t>of</a:t>
            </a:r>
            <a:r>
              <a:rPr sz="2100" baseline="3968" dirty="0">
                <a:latin typeface="Arial MT"/>
                <a:cs typeface="Arial MT"/>
              </a:rPr>
              <a:t> </a:t>
            </a:r>
            <a:r>
              <a:rPr sz="2100" spc="-7" baseline="3968" dirty="0">
                <a:latin typeface="Arial MT"/>
                <a:cs typeface="Arial MT"/>
              </a:rPr>
              <a:t>shock</a:t>
            </a:r>
            <a:r>
              <a:rPr sz="2100" baseline="3968" dirty="0">
                <a:latin typeface="Arial MT"/>
                <a:cs typeface="Arial MT"/>
              </a:rPr>
              <a:t> </a:t>
            </a:r>
            <a:r>
              <a:rPr sz="2100" spc="-7" baseline="3968" dirty="0">
                <a:latin typeface="Arial MT"/>
                <a:cs typeface="Arial MT"/>
              </a:rPr>
              <a:t>in</a:t>
            </a:r>
            <a:r>
              <a:rPr sz="2100" spc="7" baseline="3968" dirty="0">
                <a:latin typeface="Arial MT"/>
                <a:cs typeface="Arial MT"/>
              </a:rPr>
              <a:t> </a:t>
            </a:r>
            <a:r>
              <a:rPr sz="2100" spc="-7" baseline="3968" dirty="0">
                <a:latin typeface="Arial MT"/>
                <a:cs typeface="Arial MT"/>
              </a:rPr>
              <a:t>Tactical Field</a:t>
            </a:r>
            <a:r>
              <a:rPr sz="2100" baseline="3968" dirty="0">
                <a:latin typeface="Arial MT"/>
                <a:cs typeface="Arial MT"/>
              </a:rPr>
              <a:t> </a:t>
            </a:r>
            <a:r>
              <a:rPr sz="2100" spc="-7" baseline="3968" dirty="0">
                <a:latin typeface="Arial MT"/>
                <a:cs typeface="Arial MT"/>
              </a:rPr>
              <a:t>Care.</a:t>
            </a:r>
            <a:endParaRPr sz="2100" baseline="3968">
              <a:latin typeface="Arial MT"/>
              <a:cs typeface="Arial MT"/>
            </a:endParaRPr>
          </a:p>
          <a:p>
            <a:pPr marL="876935" lvl="1" indent="-467359">
              <a:lnSpc>
                <a:spcPct val="100000"/>
              </a:lnSpc>
              <a:spcBef>
                <a:spcPts val="395"/>
              </a:spcBef>
              <a:buFont typeface="Arial"/>
              <a:buAutoNum type="arabicPeriod"/>
              <a:tabLst>
                <a:tab pos="877569" algn="l"/>
              </a:tabLst>
            </a:pPr>
            <a:r>
              <a:rPr sz="2100" spc="-7" baseline="3968" dirty="0">
                <a:latin typeface="Arial MT"/>
                <a:cs typeface="Arial MT"/>
              </a:rPr>
              <a:t>Describe</a:t>
            </a:r>
            <a:r>
              <a:rPr sz="2100" spc="-30" baseline="3968" dirty="0">
                <a:latin typeface="Arial MT"/>
                <a:cs typeface="Arial MT"/>
              </a:rPr>
              <a:t> </a:t>
            </a:r>
            <a:r>
              <a:rPr sz="2100" spc="-7" baseline="3968" dirty="0">
                <a:latin typeface="Arial MT"/>
                <a:cs typeface="Arial MT"/>
              </a:rPr>
              <a:t>the lethal</a:t>
            </a:r>
            <a:r>
              <a:rPr sz="2100" spc="-22" baseline="3968" dirty="0">
                <a:latin typeface="Arial MT"/>
                <a:cs typeface="Arial MT"/>
              </a:rPr>
              <a:t> </a:t>
            </a:r>
            <a:r>
              <a:rPr sz="2100" spc="-7" baseline="3968" dirty="0">
                <a:latin typeface="Arial MT"/>
                <a:cs typeface="Arial MT"/>
              </a:rPr>
              <a:t>triad</a:t>
            </a:r>
            <a:r>
              <a:rPr sz="2100" spc="-30" baseline="3968" dirty="0">
                <a:latin typeface="Arial MT"/>
                <a:cs typeface="Arial MT"/>
              </a:rPr>
              <a:t> </a:t>
            </a:r>
            <a:r>
              <a:rPr sz="2100" spc="-7" baseline="3968" dirty="0">
                <a:latin typeface="Arial MT"/>
                <a:cs typeface="Arial MT"/>
              </a:rPr>
              <a:t>of</a:t>
            </a:r>
            <a:r>
              <a:rPr sz="2100" baseline="3968" dirty="0">
                <a:latin typeface="Arial MT"/>
                <a:cs typeface="Arial MT"/>
              </a:rPr>
              <a:t> </a:t>
            </a:r>
            <a:r>
              <a:rPr sz="2100" spc="-7" baseline="3968" dirty="0">
                <a:latin typeface="Arial MT"/>
                <a:cs typeface="Arial MT"/>
              </a:rPr>
              <a:t>hemorrhagic</a:t>
            </a:r>
            <a:r>
              <a:rPr sz="2100" spc="-22" baseline="3968" dirty="0">
                <a:latin typeface="Arial MT"/>
                <a:cs typeface="Arial MT"/>
              </a:rPr>
              <a:t> </a:t>
            </a:r>
            <a:r>
              <a:rPr sz="2100" spc="-7" baseline="3968" dirty="0">
                <a:latin typeface="Arial MT"/>
                <a:cs typeface="Arial MT"/>
              </a:rPr>
              <a:t>shock.</a:t>
            </a:r>
            <a:endParaRPr sz="2100" baseline="3968">
              <a:latin typeface="Arial MT"/>
              <a:cs typeface="Arial MT"/>
            </a:endParaRPr>
          </a:p>
          <a:p>
            <a:pPr marL="876935" lvl="1" indent="-467359">
              <a:lnSpc>
                <a:spcPct val="100000"/>
              </a:lnSpc>
              <a:spcBef>
                <a:spcPts val="400"/>
              </a:spcBef>
              <a:buFont typeface="Arial"/>
              <a:buAutoNum type="arabicPeriod"/>
              <a:tabLst>
                <a:tab pos="877569" algn="l"/>
              </a:tabLst>
            </a:pPr>
            <a:r>
              <a:rPr sz="2100" spc="-7" baseline="3968" dirty="0">
                <a:latin typeface="Arial MT"/>
                <a:cs typeface="Arial MT"/>
              </a:rPr>
              <a:t>Identify signs,</a:t>
            </a:r>
            <a:r>
              <a:rPr sz="2100" spc="-15" baseline="3968" dirty="0">
                <a:latin typeface="Arial MT"/>
                <a:cs typeface="Arial MT"/>
              </a:rPr>
              <a:t> </a:t>
            </a:r>
            <a:r>
              <a:rPr sz="2100" spc="-7" baseline="3968" dirty="0">
                <a:latin typeface="Arial MT"/>
                <a:cs typeface="Arial MT"/>
              </a:rPr>
              <a:t>symptoms,</a:t>
            </a:r>
            <a:r>
              <a:rPr sz="2100" spc="-15" baseline="3968" dirty="0">
                <a:latin typeface="Arial MT"/>
                <a:cs typeface="Arial MT"/>
              </a:rPr>
              <a:t> </a:t>
            </a:r>
            <a:r>
              <a:rPr sz="2100" spc="-7" baseline="3968" dirty="0">
                <a:latin typeface="Arial MT"/>
                <a:cs typeface="Arial MT"/>
              </a:rPr>
              <a:t>and potential</a:t>
            </a:r>
            <a:r>
              <a:rPr sz="2100" spc="-15" baseline="3968" dirty="0">
                <a:latin typeface="Arial MT"/>
                <a:cs typeface="Arial MT"/>
              </a:rPr>
              <a:t> </a:t>
            </a:r>
            <a:r>
              <a:rPr sz="2100" spc="-7" baseline="3968" dirty="0">
                <a:latin typeface="Arial MT"/>
                <a:cs typeface="Arial MT"/>
              </a:rPr>
              <a:t>causes</a:t>
            </a:r>
            <a:r>
              <a:rPr sz="2100" spc="-15" baseline="3968" dirty="0">
                <a:latin typeface="Arial MT"/>
                <a:cs typeface="Arial MT"/>
              </a:rPr>
              <a:t> </a:t>
            </a:r>
            <a:r>
              <a:rPr sz="2100" spc="-7" baseline="3968" dirty="0">
                <a:latin typeface="Arial MT"/>
                <a:cs typeface="Arial MT"/>
              </a:rPr>
              <a:t>of</a:t>
            </a:r>
            <a:r>
              <a:rPr sz="2100" baseline="3968" dirty="0">
                <a:latin typeface="Arial MT"/>
                <a:cs typeface="Arial MT"/>
              </a:rPr>
              <a:t> </a:t>
            </a:r>
            <a:r>
              <a:rPr sz="2100" spc="-7" baseline="3968" dirty="0">
                <a:latin typeface="Arial MT"/>
                <a:cs typeface="Arial MT"/>
              </a:rPr>
              <a:t>refractory</a:t>
            </a:r>
            <a:r>
              <a:rPr sz="2100" spc="-15" baseline="3968" dirty="0">
                <a:latin typeface="Arial MT"/>
                <a:cs typeface="Arial MT"/>
              </a:rPr>
              <a:t> </a:t>
            </a:r>
            <a:r>
              <a:rPr sz="2100" spc="-7" baseline="3968" dirty="0">
                <a:latin typeface="Arial MT"/>
                <a:cs typeface="Arial MT"/>
              </a:rPr>
              <a:t>shock in</a:t>
            </a:r>
            <a:r>
              <a:rPr sz="2100" spc="7" baseline="3968" dirty="0">
                <a:latin typeface="Arial MT"/>
                <a:cs typeface="Arial MT"/>
              </a:rPr>
              <a:t> </a:t>
            </a:r>
            <a:r>
              <a:rPr sz="2100" spc="-7" baseline="3968" dirty="0">
                <a:latin typeface="Arial MT"/>
                <a:cs typeface="Arial MT"/>
              </a:rPr>
              <a:t>Tactical Field Care.</a:t>
            </a:r>
            <a:endParaRPr sz="2100" baseline="3968">
              <a:latin typeface="Arial MT"/>
              <a:cs typeface="Arial MT"/>
            </a:endParaRPr>
          </a:p>
          <a:p>
            <a:pPr marL="877569" marR="43180" lvl="1" indent="-467995">
              <a:lnSpc>
                <a:spcPts val="1600"/>
              </a:lnSpc>
              <a:spcBef>
                <a:spcPts val="520"/>
              </a:spcBef>
              <a:buFont typeface="Arial"/>
              <a:buAutoNum type="arabicPeriod"/>
              <a:tabLst>
                <a:tab pos="877569" algn="l"/>
              </a:tabLst>
            </a:pPr>
            <a:r>
              <a:rPr sz="2100" spc="-7" baseline="3968" dirty="0">
                <a:latin typeface="Arial MT"/>
                <a:cs typeface="Arial MT"/>
              </a:rPr>
              <a:t>Identify any evidence-based medicine, best practices, casualty data, and Subject Matter Expert consensus on the management of </a:t>
            </a:r>
            <a:r>
              <a:rPr sz="2100" spc="-562" baseline="3968" dirty="0">
                <a:latin typeface="Arial MT"/>
                <a:cs typeface="Arial MT"/>
              </a:rPr>
              <a:t> </a:t>
            </a:r>
            <a:r>
              <a:rPr sz="1400" spc="-5" dirty="0">
                <a:latin typeface="Arial MT"/>
                <a:cs typeface="Arial MT"/>
              </a:rPr>
              <a:t>hemorrhagic</a:t>
            </a:r>
            <a:r>
              <a:rPr sz="1400" spc="-25" dirty="0">
                <a:latin typeface="Arial MT"/>
                <a:cs typeface="Arial MT"/>
              </a:rPr>
              <a:t> </a:t>
            </a:r>
            <a:r>
              <a:rPr sz="1400" spc="-5" dirty="0">
                <a:latin typeface="Arial MT"/>
                <a:cs typeface="Arial MT"/>
              </a:rPr>
              <a:t>shock</a:t>
            </a:r>
            <a:r>
              <a:rPr sz="1400" spc="-15" dirty="0">
                <a:latin typeface="Arial MT"/>
                <a:cs typeface="Arial MT"/>
              </a:rPr>
              <a:t> </a:t>
            </a:r>
            <a:r>
              <a:rPr sz="1400" spc="-5" dirty="0">
                <a:latin typeface="Arial MT"/>
                <a:cs typeface="Arial MT"/>
              </a:rPr>
              <a:t>in Tactical</a:t>
            </a:r>
            <a:r>
              <a:rPr sz="1400" spc="-20" dirty="0">
                <a:latin typeface="Arial MT"/>
                <a:cs typeface="Arial MT"/>
              </a:rPr>
              <a:t> </a:t>
            </a:r>
            <a:r>
              <a:rPr sz="1400" spc="-5" dirty="0">
                <a:latin typeface="Arial MT"/>
                <a:cs typeface="Arial MT"/>
              </a:rPr>
              <a:t>Field</a:t>
            </a:r>
            <a:r>
              <a:rPr sz="1400" spc="-15" dirty="0">
                <a:latin typeface="Arial MT"/>
                <a:cs typeface="Arial MT"/>
              </a:rPr>
              <a:t> </a:t>
            </a:r>
            <a:r>
              <a:rPr sz="1400" spc="-5" dirty="0">
                <a:latin typeface="Arial MT"/>
                <a:cs typeface="Arial MT"/>
              </a:rPr>
              <a:t>Care.</a:t>
            </a:r>
            <a:endParaRPr sz="1400">
              <a:latin typeface="Arial MT"/>
              <a:cs typeface="Arial MT"/>
            </a:endParaRPr>
          </a:p>
          <a:p>
            <a:pPr>
              <a:lnSpc>
                <a:spcPct val="100000"/>
              </a:lnSpc>
              <a:spcBef>
                <a:spcPts val="35"/>
              </a:spcBef>
            </a:pPr>
            <a:endParaRPr sz="1500">
              <a:latin typeface="Arial MT"/>
              <a:cs typeface="Arial MT"/>
            </a:endParaRPr>
          </a:p>
          <a:p>
            <a:pPr marL="388620" marR="397510" indent="-313055">
              <a:lnSpc>
                <a:spcPct val="86400"/>
              </a:lnSpc>
            </a:pPr>
            <a:r>
              <a:rPr sz="3000" b="1" spc="-7" baseline="-15277" dirty="0">
                <a:solidFill>
                  <a:srgbClr val="CD9146"/>
                </a:solidFill>
                <a:latin typeface="Arial"/>
                <a:cs typeface="Arial"/>
              </a:rPr>
              <a:t>11 </a:t>
            </a:r>
            <a:r>
              <a:rPr sz="1600" b="1" spc="-5" dirty="0">
                <a:latin typeface="Arial"/>
                <a:cs typeface="Arial"/>
              </a:rPr>
              <a:t>Given </a:t>
            </a:r>
            <a:r>
              <a:rPr sz="1600" b="1" dirty="0">
                <a:latin typeface="Arial"/>
                <a:cs typeface="Arial"/>
              </a:rPr>
              <a:t>a </a:t>
            </a:r>
            <a:r>
              <a:rPr sz="1600" b="1" spc="-5" dirty="0">
                <a:latin typeface="Arial"/>
                <a:cs typeface="Arial"/>
              </a:rPr>
              <a:t>combat or noncombat scenario, perform intravenous or intraosseous access on </a:t>
            </a:r>
            <a:r>
              <a:rPr sz="1600" b="1" dirty="0">
                <a:latin typeface="Arial"/>
                <a:cs typeface="Arial"/>
              </a:rPr>
              <a:t>a </a:t>
            </a:r>
            <a:r>
              <a:rPr sz="1600" b="1" spc="-5" dirty="0">
                <a:latin typeface="Arial"/>
                <a:cs typeface="Arial"/>
              </a:rPr>
              <a:t>trauma casualty </a:t>
            </a:r>
            <a:r>
              <a:rPr sz="1600" b="1" spc="-430" dirty="0">
                <a:latin typeface="Arial"/>
                <a:cs typeface="Arial"/>
              </a:rPr>
              <a:t> </a:t>
            </a:r>
            <a:r>
              <a:rPr sz="1600" b="1" spc="-5" dirty="0">
                <a:latin typeface="Arial"/>
                <a:cs typeface="Arial"/>
              </a:rPr>
              <a:t>during Tactical</a:t>
            </a:r>
            <a:r>
              <a:rPr sz="1600" b="1" spc="15" dirty="0">
                <a:latin typeface="Arial"/>
                <a:cs typeface="Arial"/>
              </a:rPr>
              <a:t> </a:t>
            </a:r>
            <a:r>
              <a:rPr sz="1600" b="1" spc="-5" dirty="0">
                <a:latin typeface="Arial"/>
                <a:cs typeface="Arial"/>
              </a:rPr>
              <a:t>Field</a:t>
            </a:r>
            <a:r>
              <a:rPr sz="1600" b="1" spc="10" dirty="0">
                <a:latin typeface="Arial"/>
                <a:cs typeface="Arial"/>
              </a:rPr>
              <a:t> </a:t>
            </a:r>
            <a:r>
              <a:rPr sz="1600" b="1" spc="-5" dirty="0">
                <a:latin typeface="Arial"/>
                <a:cs typeface="Arial"/>
              </a:rPr>
              <a:t>Care in</a:t>
            </a:r>
            <a:r>
              <a:rPr sz="1600" b="1" dirty="0">
                <a:latin typeface="Arial"/>
                <a:cs typeface="Arial"/>
              </a:rPr>
              <a:t> </a:t>
            </a:r>
            <a:r>
              <a:rPr sz="1600" b="1" spc="-5" dirty="0">
                <a:latin typeface="Arial"/>
                <a:cs typeface="Arial"/>
              </a:rPr>
              <a:t>accordance</a:t>
            </a:r>
            <a:r>
              <a:rPr sz="1600" b="1" spc="-10" dirty="0">
                <a:latin typeface="Arial"/>
                <a:cs typeface="Arial"/>
              </a:rPr>
              <a:t> </a:t>
            </a:r>
            <a:r>
              <a:rPr sz="1600" b="1" spc="-5" dirty="0">
                <a:latin typeface="Arial"/>
                <a:cs typeface="Arial"/>
              </a:rPr>
              <a:t>with</a:t>
            </a:r>
            <a:r>
              <a:rPr sz="1600" b="1" spc="20" dirty="0">
                <a:latin typeface="Arial"/>
                <a:cs typeface="Arial"/>
              </a:rPr>
              <a:t> </a:t>
            </a:r>
            <a:r>
              <a:rPr sz="1600" b="1" spc="-5" dirty="0">
                <a:latin typeface="Arial"/>
                <a:cs typeface="Arial"/>
              </a:rPr>
              <a:t>CoTCCC</a:t>
            </a:r>
            <a:r>
              <a:rPr sz="1600" b="1" spc="-15" dirty="0">
                <a:latin typeface="Arial"/>
                <a:cs typeface="Arial"/>
              </a:rPr>
              <a:t> </a:t>
            </a:r>
            <a:r>
              <a:rPr sz="1600" b="1" spc="-5" dirty="0">
                <a:latin typeface="Arial"/>
                <a:cs typeface="Arial"/>
              </a:rPr>
              <a:t>Guidelines.</a:t>
            </a:r>
            <a:endParaRPr sz="1600">
              <a:latin typeface="Arial"/>
              <a:cs typeface="Arial"/>
            </a:endParaRPr>
          </a:p>
          <a:p>
            <a:pPr marL="850900" lvl="1" indent="-441325">
              <a:lnSpc>
                <a:spcPct val="100000"/>
              </a:lnSpc>
              <a:spcBef>
                <a:spcPts val="1290"/>
              </a:spcBef>
              <a:buFont typeface="Arial"/>
              <a:buAutoNum type="arabicPeriod"/>
              <a:tabLst>
                <a:tab pos="851535" algn="l"/>
              </a:tabLst>
            </a:pPr>
            <a:r>
              <a:rPr sz="1400" spc="-5" dirty="0">
                <a:latin typeface="Arial MT"/>
                <a:cs typeface="Arial MT"/>
              </a:rPr>
              <a:t>Identify the</a:t>
            </a:r>
            <a:r>
              <a:rPr sz="1400" dirty="0">
                <a:latin typeface="Arial MT"/>
                <a:cs typeface="Arial MT"/>
              </a:rPr>
              <a:t> </a:t>
            </a:r>
            <a:r>
              <a:rPr sz="1400" spc="-5" dirty="0">
                <a:latin typeface="Arial MT"/>
                <a:cs typeface="Arial MT"/>
              </a:rPr>
              <a:t>indications,</a:t>
            </a:r>
            <a:r>
              <a:rPr sz="1400" spc="-10" dirty="0">
                <a:latin typeface="Arial MT"/>
                <a:cs typeface="Arial MT"/>
              </a:rPr>
              <a:t> </a:t>
            </a:r>
            <a:r>
              <a:rPr sz="1400" spc="-5" dirty="0">
                <a:latin typeface="Arial MT"/>
                <a:cs typeface="Arial MT"/>
              </a:rPr>
              <a:t>contraindications,</a:t>
            </a:r>
            <a:r>
              <a:rPr sz="1400" spc="-10"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preferred</a:t>
            </a:r>
            <a:r>
              <a:rPr sz="1400" spc="-10" dirty="0">
                <a:latin typeface="Arial MT"/>
                <a:cs typeface="Arial MT"/>
              </a:rPr>
              <a:t> </a:t>
            </a:r>
            <a:r>
              <a:rPr sz="1400" spc="-5" dirty="0">
                <a:latin typeface="Arial MT"/>
                <a:cs typeface="Arial MT"/>
              </a:rPr>
              <a:t>methods</a:t>
            </a:r>
            <a:r>
              <a:rPr sz="1400" spc="-1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intravenous</a:t>
            </a:r>
            <a:r>
              <a:rPr sz="1400" spc="-10" dirty="0">
                <a:latin typeface="Arial MT"/>
                <a:cs typeface="Arial MT"/>
              </a:rPr>
              <a:t> </a:t>
            </a:r>
            <a:r>
              <a:rPr sz="1400" spc="-5" dirty="0">
                <a:latin typeface="Arial MT"/>
                <a:cs typeface="Arial MT"/>
              </a:rPr>
              <a:t>access</a:t>
            </a:r>
            <a:r>
              <a:rPr sz="1400" spc="-10" dirty="0">
                <a:latin typeface="Arial MT"/>
                <a:cs typeface="Arial MT"/>
              </a:rPr>
              <a:t> </a:t>
            </a:r>
            <a:r>
              <a:rPr sz="1400" spc="-5" dirty="0">
                <a:latin typeface="Arial MT"/>
                <a:cs typeface="Arial MT"/>
              </a:rPr>
              <a:t>in</a:t>
            </a:r>
            <a:r>
              <a:rPr sz="1400" spc="10" dirty="0">
                <a:latin typeface="Arial MT"/>
                <a:cs typeface="Arial MT"/>
              </a:rPr>
              <a:t> </a:t>
            </a:r>
            <a:r>
              <a:rPr sz="1400" spc="-5" dirty="0">
                <a:latin typeface="Arial MT"/>
                <a:cs typeface="Arial MT"/>
              </a:rPr>
              <a:t>Tactical Field</a:t>
            </a:r>
            <a:r>
              <a:rPr sz="1400" spc="5" dirty="0">
                <a:latin typeface="Arial MT"/>
                <a:cs typeface="Arial MT"/>
              </a:rPr>
              <a:t> </a:t>
            </a:r>
            <a:r>
              <a:rPr sz="1400" spc="-5" dirty="0">
                <a:latin typeface="Arial MT"/>
                <a:cs typeface="Arial MT"/>
              </a:rPr>
              <a:t>Care.</a:t>
            </a:r>
            <a:endParaRPr sz="1400">
              <a:latin typeface="Arial MT"/>
              <a:cs typeface="Arial MT"/>
            </a:endParaRPr>
          </a:p>
          <a:p>
            <a:pPr marL="850900" lvl="1" indent="-441325">
              <a:lnSpc>
                <a:spcPct val="100000"/>
              </a:lnSpc>
              <a:spcBef>
                <a:spcPts val="400"/>
              </a:spcBef>
              <a:buFont typeface="Arial"/>
              <a:buAutoNum type="arabicPeriod"/>
              <a:tabLst>
                <a:tab pos="851535" algn="l"/>
              </a:tabLst>
            </a:pPr>
            <a:r>
              <a:rPr sz="1400" spc="-5" dirty="0">
                <a:latin typeface="Arial MT"/>
                <a:cs typeface="Arial MT"/>
              </a:rPr>
              <a:t>Demonstrate</a:t>
            </a:r>
            <a:r>
              <a:rPr sz="1400" spc="-15" dirty="0">
                <a:latin typeface="Arial MT"/>
                <a:cs typeface="Arial MT"/>
              </a:rPr>
              <a:t> </a:t>
            </a:r>
            <a:r>
              <a:rPr sz="1400" spc="-5" dirty="0">
                <a:latin typeface="Arial MT"/>
                <a:cs typeface="Arial MT"/>
              </a:rPr>
              <a:t>the initiation</a:t>
            </a:r>
            <a:r>
              <a:rPr sz="1400" spc="-10"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a</a:t>
            </a:r>
            <a:r>
              <a:rPr sz="1400" spc="10" dirty="0">
                <a:latin typeface="Arial MT"/>
                <a:cs typeface="Arial MT"/>
              </a:rPr>
              <a:t> </a:t>
            </a:r>
            <a:r>
              <a:rPr sz="1400" spc="-5" dirty="0">
                <a:latin typeface="Arial MT"/>
                <a:cs typeface="Arial MT"/>
              </a:rPr>
              <a:t>field-ruggedized</a:t>
            </a:r>
            <a:r>
              <a:rPr sz="1400" spc="-15" dirty="0">
                <a:latin typeface="Arial MT"/>
                <a:cs typeface="Arial MT"/>
              </a:rPr>
              <a:t> </a:t>
            </a:r>
            <a:r>
              <a:rPr sz="1400" spc="-5" dirty="0">
                <a:latin typeface="Arial MT"/>
                <a:cs typeface="Arial MT"/>
              </a:rPr>
              <a:t>intravenous saline</a:t>
            </a:r>
            <a:r>
              <a:rPr sz="1400" dirty="0">
                <a:latin typeface="Arial MT"/>
                <a:cs typeface="Arial MT"/>
              </a:rPr>
              <a:t> </a:t>
            </a:r>
            <a:r>
              <a:rPr sz="1400" spc="-5" dirty="0">
                <a:latin typeface="Arial MT"/>
                <a:cs typeface="Arial MT"/>
              </a:rPr>
              <a:t>lock</a:t>
            </a:r>
            <a:r>
              <a:rPr sz="1400" dirty="0">
                <a:latin typeface="Arial MT"/>
                <a:cs typeface="Arial MT"/>
              </a:rPr>
              <a:t> </a:t>
            </a:r>
            <a:r>
              <a:rPr sz="1400" spc="-5" dirty="0">
                <a:latin typeface="Arial MT"/>
                <a:cs typeface="Arial MT"/>
              </a:rPr>
              <a:t>in</a:t>
            </a:r>
            <a:r>
              <a:rPr sz="1400" spc="10" dirty="0">
                <a:latin typeface="Arial MT"/>
                <a:cs typeface="Arial MT"/>
              </a:rPr>
              <a:t> </a:t>
            </a:r>
            <a:r>
              <a:rPr sz="1400" spc="-5" dirty="0">
                <a:latin typeface="Arial MT"/>
                <a:cs typeface="Arial MT"/>
              </a:rPr>
              <a:t>Tactical</a:t>
            </a:r>
            <a:r>
              <a:rPr sz="1400" spc="-1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a:latin typeface="Arial MT"/>
              <a:cs typeface="Arial MT"/>
            </a:endParaRPr>
          </a:p>
          <a:p>
            <a:pPr marL="850900" lvl="1" indent="-441325">
              <a:lnSpc>
                <a:spcPct val="100000"/>
              </a:lnSpc>
              <a:spcBef>
                <a:spcPts val="395"/>
              </a:spcBef>
              <a:buFont typeface="Arial"/>
              <a:buAutoNum type="arabicPeriod"/>
              <a:tabLst>
                <a:tab pos="851535" algn="l"/>
              </a:tabLst>
            </a:pPr>
            <a:r>
              <a:rPr sz="1400" spc="-5" dirty="0">
                <a:latin typeface="Arial MT"/>
                <a:cs typeface="Arial MT"/>
              </a:rPr>
              <a:t>Identify the</a:t>
            </a:r>
            <a:r>
              <a:rPr sz="1400" dirty="0">
                <a:latin typeface="Arial MT"/>
                <a:cs typeface="Arial MT"/>
              </a:rPr>
              <a:t> </a:t>
            </a:r>
            <a:r>
              <a:rPr sz="1400" spc="-5" dirty="0">
                <a:latin typeface="Arial MT"/>
                <a:cs typeface="Arial MT"/>
              </a:rPr>
              <a:t>indications,</a:t>
            </a:r>
            <a:r>
              <a:rPr sz="1400" spc="-10" dirty="0">
                <a:latin typeface="Arial MT"/>
                <a:cs typeface="Arial MT"/>
              </a:rPr>
              <a:t> </a:t>
            </a:r>
            <a:r>
              <a:rPr sz="1400" spc="-5" dirty="0">
                <a:latin typeface="Arial MT"/>
                <a:cs typeface="Arial MT"/>
              </a:rPr>
              <a:t>contraindications,</a:t>
            </a:r>
            <a:r>
              <a:rPr sz="1400" spc="-10"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preferred</a:t>
            </a:r>
            <a:r>
              <a:rPr sz="1400" spc="-10" dirty="0">
                <a:latin typeface="Arial MT"/>
                <a:cs typeface="Arial MT"/>
              </a:rPr>
              <a:t> </a:t>
            </a:r>
            <a:r>
              <a:rPr sz="1400" spc="-5" dirty="0">
                <a:latin typeface="Arial MT"/>
                <a:cs typeface="Arial MT"/>
              </a:rPr>
              <a:t>methods</a:t>
            </a:r>
            <a:r>
              <a:rPr sz="1400" spc="-15" dirty="0">
                <a:latin typeface="Arial MT"/>
                <a:cs typeface="Arial MT"/>
              </a:rPr>
              <a:t> </a:t>
            </a:r>
            <a:r>
              <a:rPr sz="1400" spc="-5" dirty="0">
                <a:latin typeface="Arial MT"/>
                <a:cs typeface="Arial MT"/>
              </a:rPr>
              <a:t>of</a:t>
            </a:r>
            <a:r>
              <a:rPr sz="1400" spc="5" dirty="0">
                <a:latin typeface="Arial MT"/>
                <a:cs typeface="Arial MT"/>
              </a:rPr>
              <a:t> </a:t>
            </a:r>
            <a:r>
              <a:rPr sz="1400" spc="-5" dirty="0">
                <a:latin typeface="Arial MT"/>
                <a:cs typeface="Arial MT"/>
              </a:rPr>
              <a:t>intraosseous</a:t>
            </a:r>
            <a:r>
              <a:rPr sz="1400" dirty="0">
                <a:latin typeface="Arial MT"/>
                <a:cs typeface="Arial MT"/>
              </a:rPr>
              <a:t> </a:t>
            </a:r>
            <a:r>
              <a:rPr sz="1400" spc="-5" dirty="0">
                <a:latin typeface="Arial MT"/>
                <a:cs typeface="Arial MT"/>
              </a:rPr>
              <a:t>access</a:t>
            </a:r>
            <a:r>
              <a:rPr sz="1400" spc="-10" dirty="0">
                <a:latin typeface="Arial MT"/>
                <a:cs typeface="Arial MT"/>
              </a:rPr>
              <a:t> </a:t>
            </a:r>
            <a:r>
              <a:rPr sz="1400" spc="-5" dirty="0">
                <a:latin typeface="Arial MT"/>
                <a:cs typeface="Arial MT"/>
              </a:rPr>
              <a:t>in</a:t>
            </a:r>
            <a:r>
              <a:rPr sz="1400" spc="10" dirty="0">
                <a:latin typeface="Arial MT"/>
                <a:cs typeface="Arial MT"/>
              </a:rPr>
              <a:t> </a:t>
            </a:r>
            <a:r>
              <a:rPr sz="1400" spc="-5" dirty="0">
                <a:latin typeface="Arial MT"/>
                <a:cs typeface="Arial MT"/>
              </a:rPr>
              <a:t>Tactical Field</a:t>
            </a:r>
            <a:r>
              <a:rPr sz="1400" dirty="0">
                <a:latin typeface="Arial MT"/>
                <a:cs typeface="Arial MT"/>
              </a:rPr>
              <a:t> </a:t>
            </a:r>
            <a:r>
              <a:rPr sz="1400" spc="-5" dirty="0">
                <a:latin typeface="Arial MT"/>
                <a:cs typeface="Arial MT"/>
              </a:rPr>
              <a:t>Care.</a:t>
            </a:r>
            <a:endParaRPr sz="1400">
              <a:latin typeface="Arial MT"/>
              <a:cs typeface="Arial MT"/>
            </a:endParaRPr>
          </a:p>
          <a:p>
            <a:pPr marL="850900" lvl="1" indent="-441325">
              <a:lnSpc>
                <a:spcPct val="100000"/>
              </a:lnSpc>
              <a:spcBef>
                <a:spcPts val="400"/>
              </a:spcBef>
              <a:buFont typeface="Arial"/>
              <a:buAutoNum type="arabicPeriod"/>
              <a:tabLst>
                <a:tab pos="851535" algn="l"/>
              </a:tabLst>
            </a:pPr>
            <a:r>
              <a:rPr sz="1400" spc="-5" dirty="0">
                <a:latin typeface="Arial MT"/>
                <a:cs typeface="Arial MT"/>
              </a:rPr>
              <a:t>Demonstrate</a:t>
            </a:r>
            <a:r>
              <a:rPr sz="1400" spc="-2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initiation</a:t>
            </a:r>
            <a:r>
              <a:rPr sz="1400" spc="-15" dirty="0">
                <a:latin typeface="Arial MT"/>
                <a:cs typeface="Arial MT"/>
              </a:rPr>
              <a:t> </a:t>
            </a:r>
            <a:r>
              <a:rPr sz="1400" spc="-5" dirty="0">
                <a:latin typeface="Arial MT"/>
                <a:cs typeface="Arial MT"/>
              </a:rPr>
              <a:t>of</a:t>
            </a:r>
            <a:r>
              <a:rPr sz="1400" dirty="0">
                <a:latin typeface="Arial MT"/>
                <a:cs typeface="Arial MT"/>
              </a:rPr>
              <a:t> </a:t>
            </a:r>
            <a:r>
              <a:rPr sz="1400" spc="-5" dirty="0">
                <a:latin typeface="Arial MT"/>
                <a:cs typeface="Arial MT"/>
              </a:rPr>
              <a:t>an</a:t>
            </a:r>
            <a:r>
              <a:rPr sz="1400" dirty="0">
                <a:latin typeface="Arial MT"/>
                <a:cs typeface="Arial MT"/>
              </a:rPr>
              <a:t> </a:t>
            </a:r>
            <a:r>
              <a:rPr sz="1400" spc="-5" dirty="0">
                <a:latin typeface="Arial MT"/>
                <a:cs typeface="Arial MT"/>
              </a:rPr>
              <a:t>intraosseous access</a:t>
            </a:r>
            <a:r>
              <a:rPr sz="1400" spc="-15" dirty="0">
                <a:latin typeface="Arial MT"/>
                <a:cs typeface="Arial MT"/>
              </a:rPr>
              <a:t> </a:t>
            </a:r>
            <a:r>
              <a:rPr sz="1400" spc="-5" dirty="0">
                <a:latin typeface="Arial MT"/>
                <a:cs typeface="Arial MT"/>
              </a:rPr>
              <a:t>in</a:t>
            </a:r>
            <a:r>
              <a:rPr sz="1400" spc="5" dirty="0">
                <a:latin typeface="Arial MT"/>
                <a:cs typeface="Arial MT"/>
              </a:rPr>
              <a:t> </a:t>
            </a:r>
            <a:r>
              <a:rPr sz="1400" spc="-5" dirty="0">
                <a:latin typeface="Arial MT"/>
                <a:cs typeface="Arial MT"/>
              </a:rPr>
              <a:t>Tactical</a:t>
            </a:r>
            <a:r>
              <a:rPr sz="1400" spc="-10"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a:latin typeface="Arial MT"/>
              <a:cs typeface="Arial MT"/>
            </a:endParaRPr>
          </a:p>
          <a:p>
            <a:pPr marL="850900" lvl="1" indent="-441325">
              <a:lnSpc>
                <a:spcPct val="100000"/>
              </a:lnSpc>
              <a:spcBef>
                <a:spcPts val="405"/>
              </a:spcBef>
              <a:buFont typeface="Arial"/>
              <a:buAutoNum type="arabicPeriod"/>
              <a:tabLst>
                <a:tab pos="851535" algn="l"/>
              </a:tabLst>
            </a:pPr>
            <a:r>
              <a:rPr sz="1400" spc="-5" dirty="0">
                <a:latin typeface="Arial MT"/>
                <a:cs typeface="Arial MT"/>
              </a:rPr>
              <a:t>Demonstrate</a:t>
            </a:r>
            <a:r>
              <a:rPr sz="1400" spc="-15" dirty="0">
                <a:latin typeface="Arial MT"/>
                <a:cs typeface="Arial MT"/>
              </a:rPr>
              <a:t> </a:t>
            </a:r>
            <a:r>
              <a:rPr sz="1400" spc="-5" dirty="0">
                <a:latin typeface="Arial MT"/>
                <a:cs typeface="Arial MT"/>
              </a:rPr>
              <a:t>intravenous and intraosseous</a:t>
            </a:r>
            <a:r>
              <a:rPr sz="1400" spc="-10" dirty="0">
                <a:latin typeface="Arial MT"/>
                <a:cs typeface="Arial MT"/>
              </a:rPr>
              <a:t> </a:t>
            </a:r>
            <a:r>
              <a:rPr sz="1400" spc="-5" dirty="0">
                <a:latin typeface="Arial MT"/>
                <a:cs typeface="Arial MT"/>
              </a:rPr>
              <a:t>fluid</a:t>
            </a:r>
            <a:r>
              <a:rPr sz="1400" dirty="0">
                <a:latin typeface="Arial MT"/>
                <a:cs typeface="Arial MT"/>
              </a:rPr>
              <a:t> </a:t>
            </a:r>
            <a:r>
              <a:rPr sz="1400" spc="-5" dirty="0">
                <a:latin typeface="Arial MT"/>
                <a:cs typeface="Arial MT"/>
              </a:rPr>
              <a:t>administration</a:t>
            </a:r>
            <a:r>
              <a:rPr sz="1400" spc="-15" dirty="0">
                <a:latin typeface="Arial MT"/>
                <a:cs typeface="Arial MT"/>
              </a:rPr>
              <a:t> </a:t>
            </a:r>
            <a:r>
              <a:rPr sz="1400" spc="-5" dirty="0">
                <a:latin typeface="Arial MT"/>
                <a:cs typeface="Arial MT"/>
              </a:rPr>
              <a:t>in</a:t>
            </a:r>
            <a:r>
              <a:rPr sz="1400" spc="5" dirty="0">
                <a:latin typeface="Arial MT"/>
                <a:cs typeface="Arial MT"/>
              </a:rPr>
              <a:t> </a:t>
            </a:r>
            <a:r>
              <a:rPr sz="1400" spc="-5" dirty="0">
                <a:latin typeface="Arial MT"/>
                <a:cs typeface="Arial MT"/>
              </a:rPr>
              <a:t>Tactical Field Care.</a:t>
            </a:r>
            <a:endParaRPr sz="1400">
              <a:latin typeface="Arial MT"/>
              <a:cs typeface="Arial MT"/>
            </a:endParaRPr>
          </a:p>
          <a:p>
            <a:pPr marL="850900" marR="116205" lvl="1" indent="-441325">
              <a:lnSpc>
                <a:spcPts val="1660"/>
              </a:lnSpc>
              <a:spcBef>
                <a:spcPts val="465"/>
              </a:spcBef>
              <a:buFont typeface="Arial"/>
              <a:buAutoNum type="arabicPeriod"/>
              <a:tabLst>
                <a:tab pos="851535" algn="l"/>
              </a:tabLst>
            </a:pPr>
            <a:r>
              <a:rPr sz="1400" spc="-5" dirty="0">
                <a:latin typeface="Arial MT"/>
                <a:cs typeface="Arial MT"/>
              </a:rPr>
              <a:t>Identify</a:t>
            </a:r>
            <a:r>
              <a:rPr sz="1400" dirty="0">
                <a:latin typeface="Arial MT"/>
                <a:cs typeface="Arial MT"/>
              </a:rPr>
              <a:t> </a:t>
            </a:r>
            <a:r>
              <a:rPr sz="1400" spc="-5" dirty="0">
                <a:latin typeface="Arial MT"/>
                <a:cs typeface="Arial MT"/>
              </a:rPr>
              <a:t>any</a:t>
            </a:r>
            <a:r>
              <a:rPr sz="1400" dirty="0">
                <a:latin typeface="Arial MT"/>
                <a:cs typeface="Arial MT"/>
              </a:rPr>
              <a:t> </a:t>
            </a:r>
            <a:r>
              <a:rPr sz="1400" spc="-5" dirty="0">
                <a:latin typeface="Arial MT"/>
                <a:cs typeface="Arial MT"/>
              </a:rPr>
              <a:t>evidence-based</a:t>
            </a:r>
            <a:r>
              <a:rPr sz="1400" spc="-15" dirty="0">
                <a:latin typeface="Arial MT"/>
                <a:cs typeface="Arial MT"/>
              </a:rPr>
              <a:t> </a:t>
            </a:r>
            <a:r>
              <a:rPr sz="1400" spc="-5" dirty="0">
                <a:latin typeface="Arial MT"/>
                <a:cs typeface="Arial MT"/>
              </a:rPr>
              <a:t>medicine,</a:t>
            </a:r>
            <a:r>
              <a:rPr sz="1400" spc="-10" dirty="0">
                <a:latin typeface="Arial MT"/>
                <a:cs typeface="Arial MT"/>
              </a:rPr>
              <a:t> </a:t>
            </a:r>
            <a:r>
              <a:rPr sz="1400" spc="-5" dirty="0">
                <a:latin typeface="Arial MT"/>
                <a:cs typeface="Arial MT"/>
              </a:rPr>
              <a:t>best practices,</a:t>
            </a:r>
            <a:r>
              <a:rPr sz="1400" spc="-10" dirty="0">
                <a:latin typeface="Arial MT"/>
                <a:cs typeface="Arial MT"/>
              </a:rPr>
              <a:t> </a:t>
            </a:r>
            <a:r>
              <a:rPr sz="1400" spc="-5" dirty="0">
                <a:latin typeface="Arial MT"/>
                <a:cs typeface="Arial MT"/>
              </a:rPr>
              <a:t>casualty</a:t>
            </a:r>
            <a:r>
              <a:rPr sz="1400" spc="-10" dirty="0">
                <a:latin typeface="Arial MT"/>
                <a:cs typeface="Arial MT"/>
              </a:rPr>
              <a:t> </a:t>
            </a:r>
            <a:r>
              <a:rPr sz="1400" spc="-5" dirty="0">
                <a:latin typeface="Arial MT"/>
                <a:cs typeface="Arial MT"/>
              </a:rPr>
              <a:t>data, and</a:t>
            </a:r>
            <a:r>
              <a:rPr sz="1400" spc="5" dirty="0">
                <a:latin typeface="Arial MT"/>
                <a:cs typeface="Arial MT"/>
              </a:rPr>
              <a:t> </a:t>
            </a:r>
            <a:r>
              <a:rPr sz="1400" spc="-5" dirty="0">
                <a:latin typeface="Arial MT"/>
                <a:cs typeface="Arial MT"/>
              </a:rPr>
              <a:t>Subject Matter</a:t>
            </a:r>
            <a:r>
              <a:rPr sz="1400" spc="-10" dirty="0">
                <a:latin typeface="Arial MT"/>
                <a:cs typeface="Arial MT"/>
              </a:rPr>
              <a:t> </a:t>
            </a:r>
            <a:r>
              <a:rPr sz="1400" spc="-5" dirty="0">
                <a:latin typeface="Arial MT"/>
                <a:cs typeface="Arial MT"/>
              </a:rPr>
              <a:t>Expert</a:t>
            </a:r>
            <a:r>
              <a:rPr sz="1400" spc="5" dirty="0">
                <a:latin typeface="Arial MT"/>
                <a:cs typeface="Arial MT"/>
              </a:rPr>
              <a:t> </a:t>
            </a:r>
            <a:r>
              <a:rPr sz="1400" spc="-5" dirty="0">
                <a:latin typeface="Arial MT"/>
                <a:cs typeface="Arial MT"/>
              </a:rPr>
              <a:t>consensus</a:t>
            </a:r>
            <a:r>
              <a:rPr sz="1400" dirty="0">
                <a:latin typeface="Arial MT"/>
                <a:cs typeface="Arial MT"/>
              </a:rPr>
              <a:t> </a:t>
            </a:r>
            <a:r>
              <a:rPr sz="1400" spc="-5" dirty="0">
                <a:latin typeface="Arial MT"/>
                <a:cs typeface="Arial MT"/>
              </a:rPr>
              <a:t>on</a:t>
            </a:r>
            <a:r>
              <a:rPr sz="1400" spc="10" dirty="0">
                <a:latin typeface="Arial MT"/>
                <a:cs typeface="Arial MT"/>
              </a:rPr>
              <a:t> </a:t>
            </a:r>
            <a:r>
              <a:rPr sz="1400" spc="-5" dirty="0">
                <a:latin typeface="Arial MT"/>
                <a:cs typeface="Arial MT"/>
              </a:rPr>
              <a:t>the</a:t>
            </a:r>
            <a:r>
              <a:rPr sz="1400" dirty="0">
                <a:latin typeface="Arial MT"/>
                <a:cs typeface="Arial MT"/>
              </a:rPr>
              <a:t> </a:t>
            </a:r>
            <a:r>
              <a:rPr sz="1400" spc="-5" dirty="0">
                <a:latin typeface="Arial MT"/>
                <a:cs typeface="Arial MT"/>
              </a:rPr>
              <a:t>indications</a:t>
            </a:r>
            <a:r>
              <a:rPr sz="1400" dirty="0">
                <a:latin typeface="Arial MT"/>
                <a:cs typeface="Arial MT"/>
              </a:rPr>
              <a:t> </a:t>
            </a:r>
            <a:r>
              <a:rPr sz="1400" spc="-5" dirty="0">
                <a:latin typeface="Arial MT"/>
                <a:cs typeface="Arial MT"/>
              </a:rPr>
              <a:t>and </a:t>
            </a:r>
            <a:r>
              <a:rPr sz="1400" spc="-375" dirty="0">
                <a:latin typeface="Arial MT"/>
                <a:cs typeface="Arial MT"/>
              </a:rPr>
              <a:t> </a:t>
            </a:r>
            <a:r>
              <a:rPr sz="1400" spc="-5" dirty="0">
                <a:latin typeface="Arial MT"/>
                <a:cs typeface="Arial MT"/>
              </a:rPr>
              <a:t>limitations</a:t>
            </a:r>
            <a:r>
              <a:rPr sz="1400" spc="-25" dirty="0">
                <a:latin typeface="Arial MT"/>
                <a:cs typeface="Arial MT"/>
              </a:rPr>
              <a:t> </a:t>
            </a:r>
            <a:r>
              <a:rPr sz="1400" spc="-5" dirty="0">
                <a:latin typeface="Arial MT"/>
                <a:cs typeface="Arial MT"/>
              </a:rPr>
              <a:t>of</a:t>
            </a:r>
            <a:r>
              <a:rPr sz="1400" spc="-10" dirty="0">
                <a:latin typeface="Arial MT"/>
                <a:cs typeface="Arial MT"/>
              </a:rPr>
              <a:t> </a:t>
            </a:r>
            <a:r>
              <a:rPr sz="1400" spc="-5" dirty="0">
                <a:latin typeface="Arial MT"/>
                <a:cs typeface="Arial MT"/>
              </a:rPr>
              <a:t>intravenous/intraosseous</a:t>
            </a:r>
            <a:r>
              <a:rPr sz="1400" spc="-20" dirty="0">
                <a:latin typeface="Arial MT"/>
                <a:cs typeface="Arial MT"/>
              </a:rPr>
              <a:t> </a:t>
            </a:r>
            <a:r>
              <a:rPr sz="1400" spc="-5" dirty="0">
                <a:latin typeface="Arial MT"/>
                <a:cs typeface="Arial MT"/>
              </a:rPr>
              <a:t>access</a:t>
            </a:r>
            <a:r>
              <a:rPr sz="1400" spc="-15" dirty="0">
                <a:latin typeface="Arial MT"/>
                <a:cs typeface="Arial MT"/>
              </a:rPr>
              <a:t> </a:t>
            </a:r>
            <a:r>
              <a:rPr sz="1400" spc="-5" dirty="0">
                <a:latin typeface="Arial MT"/>
                <a:cs typeface="Arial MT"/>
              </a:rPr>
              <a:t>in Tactical</a:t>
            </a:r>
            <a:r>
              <a:rPr sz="1400" spc="-25" dirty="0">
                <a:latin typeface="Arial MT"/>
                <a:cs typeface="Arial MT"/>
              </a:rPr>
              <a:t> </a:t>
            </a:r>
            <a:r>
              <a:rPr sz="1400" spc="-5" dirty="0">
                <a:latin typeface="Arial MT"/>
                <a:cs typeface="Arial MT"/>
              </a:rPr>
              <a:t>Field Care.</a:t>
            </a:r>
            <a:endParaRPr sz="1400">
              <a:latin typeface="Arial MT"/>
              <a:cs typeface="Arial MT"/>
            </a:endParaRPr>
          </a:p>
        </p:txBody>
      </p:sp>
      <p:pic>
        <p:nvPicPr>
          <p:cNvPr id="14" name="object 14"/>
          <p:cNvPicPr/>
          <p:nvPr/>
        </p:nvPicPr>
        <p:blipFill>
          <a:blip r:embed="rId6" cstate="print"/>
          <a:stretch>
            <a:fillRect/>
          </a:stretch>
        </p:blipFill>
        <p:spPr>
          <a:xfrm>
            <a:off x="3857804" y="6458579"/>
            <a:ext cx="213590" cy="213600"/>
          </a:xfrm>
          <a:prstGeom prst="rect">
            <a:avLst/>
          </a:prstGeom>
        </p:spPr>
      </p:pic>
      <p:sp>
        <p:nvSpPr>
          <p:cNvPr id="15" name="object 15"/>
          <p:cNvSpPr txBox="1"/>
          <p:nvPr/>
        </p:nvSpPr>
        <p:spPr>
          <a:xfrm>
            <a:off x="3066421" y="5909063"/>
            <a:ext cx="6085205" cy="452755"/>
          </a:xfrm>
          <a:prstGeom prst="rect">
            <a:avLst/>
          </a:prstGeom>
        </p:spPr>
        <p:txBody>
          <a:bodyPr vert="horz" wrap="square" lIns="0" tIns="12700" rIns="0" bIns="0" rtlCol="0">
            <a:spAutoFit/>
          </a:bodyPr>
          <a:lstStyle/>
          <a:p>
            <a:pPr marL="12700">
              <a:lnSpc>
                <a:spcPct val="100000"/>
              </a:lnSpc>
              <a:spcBef>
                <a:spcPts val="100"/>
              </a:spcBef>
            </a:pPr>
            <a:r>
              <a:rPr sz="2800" b="1" dirty="0">
                <a:latin typeface="Arial"/>
                <a:cs typeface="Arial"/>
              </a:rPr>
              <a:t>14</a:t>
            </a:r>
            <a:r>
              <a:rPr sz="2800" b="1" spc="-10" dirty="0">
                <a:latin typeface="Arial"/>
                <a:cs typeface="Arial"/>
              </a:rPr>
              <a:t> </a:t>
            </a:r>
            <a:r>
              <a:rPr sz="2800" b="1" dirty="0">
                <a:latin typeface="Arial"/>
                <a:cs typeface="Arial"/>
              </a:rPr>
              <a:t>x</a:t>
            </a:r>
            <a:r>
              <a:rPr sz="2800" b="1" spc="-120" dirty="0">
                <a:latin typeface="Arial"/>
                <a:cs typeface="Arial"/>
              </a:rPr>
              <a:t> </a:t>
            </a:r>
            <a:r>
              <a:rPr sz="2400" b="1" spc="-5" dirty="0">
                <a:solidFill>
                  <a:srgbClr val="BB8542"/>
                </a:solidFill>
                <a:latin typeface="Arial"/>
                <a:cs typeface="Arial"/>
              </a:rPr>
              <a:t>ENABLING</a:t>
            </a:r>
            <a:r>
              <a:rPr sz="2400" b="1" spc="-10" dirty="0">
                <a:solidFill>
                  <a:srgbClr val="BB8542"/>
                </a:solidFill>
                <a:latin typeface="Arial"/>
                <a:cs typeface="Arial"/>
              </a:rPr>
              <a:t> </a:t>
            </a:r>
            <a:r>
              <a:rPr sz="2400" b="1" spc="-5" dirty="0">
                <a:solidFill>
                  <a:srgbClr val="BB8542"/>
                </a:solidFill>
                <a:latin typeface="Arial"/>
                <a:cs typeface="Arial"/>
              </a:rPr>
              <a:t>LEARNING</a:t>
            </a:r>
            <a:r>
              <a:rPr sz="2400" b="1" spc="-10" dirty="0">
                <a:solidFill>
                  <a:srgbClr val="BB8542"/>
                </a:solidFill>
                <a:latin typeface="Arial"/>
                <a:cs typeface="Arial"/>
              </a:rPr>
              <a:t> </a:t>
            </a:r>
            <a:r>
              <a:rPr sz="2400" b="1" spc="-5" dirty="0">
                <a:solidFill>
                  <a:srgbClr val="BB8542"/>
                </a:solidFill>
                <a:latin typeface="Arial"/>
                <a:cs typeface="Arial"/>
              </a:rPr>
              <a:t>OBJECTIVES</a:t>
            </a:r>
            <a:endParaRPr sz="2400">
              <a:latin typeface="Arial"/>
              <a:cs typeface="Arial"/>
            </a:endParaRPr>
          </a:p>
        </p:txBody>
      </p:sp>
      <p:grpSp>
        <p:nvGrpSpPr>
          <p:cNvPr id="16" name="object 16"/>
          <p:cNvGrpSpPr/>
          <p:nvPr/>
        </p:nvGrpSpPr>
        <p:grpSpPr>
          <a:xfrm>
            <a:off x="263080" y="2661236"/>
            <a:ext cx="11608435" cy="3241040"/>
            <a:chOff x="263080" y="2661236"/>
            <a:chExt cx="11608435" cy="3241040"/>
          </a:xfrm>
        </p:grpSpPr>
        <p:sp>
          <p:nvSpPr>
            <p:cNvPr id="17" name="object 17"/>
            <p:cNvSpPr/>
            <p:nvPr/>
          </p:nvSpPr>
          <p:spPr>
            <a:xfrm>
              <a:off x="277368" y="3246117"/>
              <a:ext cx="11579860" cy="2642235"/>
            </a:xfrm>
            <a:custGeom>
              <a:avLst/>
              <a:gdLst/>
              <a:ahLst/>
              <a:cxnLst/>
              <a:rect l="l" t="t" r="r" b="b"/>
              <a:pathLst>
                <a:path w="11579860" h="2642235">
                  <a:moveTo>
                    <a:pt x="0" y="84404"/>
                  </a:moveTo>
                  <a:lnTo>
                    <a:pt x="6631" y="51552"/>
                  </a:lnTo>
                  <a:lnTo>
                    <a:pt x="24718" y="24723"/>
                  </a:lnTo>
                  <a:lnTo>
                    <a:pt x="51547" y="6633"/>
                  </a:lnTo>
                  <a:lnTo>
                    <a:pt x="84404" y="0"/>
                  </a:lnTo>
                  <a:lnTo>
                    <a:pt x="11494947" y="0"/>
                  </a:lnTo>
                  <a:lnTo>
                    <a:pt x="11527804" y="6633"/>
                  </a:lnTo>
                  <a:lnTo>
                    <a:pt x="11554633" y="24723"/>
                  </a:lnTo>
                  <a:lnTo>
                    <a:pt x="11572720" y="51552"/>
                  </a:lnTo>
                  <a:lnTo>
                    <a:pt x="11579352" y="84404"/>
                  </a:lnTo>
                  <a:lnTo>
                    <a:pt x="11579352" y="2557449"/>
                  </a:lnTo>
                  <a:lnTo>
                    <a:pt x="11572720" y="2590306"/>
                  </a:lnTo>
                  <a:lnTo>
                    <a:pt x="11554633" y="2617135"/>
                  </a:lnTo>
                  <a:lnTo>
                    <a:pt x="11527804" y="2635222"/>
                  </a:lnTo>
                  <a:lnTo>
                    <a:pt x="11494947" y="2641854"/>
                  </a:lnTo>
                  <a:lnTo>
                    <a:pt x="84404" y="2641854"/>
                  </a:lnTo>
                  <a:lnTo>
                    <a:pt x="51547" y="2635222"/>
                  </a:lnTo>
                  <a:lnTo>
                    <a:pt x="24718" y="2617135"/>
                  </a:lnTo>
                  <a:lnTo>
                    <a:pt x="6631" y="2590306"/>
                  </a:lnTo>
                  <a:lnTo>
                    <a:pt x="0" y="2557449"/>
                  </a:lnTo>
                  <a:lnTo>
                    <a:pt x="0" y="84404"/>
                  </a:lnTo>
                  <a:close/>
                </a:path>
              </a:pathLst>
            </a:custGeom>
            <a:ln w="28575">
              <a:solidFill>
                <a:srgbClr val="D7D9D7"/>
              </a:solidFill>
            </a:ln>
          </p:spPr>
          <p:txBody>
            <a:bodyPr wrap="square" lIns="0" tIns="0" rIns="0" bIns="0" rtlCol="0"/>
            <a:lstStyle/>
            <a:p>
              <a:endParaRPr/>
            </a:p>
          </p:txBody>
        </p:sp>
        <p:pic>
          <p:nvPicPr>
            <p:cNvPr id="18" name="object 18"/>
            <p:cNvPicPr/>
            <p:nvPr/>
          </p:nvPicPr>
          <p:blipFill>
            <a:blip r:embed="rId7" cstate="print"/>
            <a:stretch>
              <a:fillRect/>
            </a:stretch>
          </p:blipFill>
          <p:spPr>
            <a:xfrm>
              <a:off x="468632" y="4478863"/>
              <a:ext cx="183083" cy="183083"/>
            </a:xfrm>
            <a:prstGeom prst="rect">
              <a:avLst/>
            </a:prstGeom>
          </p:spPr>
        </p:pic>
        <p:pic>
          <p:nvPicPr>
            <p:cNvPr id="19" name="object 19"/>
            <p:cNvPicPr/>
            <p:nvPr/>
          </p:nvPicPr>
          <p:blipFill>
            <a:blip r:embed="rId4" cstate="print"/>
            <a:stretch>
              <a:fillRect/>
            </a:stretch>
          </p:blipFill>
          <p:spPr>
            <a:xfrm>
              <a:off x="450731" y="2661236"/>
              <a:ext cx="183083" cy="183083"/>
            </a:xfrm>
            <a:prstGeom prst="rect">
              <a:avLst/>
            </a:prstGeom>
          </p:spPr>
        </p:pic>
        <p:pic>
          <p:nvPicPr>
            <p:cNvPr id="20" name="object 20"/>
            <p:cNvPicPr/>
            <p:nvPr/>
          </p:nvPicPr>
          <p:blipFill>
            <a:blip r:embed="rId7" cstate="print"/>
            <a:stretch>
              <a:fillRect/>
            </a:stretch>
          </p:blipFill>
          <p:spPr>
            <a:xfrm>
              <a:off x="468632" y="5272645"/>
              <a:ext cx="183083" cy="183083"/>
            </a:xfrm>
            <a:prstGeom prst="rect">
              <a:avLst/>
            </a:prstGeom>
          </p:spPr>
        </p:pic>
        <p:pic>
          <p:nvPicPr>
            <p:cNvPr id="21" name="object 21"/>
            <p:cNvPicPr/>
            <p:nvPr/>
          </p:nvPicPr>
          <p:blipFill>
            <a:blip r:embed="rId8" cstate="print"/>
            <a:stretch>
              <a:fillRect/>
            </a:stretch>
          </p:blipFill>
          <p:spPr>
            <a:xfrm>
              <a:off x="474982" y="4221782"/>
              <a:ext cx="170383" cy="170383"/>
            </a:xfrm>
            <a:prstGeom prst="rect">
              <a:avLst/>
            </a:prstGeom>
          </p:spPr>
        </p:pic>
        <p:pic>
          <p:nvPicPr>
            <p:cNvPr id="22" name="object 22"/>
            <p:cNvPicPr/>
            <p:nvPr/>
          </p:nvPicPr>
          <p:blipFill>
            <a:blip r:embed="rId9" cstate="print"/>
            <a:stretch>
              <a:fillRect/>
            </a:stretch>
          </p:blipFill>
          <p:spPr>
            <a:xfrm>
              <a:off x="468632" y="4215432"/>
              <a:ext cx="183083" cy="183083"/>
            </a:xfrm>
            <a:prstGeom prst="rect">
              <a:avLst/>
            </a:prstGeom>
          </p:spPr>
        </p:pic>
        <p:pic>
          <p:nvPicPr>
            <p:cNvPr id="23" name="object 23"/>
            <p:cNvPicPr/>
            <p:nvPr/>
          </p:nvPicPr>
          <p:blipFill>
            <a:blip r:embed="rId10" cstate="print"/>
            <a:stretch>
              <a:fillRect/>
            </a:stretch>
          </p:blipFill>
          <p:spPr>
            <a:xfrm>
              <a:off x="474982" y="4767091"/>
              <a:ext cx="170383" cy="170383"/>
            </a:xfrm>
            <a:prstGeom prst="rect">
              <a:avLst/>
            </a:prstGeom>
          </p:spPr>
        </p:pic>
        <p:pic>
          <p:nvPicPr>
            <p:cNvPr id="24" name="object 24"/>
            <p:cNvPicPr/>
            <p:nvPr/>
          </p:nvPicPr>
          <p:blipFill>
            <a:blip r:embed="rId11" cstate="print"/>
            <a:stretch>
              <a:fillRect/>
            </a:stretch>
          </p:blipFill>
          <p:spPr>
            <a:xfrm>
              <a:off x="474982" y="5024671"/>
              <a:ext cx="170383" cy="170383"/>
            </a:xfrm>
            <a:prstGeom prst="rect">
              <a:avLst/>
            </a:prstGeom>
          </p:spPr>
        </p:pic>
        <p:pic>
          <p:nvPicPr>
            <p:cNvPr id="25" name="object 25"/>
            <p:cNvPicPr/>
            <p:nvPr/>
          </p:nvPicPr>
          <p:blipFill>
            <a:blip r:embed="rId12" cstate="print"/>
            <a:stretch>
              <a:fillRect/>
            </a:stretch>
          </p:blipFill>
          <p:spPr>
            <a:xfrm>
              <a:off x="468632" y="4760741"/>
              <a:ext cx="183083" cy="183083"/>
            </a:xfrm>
            <a:prstGeom prst="rect">
              <a:avLst/>
            </a:prstGeom>
          </p:spPr>
        </p:pic>
        <p:pic>
          <p:nvPicPr>
            <p:cNvPr id="26" name="object 26"/>
            <p:cNvPicPr/>
            <p:nvPr/>
          </p:nvPicPr>
          <p:blipFill>
            <a:blip r:embed="rId12" cstate="print"/>
            <a:stretch>
              <a:fillRect/>
            </a:stretch>
          </p:blipFill>
          <p:spPr>
            <a:xfrm>
              <a:off x="468632" y="5018321"/>
              <a:ext cx="183083" cy="183083"/>
            </a:xfrm>
            <a:prstGeom prst="rect">
              <a:avLst/>
            </a:prstGeom>
          </p:spPr>
        </p:pic>
      </p:grpSp>
      <p:grpSp>
        <p:nvGrpSpPr>
          <p:cNvPr id="27" name="object 27"/>
          <p:cNvGrpSpPr/>
          <p:nvPr/>
        </p:nvGrpSpPr>
        <p:grpSpPr>
          <a:xfrm>
            <a:off x="5737730" y="6459348"/>
            <a:ext cx="219075" cy="219075"/>
            <a:chOff x="5737730" y="6459348"/>
            <a:chExt cx="219075" cy="219075"/>
          </a:xfrm>
        </p:grpSpPr>
        <p:pic>
          <p:nvPicPr>
            <p:cNvPr id="28" name="object 28"/>
            <p:cNvPicPr/>
            <p:nvPr/>
          </p:nvPicPr>
          <p:blipFill>
            <a:blip r:embed="rId13" cstate="print"/>
            <a:stretch>
              <a:fillRect/>
            </a:stretch>
          </p:blipFill>
          <p:spPr>
            <a:xfrm>
              <a:off x="5744080" y="6465698"/>
              <a:ext cx="205976" cy="205976"/>
            </a:xfrm>
            <a:prstGeom prst="rect">
              <a:avLst/>
            </a:prstGeom>
          </p:spPr>
        </p:pic>
        <p:pic>
          <p:nvPicPr>
            <p:cNvPr id="29" name="object 29"/>
            <p:cNvPicPr/>
            <p:nvPr/>
          </p:nvPicPr>
          <p:blipFill>
            <a:blip r:embed="rId14" cstate="print"/>
            <a:stretch>
              <a:fillRect/>
            </a:stretch>
          </p:blipFill>
          <p:spPr>
            <a:xfrm>
              <a:off x="5737730" y="6459348"/>
              <a:ext cx="218676" cy="218676"/>
            </a:xfrm>
            <a:prstGeom prst="rect">
              <a:avLst/>
            </a:prstGeom>
          </p:spPr>
        </p:pic>
      </p:grpSp>
      <p:sp>
        <p:nvSpPr>
          <p:cNvPr id="31" name="object 31"/>
          <p:cNvSpPr txBox="1"/>
          <p:nvPr/>
        </p:nvSpPr>
        <p:spPr>
          <a:xfrm>
            <a:off x="717798" y="6417879"/>
            <a:ext cx="167005" cy="309245"/>
          </a:xfrm>
          <a:prstGeom prst="rect">
            <a:avLst/>
          </a:prstGeom>
        </p:spPr>
        <p:txBody>
          <a:bodyPr vert="horz" wrap="square" lIns="0" tIns="0" rIns="0" bIns="0" rtlCol="0">
            <a:spAutoFit/>
          </a:bodyPr>
          <a:lstStyle/>
          <a:p>
            <a:pPr marL="12700">
              <a:lnSpc>
                <a:spcPts val="2310"/>
              </a:lnSpc>
            </a:pPr>
            <a:r>
              <a:rPr sz="2000" b="1" spc="-5" dirty="0">
                <a:solidFill>
                  <a:srgbClr val="BB8542"/>
                </a:solidFill>
                <a:latin typeface="Arial"/>
                <a:cs typeface="Arial"/>
              </a:rPr>
              <a:t>#</a:t>
            </a:r>
            <a:endParaRPr sz="2000">
              <a:latin typeface="Arial"/>
              <a:cs typeface="Arial"/>
            </a:endParaRPr>
          </a:p>
        </p:txBody>
      </p:sp>
      <p:sp>
        <p:nvSpPr>
          <p:cNvPr id="32" name="object 32"/>
          <p:cNvSpPr txBox="1"/>
          <p:nvPr/>
        </p:nvSpPr>
        <p:spPr>
          <a:xfrm>
            <a:off x="991985" y="6456292"/>
            <a:ext cx="266192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25" dirty="0">
                <a:solidFill>
                  <a:srgbClr val="2D3334"/>
                </a:solidFill>
                <a:latin typeface="Arial MT"/>
                <a:cs typeface="Arial MT"/>
              </a:rPr>
              <a:t> </a:t>
            </a:r>
            <a:r>
              <a:rPr sz="1400" b="1" spc="-5" dirty="0">
                <a:solidFill>
                  <a:srgbClr val="2D3334"/>
                </a:solidFill>
                <a:latin typeface="Arial"/>
                <a:cs typeface="Arial"/>
              </a:rPr>
              <a:t>Terminal</a:t>
            </a:r>
            <a:r>
              <a:rPr sz="1400" b="1" spc="-25" dirty="0">
                <a:solidFill>
                  <a:srgbClr val="2D3334"/>
                </a:solidFill>
                <a:latin typeface="Arial"/>
                <a:cs typeface="Arial"/>
              </a:rPr>
              <a:t> </a:t>
            </a:r>
            <a:r>
              <a:rPr sz="1400" b="1" spc="-5" dirty="0">
                <a:solidFill>
                  <a:srgbClr val="2D3334"/>
                </a:solidFill>
                <a:latin typeface="Arial"/>
                <a:cs typeface="Arial"/>
              </a:rPr>
              <a:t>Learning</a:t>
            </a:r>
            <a:r>
              <a:rPr sz="1400" b="1" spc="-30" dirty="0">
                <a:solidFill>
                  <a:srgbClr val="2D3334"/>
                </a:solidFill>
                <a:latin typeface="Arial"/>
                <a:cs typeface="Arial"/>
              </a:rPr>
              <a:t> </a:t>
            </a:r>
            <a:r>
              <a:rPr sz="1400" b="1" spc="-5" dirty="0">
                <a:solidFill>
                  <a:srgbClr val="2D3334"/>
                </a:solidFill>
                <a:latin typeface="Arial"/>
                <a:cs typeface="Arial"/>
              </a:rPr>
              <a:t>Objectives</a:t>
            </a:r>
            <a:endParaRPr sz="1400">
              <a:latin typeface="Arial"/>
              <a:cs typeface="Arial"/>
            </a:endParaRPr>
          </a:p>
        </p:txBody>
      </p:sp>
      <p:sp>
        <p:nvSpPr>
          <p:cNvPr id="33" name="object 33"/>
          <p:cNvSpPr txBox="1"/>
          <p:nvPr/>
        </p:nvSpPr>
        <p:spPr>
          <a:xfrm>
            <a:off x="4119155" y="6456292"/>
            <a:ext cx="141097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Cognitive</a:t>
            </a:r>
            <a:r>
              <a:rPr sz="1400" spc="-4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34" name="object 34"/>
          <p:cNvSpPr txBox="1"/>
          <p:nvPr/>
        </p:nvSpPr>
        <p:spPr>
          <a:xfrm>
            <a:off x="5999705" y="6456292"/>
            <a:ext cx="1685925"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Performance</a:t>
            </a:r>
            <a:r>
              <a:rPr sz="1400" spc="-5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35" name="object 35"/>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6" name="object 36"/>
          <p:cNvSpPr txBox="1">
            <a:spLocks noGrp="1"/>
          </p:cNvSpPr>
          <p:nvPr>
            <p:ph type="sldNum" sz="quarter" idx="7"/>
          </p:nvPr>
        </p:nvSpPr>
        <p:spPr>
          <a:prstGeom prst="rect">
            <a:avLst/>
          </a:prstGeom>
        </p:spPr>
        <p:txBody>
          <a:bodyPr vert="horz" wrap="square" lIns="0" tIns="45327" rIns="0" bIns="0" rtlCol="0">
            <a:spAutoFit/>
          </a:bodyPr>
          <a:lstStyle/>
          <a:p>
            <a:pPr marL="122555">
              <a:lnSpc>
                <a:spcPts val="1425"/>
              </a:lnSpc>
            </a:pPr>
            <a:fld id="{81D60167-4931-47E6-BA6A-407CBD079E47}" type="slidenum">
              <a:rPr dirty="0"/>
              <a:t>3</a:t>
            </a:fld>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1912" rIns="0" bIns="0" rtlCol="0">
            <a:spAutoFit/>
          </a:bodyPr>
          <a:lstStyle/>
          <a:p>
            <a:pPr marL="12700">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2" cstate="print"/>
          <a:stretch>
            <a:fillRect/>
          </a:stretch>
        </p:blipFill>
        <p:spPr>
          <a:xfrm>
            <a:off x="309372" y="255270"/>
            <a:ext cx="1172717" cy="656081"/>
          </a:xfrm>
          <a:prstGeom prst="rect">
            <a:avLst/>
          </a:prstGeom>
        </p:spPr>
      </p:pic>
      <p:pic>
        <p:nvPicPr>
          <p:cNvPr id="4" name="object 4"/>
          <p:cNvPicPr/>
          <p:nvPr/>
        </p:nvPicPr>
        <p:blipFill>
          <a:blip r:embed="rId3" cstate="print"/>
          <a:stretch>
            <a:fillRect/>
          </a:stretch>
        </p:blipFill>
        <p:spPr>
          <a:xfrm>
            <a:off x="3857804" y="6458579"/>
            <a:ext cx="213590" cy="213600"/>
          </a:xfrm>
          <a:prstGeom prst="rect">
            <a:avLst/>
          </a:prstGeom>
        </p:spPr>
      </p:pic>
      <p:sp>
        <p:nvSpPr>
          <p:cNvPr id="5" name="object 5"/>
          <p:cNvSpPr txBox="1"/>
          <p:nvPr/>
        </p:nvSpPr>
        <p:spPr>
          <a:xfrm>
            <a:off x="3096404" y="3880956"/>
            <a:ext cx="6085205" cy="452755"/>
          </a:xfrm>
          <a:prstGeom prst="rect">
            <a:avLst/>
          </a:prstGeom>
        </p:spPr>
        <p:txBody>
          <a:bodyPr vert="horz" wrap="square" lIns="0" tIns="12700" rIns="0" bIns="0" rtlCol="0">
            <a:spAutoFit/>
          </a:bodyPr>
          <a:lstStyle/>
          <a:p>
            <a:pPr marL="12700">
              <a:lnSpc>
                <a:spcPct val="100000"/>
              </a:lnSpc>
              <a:spcBef>
                <a:spcPts val="100"/>
              </a:spcBef>
            </a:pPr>
            <a:r>
              <a:rPr sz="2800" b="1" dirty="0">
                <a:latin typeface="Arial"/>
                <a:cs typeface="Arial"/>
              </a:rPr>
              <a:t>13</a:t>
            </a:r>
            <a:r>
              <a:rPr sz="2800" b="1" spc="-10" dirty="0">
                <a:latin typeface="Arial"/>
                <a:cs typeface="Arial"/>
              </a:rPr>
              <a:t> </a:t>
            </a:r>
            <a:r>
              <a:rPr sz="2800" b="1" dirty="0">
                <a:latin typeface="Arial"/>
                <a:cs typeface="Arial"/>
              </a:rPr>
              <a:t>x</a:t>
            </a:r>
            <a:r>
              <a:rPr sz="2800" b="1" spc="-120" dirty="0">
                <a:latin typeface="Arial"/>
                <a:cs typeface="Arial"/>
              </a:rPr>
              <a:t> </a:t>
            </a:r>
            <a:r>
              <a:rPr sz="2400" b="1" spc="-5" dirty="0">
                <a:solidFill>
                  <a:srgbClr val="BB8542"/>
                </a:solidFill>
                <a:latin typeface="Arial"/>
                <a:cs typeface="Arial"/>
              </a:rPr>
              <a:t>ENABLING</a:t>
            </a:r>
            <a:r>
              <a:rPr sz="2400" b="1" spc="-10" dirty="0">
                <a:solidFill>
                  <a:srgbClr val="BB8542"/>
                </a:solidFill>
                <a:latin typeface="Arial"/>
                <a:cs typeface="Arial"/>
              </a:rPr>
              <a:t> </a:t>
            </a:r>
            <a:r>
              <a:rPr sz="2400" b="1" spc="-5" dirty="0">
                <a:solidFill>
                  <a:srgbClr val="BB8542"/>
                </a:solidFill>
                <a:latin typeface="Arial"/>
                <a:cs typeface="Arial"/>
              </a:rPr>
              <a:t>LEARNING</a:t>
            </a:r>
            <a:r>
              <a:rPr sz="2400" b="1" spc="-10" dirty="0">
                <a:solidFill>
                  <a:srgbClr val="BB8542"/>
                </a:solidFill>
                <a:latin typeface="Arial"/>
                <a:cs typeface="Arial"/>
              </a:rPr>
              <a:t> </a:t>
            </a:r>
            <a:r>
              <a:rPr sz="2400" b="1" spc="-5" dirty="0">
                <a:solidFill>
                  <a:srgbClr val="BB8542"/>
                </a:solidFill>
                <a:latin typeface="Arial"/>
                <a:cs typeface="Arial"/>
              </a:rPr>
              <a:t>OBJECTIVES</a:t>
            </a:r>
            <a:endParaRPr sz="2400">
              <a:latin typeface="Arial"/>
              <a:cs typeface="Arial"/>
            </a:endParaRPr>
          </a:p>
        </p:txBody>
      </p:sp>
      <p:grpSp>
        <p:nvGrpSpPr>
          <p:cNvPr id="6" name="object 6"/>
          <p:cNvGrpSpPr/>
          <p:nvPr/>
        </p:nvGrpSpPr>
        <p:grpSpPr>
          <a:xfrm>
            <a:off x="306514" y="1333693"/>
            <a:ext cx="11578590" cy="2558415"/>
            <a:chOff x="306514" y="1333693"/>
            <a:chExt cx="11578590" cy="2558415"/>
          </a:xfrm>
        </p:grpSpPr>
        <p:sp>
          <p:nvSpPr>
            <p:cNvPr id="7" name="object 7"/>
            <p:cNvSpPr/>
            <p:nvPr/>
          </p:nvSpPr>
          <p:spPr>
            <a:xfrm>
              <a:off x="320802" y="1347980"/>
              <a:ext cx="11550015" cy="2529840"/>
            </a:xfrm>
            <a:custGeom>
              <a:avLst/>
              <a:gdLst/>
              <a:ahLst/>
              <a:cxnLst/>
              <a:rect l="l" t="t" r="r" b="b"/>
              <a:pathLst>
                <a:path w="11550015" h="2529840">
                  <a:moveTo>
                    <a:pt x="0" y="80822"/>
                  </a:moveTo>
                  <a:lnTo>
                    <a:pt x="6350" y="49361"/>
                  </a:lnTo>
                  <a:lnTo>
                    <a:pt x="23671" y="23671"/>
                  </a:lnTo>
                  <a:lnTo>
                    <a:pt x="49361" y="6350"/>
                  </a:lnTo>
                  <a:lnTo>
                    <a:pt x="80822" y="0"/>
                  </a:lnTo>
                  <a:lnTo>
                    <a:pt x="11468811" y="0"/>
                  </a:lnTo>
                  <a:lnTo>
                    <a:pt x="11500272" y="6350"/>
                  </a:lnTo>
                  <a:lnTo>
                    <a:pt x="11525962" y="23671"/>
                  </a:lnTo>
                  <a:lnTo>
                    <a:pt x="11543283" y="49361"/>
                  </a:lnTo>
                  <a:lnTo>
                    <a:pt x="11549634" y="80822"/>
                  </a:lnTo>
                  <a:lnTo>
                    <a:pt x="11549634" y="2449017"/>
                  </a:lnTo>
                  <a:lnTo>
                    <a:pt x="11543283" y="2480473"/>
                  </a:lnTo>
                  <a:lnTo>
                    <a:pt x="11525962" y="2506164"/>
                  </a:lnTo>
                  <a:lnTo>
                    <a:pt x="11500272" y="2523487"/>
                  </a:lnTo>
                  <a:lnTo>
                    <a:pt x="11468811" y="2529840"/>
                  </a:lnTo>
                  <a:lnTo>
                    <a:pt x="80822" y="2529840"/>
                  </a:lnTo>
                  <a:lnTo>
                    <a:pt x="49361" y="2523487"/>
                  </a:lnTo>
                  <a:lnTo>
                    <a:pt x="23671" y="2506164"/>
                  </a:lnTo>
                  <a:lnTo>
                    <a:pt x="6350" y="2480473"/>
                  </a:lnTo>
                  <a:lnTo>
                    <a:pt x="0" y="2449017"/>
                  </a:lnTo>
                  <a:lnTo>
                    <a:pt x="0" y="80822"/>
                  </a:lnTo>
                  <a:close/>
                </a:path>
              </a:pathLst>
            </a:custGeom>
            <a:ln w="28575">
              <a:solidFill>
                <a:srgbClr val="D7D9D7"/>
              </a:solidFill>
            </a:ln>
          </p:spPr>
          <p:txBody>
            <a:bodyPr wrap="square" lIns="0" tIns="0" rIns="0" bIns="0" rtlCol="0"/>
            <a:lstStyle/>
            <a:p>
              <a:endParaRPr/>
            </a:p>
          </p:txBody>
        </p:sp>
        <p:pic>
          <p:nvPicPr>
            <p:cNvPr id="8" name="object 8"/>
            <p:cNvPicPr/>
            <p:nvPr/>
          </p:nvPicPr>
          <p:blipFill>
            <a:blip r:embed="rId4" cstate="print"/>
            <a:stretch>
              <a:fillRect/>
            </a:stretch>
          </p:blipFill>
          <p:spPr>
            <a:xfrm>
              <a:off x="473914" y="2315037"/>
              <a:ext cx="183083" cy="183083"/>
            </a:xfrm>
            <a:prstGeom prst="rect">
              <a:avLst/>
            </a:prstGeom>
          </p:spPr>
        </p:pic>
      </p:grpSp>
      <p:sp>
        <p:nvSpPr>
          <p:cNvPr id="9" name="object 9"/>
          <p:cNvSpPr txBox="1"/>
          <p:nvPr/>
        </p:nvSpPr>
        <p:spPr>
          <a:xfrm>
            <a:off x="901861" y="1501957"/>
            <a:ext cx="9879965" cy="489584"/>
          </a:xfrm>
          <a:prstGeom prst="rect">
            <a:avLst/>
          </a:prstGeom>
        </p:spPr>
        <p:txBody>
          <a:bodyPr vert="horz" wrap="square" lIns="0" tIns="40005" rIns="0" bIns="0" rtlCol="0">
            <a:spAutoFit/>
          </a:bodyPr>
          <a:lstStyle/>
          <a:p>
            <a:pPr marL="12700" marR="5080">
              <a:lnSpc>
                <a:spcPts val="1730"/>
              </a:lnSpc>
              <a:spcBef>
                <a:spcPts val="315"/>
              </a:spcBef>
            </a:pPr>
            <a:r>
              <a:rPr sz="1600" b="1" spc="-5" dirty="0">
                <a:latin typeface="Arial"/>
                <a:cs typeface="Arial"/>
              </a:rPr>
              <a:t>Given</a:t>
            </a:r>
            <a:r>
              <a:rPr sz="1600" b="1" spc="15" dirty="0">
                <a:latin typeface="Arial"/>
                <a:cs typeface="Arial"/>
              </a:rPr>
              <a:t> </a:t>
            </a:r>
            <a:r>
              <a:rPr sz="1600" b="1" dirty="0">
                <a:latin typeface="Arial"/>
                <a:cs typeface="Arial"/>
              </a:rPr>
              <a:t>a</a:t>
            </a:r>
            <a:r>
              <a:rPr sz="1600" b="1" spc="5" dirty="0">
                <a:latin typeface="Arial"/>
                <a:cs typeface="Arial"/>
              </a:rPr>
              <a:t> </a:t>
            </a:r>
            <a:r>
              <a:rPr sz="1600" b="1" spc="-5" dirty="0">
                <a:latin typeface="Arial"/>
                <a:cs typeface="Arial"/>
              </a:rPr>
              <a:t>combat</a:t>
            </a:r>
            <a:r>
              <a:rPr sz="1600" b="1" spc="10" dirty="0">
                <a:latin typeface="Arial"/>
                <a:cs typeface="Arial"/>
              </a:rPr>
              <a:t> </a:t>
            </a:r>
            <a:r>
              <a:rPr sz="1600" b="1" spc="-5" dirty="0">
                <a:latin typeface="Arial"/>
                <a:cs typeface="Arial"/>
              </a:rPr>
              <a:t>or</a:t>
            </a:r>
            <a:r>
              <a:rPr sz="1600" b="1" spc="5" dirty="0">
                <a:latin typeface="Arial"/>
                <a:cs typeface="Arial"/>
              </a:rPr>
              <a:t> </a:t>
            </a:r>
            <a:r>
              <a:rPr sz="1600" b="1" spc="-5" dirty="0">
                <a:latin typeface="Arial"/>
                <a:cs typeface="Arial"/>
              </a:rPr>
              <a:t>noncombat</a:t>
            </a:r>
            <a:r>
              <a:rPr sz="1600" b="1" dirty="0">
                <a:latin typeface="Arial"/>
                <a:cs typeface="Arial"/>
              </a:rPr>
              <a:t> </a:t>
            </a:r>
            <a:r>
              <a:rPr sz="1600" b="1" spc="-5" dirty="0">
                <a:latin typeface="Arial"/>
                <a:cs typeface="Arial"/>
              </a:rPr>
              <a:t>scenario,</a:t>
            </a:r>
            <a:r>
              <a:rPr sz="1600" b="1" spc="5" dirty="0">
                <a:latin typeface="Arial"/>
                <a:cs typeface="Arial"/>
              </a:rPr>
              <a:t> </a:t>
            </a:r>
            <a:r>
              <a:rPr sz="1600" b="1" spc="-5" dirty="0">
                <a:latin typeface="Arial"/>
                <a:cs typeface="Arial"/>
              </a:rPr>
              <a:t>perform</a:t>
            </a:r>
            <a:r>
              <a:rPr sz="1600" b="1" spc="15" dirty="0">
                <a:latin typeface="Arial"/>
                <a:cs typeface="Arial"/>
              </a:rPr>
              <a:t> </a:t>
            </a:r>
            <a:r>
              <a:rPr sz="1600" b="1" spc="-5" dirty="0">
                <a:latin typeface="Arial"/>
                <a:cs typeface="Arial"/>
              </a:rPr>
              <a:t>tranexamic</a:t>
            </a:r>
            <a:r>
              <a:rPr sz="1600" b="1" spc="10" dirty="0">
                <a:latin typeface="Arial"/>
                <a:cs typeface="Arial"/>
              </a:rPr>
              <a:t> </a:t>
            </a:r>
            <a:r>
              <a:rPr sz="1600" b="1" spc="-5" dirty="0">
                <a:latin typeface="Arial"/>
                <a:cs typeface="Arial"/>
              </a:rPr>
              <a:t>acid</a:t>
            </a:r>
            <a:r>
              <a:rPr sz="1600" b="1" spc="10" dirty="0">
                <a:latin typeface="Arial"/>
                <a:cs typeface="Arial"/>
              </a:rPr>
              <a:t> </a:t>
            </a:r>
            <a:r>
              <a:rPr sz="1600" b="1" spc="-5" dirty="0">
                <a:latin typeface="Arial"/>
                <a:cs typeface="Arial"/>
              </a:rPr>
              <a:t>administration</a:t>
            </a:r>
            <a:r>
              <a:rPr sz="1600" b="1" spc="30" dirty="0">
                <a:latin typeface="Arial"/>
                <a:cs typeface="Arial"/>
              </a:rPr>
              <a:t> </a:t>
            </a:r>
            <a:r>
              <a:rPr sz="1600" b="1" spc="-5" dirty="0">
                <a:latin typeface="Arial"/>
                <a:cs typeface="Arial"/>
              </a:rPr>
              <a:t>on</a:t>
            </a:r>
            <a:r>
              <a:rPr sz="1600" b="1" dirty="0">
                <a:latin typeface="Arial"/>
                <a:cs typeface="Arial"/>
              </a:rPr>
              <a:t> a</a:t>
            </a:r>
            <a:r>
              <a:rPr sz="1600" b="1" spc="5" dirty="0">
                <a:latin typeface="Arial"/>
                <a:cs typeface="Arial"/>
              </a:rPr>
              <a:t> </a:t>
            </a:r>
            <a:r>
              <a:rPr sz="1600" b="1" spc="-5" dirty="0">
                <a:latin typeface="Arial"/>
                <a:cs typeface="Arial"/>
              </a:rPr>
              <a:t>bleeding</a:t>
            </a:r>
            <a:r>
              <a:rPr sz="1600" b="1" spc="10" dirty="0">
                <a:latin typeface="Arial"/>
                <a:cs typeface="Arial"/>
              </a:rPr>
              <a:t> </a:t>
            </a:r>
            <a:r>
              <a:rPr sz="1600" b="1" spc="-5" dirty="0">
                <a:latin typeface="Arial"/>
                <a:cs typeface="Arial"/>
              </a:rPr>
              <a:t>trauma </a:t>
            </a:r>
            <a:r>
              <a:rPr sz="1600" b="1" spc="-430" dirty="0">
                <a:latin typeface="Arial"/>
                <a:cs typeface="Arial"/>
              </a:rPr>
              <a:t> </a:t>
            </a:r>
            <a:r>
              <a:rPr sz="1600" b="1" spc="-5" dirty="0">
                <a:latin typeface="Arial"/>
                <a:cs typeface="Arial"/>
              </a:rPr>
              <a:t>casualty</a:t>
            </a:r>
            <a:r>
              <a:rPr sz="1600" b="1" spc="5" dirty="0">
                <a:latin typeface="Arial"/>
                <a:cs typeface="Arial"/>
              </a:rPr>
              <a:t> </a:t>
            </a:r>
            <a:r>
              <a:rPr sz="1600" b="1" spc="-5" dirty="0">
                <a:latin typeface="Arial"/>
                <a:cs typeface="Arial"/>
              </a:rPr>
              <a:t>in</a:t>
            </a:r>
            <a:r>
              <a:rPr sz="1600" b="1" dirty="0">
                <a:latin typeface="Arial"/>
                <a:cs typeface="Arial"/>
              </a:rPr>
              <a:t> </a:t>
            </a:r>
            <a:r>
              <a:rPr sz="1600" b="1" spc="-5" dirty="0">
                <a:latin typeface="Arial"/>
                <a:cs typeface="Arial"/>
              </a:rPr>
              <a:t>accordance</a:t>
            </a:r>
            <a:r>
              <a:rPr sz="1600" b="1" spc="-15" dirty="0">
                <a:latin typeface="Arial"/>
                <a:cs typeface="Arial"/>
              </a:rPr>
              <a:t> </a:t>
            </a:r>
            <a:r>
              <a:rPr sz="1600" b="1" spc="-5" dirty="0">
                <a:latin typeface="Arial"/>
                <a:cs typeface="Arial"/>
              </a:rPr>
              <a:t>with</a:t>
            </a:r>
            <a:r>
              <a:rPr sz="1600" b="1" spc="15" dirty="0">
                <a:latin typeface="Arial"/>
                <a:cs typeface="Arial"/>
              </a:rPr>
              <a:t> </a:t>
            </a:r>
            <a:r>
              <a:rPr sz="1600" b="1" spc="-5" dirty="0">
                <a:latin typeface="Arial"/>
                <a:cs typeface="Arial"/>
              </a:rPr>
              <a:t>CoTCCC</a:t>
            </a:r>
            <a:r>
              <a:rPr sz="1600" b="1" spc="-20" dirty="0">
                <a:latin typeface="Arial"/>
                <a:cs typeface="Arial"/>
              </a:rPr>
              <a:t> </a:t>
            </a:r>
            <a:r>
              <a:rPr sz="1600" b="1" spc="-5" dirty="0">
                <a:latin typeface="Arial"/>
                <a:cs typeface="Arial"/>
              </a:rPr>
              <a:t>Guidelines.</a:t>
            </a:r>
            <a:endParaRPr sz="1600">
              <a:latin typeface="Arial"/>
              <a:cs typeface="Arial"/>
            </a:endParaRPr>
          </a:p>
        </p:txBody>
      </p:sp>
      <p:grpSp>
        <p:nvGrpSpPr>
          <p:cNvPr id="10" name="object 10"/>
          <p:cNvGrpSpPr/>
          <p:nvPr/>
        </p:nvGrpSpPr>
        <p:grpSpPr>
          <a:xfrm>
            <a:off x="473914" y="2064448"/>
            <a:ext cx="11211560" cy="937260"/>
            <a:chOff x="473914" y="2064448"/>
            <a:chExt cx="11211560" cy="937260"/>
          </a:xfrm>
        </p:grpSpPr>
        <p:sp>
          <p:nvSpPr>
            <p:cNvPr id="11" name="object 11"/>
            <p:cNvSpPr/>
            <p:nvPr/>
          </p:nvSpPr>
          <p:spPr>
            <a:xfrm>
              <a:off x="501396" y="2078735"/>
              <a:ext cx="11183620" cy="0"/>
            </a:xfrm>
            <a:custGeom>
              <a:avLst/>
              <a:gdLst/>
              <a:ahLst/>
              <a:cxnLst/>
              <a:rect l="l" t="t" r="r" b="b"/>
              <a:pathLst>
                <a:path w="11183620">
                  <a:moveTo>
                    <a:pt x="0" y="0"/>
                  </a:moveTo>
                  <a:lnTo>
                    <a:pt x="11183620" y="0"/>
                  </a:lnTo>
                </a:path>
              </a:pathLst>
            </a:custGeom>
            <a:ln w="28575">
              <a:solidFill>
                <a:srgbClr val="898B8B"/>
              </a:solidFill>
              <a:prstDash val="dash"/>
            </a:ln>
          </p:spPr>
          <p:txBody>
            <a:bodyPr wrap="square" lIns="0" tIns="0" rIns="0" bIns="0" rtlCol="0"/>
            <a:lstStyle/>
            <a:p>
              <a:endParaRPr/>
            </a:p>
          </p:txBody>
        </p:sp>
        <p:pic>
          <p:nvPicPr>
            <p:cNvPr id="12" name="object 12"/>
            <p:cNvPicPr/>
            <p:nvPr/>
          </p:nvPicPr>
          <p:blipFill>
            <a:blip r:embed="rId5" cstate="print"/>
            <a:stretch>
              <a:fillRect/>
            </a:stretch>
          </p:blipFill>
          <p:spPr>
            <a:xfrm>
              <a:off x="473914" y="2818175"/>
              <a:ext cx="183083" cy="183083"/>
            </a:xfrm>
            <a:prstGeom prst="rect">
              <a:avLst/>
            </a:prstGeom>
          </p:spPr>
        </p:pic>
        <p:pic>
          <p:nvPicPr>
            <p:cNvPr id="13" name="object 13"/>
            <p:cNvPicPr/>
            <p:nvPr/>
          </p:nvPicPr>
          <p:blipFill>
            <a:blip r:embed="rId6" cstate="print"/>
            <a:stretch>
              <a:fillRect/>
            </a:stretch>
          </p:blipFill>
          <p:spPr>
            <a:xfrm>
              <a:off x="480264" y="2571070"/>
              <a:ext cx="170383" cy="170383"/>
            </a:xfrm>
            <a:prstGeom prst="rect">
              <a:avLst/>
            </a:prstGeom>
          </p:spPr>
        </p:pic>
        <p:pic>
          <p:nvPicPr>
            <p:cNvPr id="14" name="object 14"/>
            <p:cNvPicPr/>
            <p:nvPr/>
          </p:nvPicPr>
          <p:blipFill>
            <a:blip r:embed="rId7" cstate="print"/>
            <a:stretch>
              <a:fillRect/>
            </a:stretch>
          </p:blipFill>
          <p:spPr>
            <a:xfrm>
              <a:off x="473914" y="2564720"/>
              <a:ext cx="183083" cy="183083"/>
            </a:xfrm>
            <a:prstGeom prst="rect">
              <a:avLst/>
            </a:prstGeom>
          </p:spPr>
        </p:pic>
      </p:grpSp>
      <p:sp>
        <p:nvSpPr>
          <p:cNvPr id="15" name="object 15"/>
          <p:cNvSpPr txBox="1"/>
          <p:nvPr/>
        </p:nvSpPr>
        <p:spPr>
          <a:xfrm>
            <a:off x="469591" y="1493795"/>
            <a:ext cx="307975" cy="330200"/>
          </a:xfrm>
          <a:prstGeom prst="rect">
            <a:avLst/>
          </a:prstGeom>
        </p:spPr>
        <p:txBody>
          <a:bodyPr vert="horz" wrap="square" lIns="0" tIns="12065" rIns="0" bIns="0" rtlCol="0">
            <a:spAutoFit/>
          </a:bodyPr>
          <a:lstStyle/>
          <a:p>
            <a:pPr marL="12700">
              <a:lnSpc>
                <a:spcPct val="100000"/>
              </a:lnSpc>
              <a:spcBef>
                <a:spcPts val="95"/>
              </a:spcBef>
            </a:pPr>
            <a:r>
              <a:rPr sz="2000" b="1" spc="-10" dirty="0">
                <a:solidFill>
                  <a:srgbClr val="CD9146"/>
                </a:solidFill>
                <a:latin typeface="Arial"/>
                <a:cs typeface="Arial"/>
              </a:rPr>
              <a:t>1</a:t>
            </a:r>
            <a:r>
              <a:rPr sz="2000" b="1" spc="-5" dirty="0">
                <a:solidFill>
                  <a:srgbClr val="CD9146"/>
                </a:solidFill>
                <a:latin typeface="Arial"/>
                <a:cs typeface="Arial"/>
              </a:rPr>
              <a:t>2</a:t>
            </a:r>
            <a:endParaRPr sz="2000">
              <a:latin typeface="Arial"/>
              <a:cs typeface="Arial"/>
            </a:endParaRPr>
          </a:p>
        </p:txBody>
      </p:sp>
      <p:sp>
        <p:nvSpPr>
          <p:cNvPr id="16" name="object 16"/>
          <p:cNvSpPr txBox="1"/>
          <p:nvPr/>
        </p:nvSpPr>
        <p:spPr>
          <a:xfrm>
            <a:off x="763504" y="2206482"/>
            <a:ext cx="10389870" cy="1028700"/>
          </a:xfrm>
          <a:prstGeom prst="rect">
            <a:avLst/>
          </a:prstGeom>
        </p:spPr>
        <p:txBody>
          <a:bodyPr vert="horz" wrap="square" lIns="0" tIns="63500" rIns="0" bIns="0" rtlCol="0">
            <a:spAutoFit/>
          </a:bodyPr>
          <a:lstStyle/>
          <a:p>
            <a:pPr marL="550545" lvl="1" indent="-538480">
              <a:lnSpc>
                <a:spcPct val="100000"/>
              </a:lnSpc>
              <a:spcBef>
                <a:spcPts val="500"/>
              </a:spcBef>
              <a:buFont typeface="Arial"/>
              <a:buAutoNum type="arabicPeriod"/>
              <a:tabLst>
                <a:tab pos="550545" algn="l"/>
                <a:tab pos="551180" algn="l"/>
              </a:tabLst>
            </a:pPr>
            <a:r>
              <a:rPr sz="1400" spc="-5" dirty="0">
                <a:latin typeface="Arial MT"/>
                <a:cs typeface="Arial MT"/>
              </a:rPr>
              <a:t>Identify the</a:t>
            </a:r>
            <a:r>
              <a:rPr sz="1400" dirty="0">
                <a:latin typeface="Arial MT"/>
                <a:cs typeface="Arial MT"/>
              </a:rPr>
              <a:t> </a:t>
            </a:r>
            <a:r>
              <a:rPr sz="1400" spc="-10" dirty="0">
                <a:latin typeface="Arial MT"/>
                <a:cs typeface="Arial MT"/>
              </a:rPr>
              <a:t>TCCC</a:t>
            </a:r>
            <a:r>
              <a:rPr sz="1400" spc="30" dirty="0">
                <a:latin typeface="Arial MT"/>
                <a:cs typeface="Arial MT"/>
              </a:rPr>
              <a:t> </a:t>
            </a:r>
            <a:r>
              <a:rPr sz="1400" spc="-5" dirty="0">
                <a:latin typeface="Arial MT"/>
                <a:cs typeface="Arial MT"/>
              </a:rPr>
              <a:t>indications,</a:t>
            </a:r>
            <a:r>
              <a:rPr sz="1400" spc="-15" dirty="0">
                <a:latin typeface="Arial MT"/>
                <a:cs typeface="Arial MT"/>
              </a:rPr>
              <a:t> </a:t>
            </a:r>
            <a:r>
              <a:rPr sz="1400" spc="-5" dirty="0">
                <a:latin typeface="Arial MT"/>
                <a:cs typeface="Arial MT"/>
              </a:rPr>
              <a:t>contraindications,</a:t>
            </a:r>
            <a:r>
              <a:rPr sz="1400" spc="-10" dirty="0">
                <a:latin typeface="Arial MT"/>
                <a:cs typeface="Arial MT"/>
              </a:rPr>
              <a:t> </a:t>
            </a:r>
            <a:r>
              <a:rPr sz="1400" spc="-5" dirty="0">
                <a:latin typeface="Arial MT"/>
                <a:cs typeface="Arial MT"/>
              </a:rPr>
              <a:t>and</a:t>
            </a:r>
            <a:r>
              <a:rPr sz="1400" dirty="0">
                <a:latin typeface="Arial MT"/>
                <a:cs typeface="Arial MT"/>
              </a:rPr>
              <a:t> </a:t>
            </a:r>
            <a:r>
              <a:rPr sz="1400" spc="-5" dirty="0">
                <a:latin typeface="Arial MT"/>
                <a:cs typeface="Arial MT"/>
              </a:rPr>
              <a:t>administration</a:t>
            </a:r>
            <a:r>
              <a:rPr sz="1400" spc="-15" dirty="0">
                <a:latin typeface="Arial MT"/>
                <a:cs typeface="Arial MT"/>
              </a:rPr>
              <a:t> </a:t>
            </a:r>
            <a:r>
              <a:rPr sz="1400" spc="-5" dirty="0">
                <a:latin typeface="Arial MT"/>
                <a:cs typeface="Arial MT"/>
              </a:rPr>
              <a:t>methods</a:t>
            </a:r>
            <a:r>
              <a:rPr sz="1400" dirty="0">
                <a:latin typeface="Arial MT"/>
                <a:cs typeface="Arial MT"/>
              </a:rPr>
              <a:t> </a:t>
            </a:r>
            <a:r>
              <a:rPr sz="1400" spc="-5" dirty="0">
                <a:latin typeface="Arial MT"/>
                <a:cs typeface="Arial MT"/>
              </a:rPr>
              <a:t>of</a:t>
            </a:r>
            <a:r>
              <a:rPr sz="1400" spc="5" dirty="0">
                <a:latin typeface="Arial MT"/>
                <a:cs typeface="Arial MT"/>
              </a:rPr>
              <a:t> </a:t>
            </a:r>
            <a:r>
              <a:rPr sz="1400" spc="-5" dirty="0">
                <a:latin typeface="Arial MT"/>
                <a:cs typeface="Arial MT"/>
              </a:rPr>
              <a:t>tranexamic</a:t>
            </a:r>
            <a:r>
              <a:rPr sz="1400" spc="-10" dirty="0">
                <a:latin typeface="Arial MT"/>
                <a:cs typeface="Arial MT"/>
              </a:rPr>
              <a:t> </a:t>
            </a:r>
            <a:r>
              <a:rPr sz="1400" spc="-5" dirty="0">
                <a:latin typeface="Arial MT"/>
                <a:cs typeface="Arial MT"/>
              </a:rPr>
              <a:t>acid.</a:t>
            </a:r>
            <a:endParaRPr sz="1400">
              <a:latin typeface="Arial MT"/>
              <a:cs typeface="Arial MT"/>
            </a:endParaRPr>
          </a:p>
          <a:p>
            <a:pPr marL="550545" lvl="1" indent="-538480">
              <a:lnSpc>
                <a:spcPct val="100000"/>
              </a:lnSpc>
              <a:spcBef>
                <a:spcPts val="400"/>
              </a:spcBef>
              <a:buFont typeface="Arial"/>
              <a:buAutoNum type="arabicPeriod"/>
              <a:tabLst>
                <a:tab pos="550545" algn="l"/>
                <a:tab pos="551180" algn="l"/>
              </a:tabLst>
            </a:pPr>
            <a:r>
              <a:rPr sz="1400" spc="-5" dirty="0">
                <a:latin typeface="Arial MT"/>
                <a:cs typeface="Arial MT"/>
              </a:rPr>
              <a:t>Demonstrate</a:t>
            </a:r>
            <a:r>
              <a:rPr sz="1400" spc="-20" dirty="0">
                <a:latin typeface="Arial MT"/>
                <a:cs typeface="Arial MT"/>
              </a:rPr>
              <a:t> </a:t>
            </a:r>
            <a:r>
              <a:rPr sz="1400" spc="-5" dirty="0">
                <a:latin typeface="Arial MT"/>
                <a:cs typeface="Arial MT"/>
              </a:rPr>
              <a:t>administration</a:t>
            </a:r>
            <a:r>
              <a:rPr sz="1400" spc="-20" dirty="0">
                <a:latin typeface="Arial MT"/>
                <a:cs typeface="Arial MT"/>
              </a:rPr>
              <a:t> </a:t>
            </a:r>
            <a:r>
              <a:rPr sz="1400" spc="-5" dirty="0">
                <a:latin typeface="Arial MT"/>
                <a:cs typeface="Arial MT"/>
              </a:rPr>
              <a:t>of</a:t>
            </a:r>
            <a:r>
              <a:rPr sz="1400" spc="5" dirty="0">
                <a:latin typeface="Arial MT"/>
                <a:cs typeface="Arial MT"/>
              </a:rPr>
              <a:t> </a:t>
            </a:r>
            <a:r>
              <a:rPr sz="1400" spc="-5" dirty="0">
                <a:latin typeface="Arial MT"/>
                <a:cs typeface="Arial MT"/>
              </a:rPr>
              <a:t>tranexamic acid to</a:t>
            </a:r>
            <a:r>
              <a:rPr sz="1400" spc="5" dirty="0">
                <a:latin typeface="Arial MT"/>
                <a:cs typeface="Arial MT"/>
              </a:rPr>
              <a:t> </a:t>
            </a:r>
            <a:r>
              <a:rPr sz="1400" spc="-5" dirty="0">
                <a:latin typeface="Arial MT"/>
                <a:cs typeface="Arial MT"/>
              </a:rPr>
              <a:t>a</a:t>
            </a:r>
            <a:r>
              <a:rPr sz="1400" spc="10" dirty="0">
                <a:latin typeface="Arial MT"/>
                <a:cs typeface="Arial MT"/>
              </a:rPr>
              <a:t> </a:t>
            </a:r>
            <a:r>
              <a:rPr sz="1400" spc="-5" dirty="0">
                <a:latin typeface="Arial MT"/>
                <a:cs typeface="Arial MT"/>
              </a:rPr>
              <a:t>trauma</a:t>
            </a:r>
            <a:r>
              <a:rPr sz="1400" spc="-20" dirty="0">
                <a:latin typeface="Arial MT"/>
                <a:cs typeface="Arial MT"/>
              </a:rPr>
              <a:t> </a:t>
            </a:r>
            <a:r>
              <a:rPr sz="1400" spc="-5" dirty="0">
                <a:latin typeface="Arial MT"/>
                <a:cs typeface="Arial MT"/>
              </a:rPr>
              <a:t>casualty</a:t>
            </a:r>
            <a:r>
              <a:rPr sz="1400" spc="-15" dirty="0">
                <a:latin typeface="Arial MT"/>
                <a:cs typeface="Arial MT"/>
              </a:rPr>
              <a:t> </a:t>
            </a:r>
            <a:r>
              <a:rPr sz="1400" spc="-5" dirty="0">
                <a:latin typeface="Arial MT"/>
                <a:cs typeface="Arial MT"/>
              </a:rPr>
              <a:t>in</a:t>
            </a:r>
            <a:r>
              <a:rPr sz="1400" spc="5" dirty="0">
                <a:latin typeface="Arial MT"/>
                <a:cs typeface="Arial MT"/>
              </a:rPr>
              <a:t> </a:t>
            </a:r>
            <a:r>
              <a:rPr sz="1400" spc="-5" dirty="0">
                <a:latin typeface="Arial MT"/>
                <a:cs typeface="Arial MT"/>
              </a:rPr>
              <a:t>Tactical</a:t>
            </a:r>
            <a:r>
              <a:rPr sz="1400" spc="-15" dirty="0">
                <a:latin typeface="Arial MT"/>
                <a:cs typeface="Arial MT"/>
              </a:rPr>
              <a:t> </a:t>
            </a:r>
            <a:r>
              <a:rPr sz="1400" spc="-5" dirty="0">
                <a:latin typeface="Arial MT"/>
                <a:cs typeface="Arial MT"/>
              </a:rPr>
              <a:t>Field</a:t>
            </a:r>
            <a:r>
              <a:rPr sz="1400" dirty="0">
                <a:latin typeface="Arial MT"/>
                <a:cs typeface="Arial MT"/>
              </a:rPr>
              <a:t> </a:t>
            </a:r>
            <a:r>
              <a:rPr sz="1400" spc="-5" dirty="0">
                <a:latin typeface="Arial MT"/>
                <a:cs typeface="Arial MT"/>
              </a:rPr>
              <a:t>Care.</a:t>
            </a:r>
            <a:endParaRPr sz="1400">
              <a:latin typeface="Arial MT"/>
              <a:cs typeface="Arial MT"/>
            </a:endParaRPr>
          </a:p>
          <a:p>
            <a:pPr marL="550545" marR="5080" lvl="1" indent="-538480">
              <a:lnSpc>
                <a:spcPts val="1660"/>
              </a:lnSpc>
              <a:spcBef>
                <a:spcPts val="470"/>
              </a:spcBef>
              <a:buFont typeface="Arial"/>
              <a:buAutoNum type="arabicPeriod"/>
              <a:tabLst>
                <a:tab pos="550545" algn="l"/>
                <a:tab pos="551180" algn="l"/>
              </a:tabLst>
            </a:pPr>
            <a:r>
              <a:rPr sz="1400" spc="-5" dirty="0">
                <a:latin typeface="Arial MT"/>
                <a:cs typeface="Arial MT"/>
              </a:rPr>
              <a:t>Identify</a:t>
            </a:r>
            <a:r>
              <a:rPr sz="1400" dirty="0">
                <a:latin typeface="Arial MT"/>
                <a:cs typeface="Arial MT"/>
              </a:rPr>
              <a:t> </a:t>
            </a:r>
            <a:r>
              <a:rPr sz="1400" spc="-5" dirty="0">
                <a:latin typeface="Arial MT"/>
                <a:cs typeface="Arial MT"/>
              </a:rPr>
              <a:t>any</a:t>
            </a:r>
            <a:r>
              <a:rPr sz="1400" dirty="0">
                <a:latin typeface="Arial MT"/>
                <a:cs typeface="Arial MT"/>
              </a:rPr>
              <a:t> </a:t>
            </a:r>
            <a:r>
              <a:rPr sz="1400" spc="-5" dirty="0">
                <a:latin typeface="Arial MT"/>
                <a:cs typeface="Arial MT"/>
              </a:rPr>
              <a:t>evidence-based</a:t>
            </a:r>
            <a:r>
              <a:rPr sz="1400" spc="-15" dirty="0">
                <a:latin typeface="Arial MT"/>
                <a:cs typeface="Arial MT"/>
              </a:rPr>
              <a:t> </a:t>
            </a:r>
            <a:r>
              <a:rPr sz="1400" spc="-5" dirty="0">
                <a:latin typeface="Arial MT"/>
                <a:cs typeface="Arial MT"/>
              </a:rPr>
              <a:t>medicine, best practices,</a:t>
            </a:r>
            <a:r>
              <a:rPr sz="1400" spc="-10" dirty="0">
                <a:latin typeface="Arial MT"/>
                <a:cs typeface="Arial MT"/>
              </a:rPr>
              <a:t> </a:t>
            </a:r>
            <a:r>
              <a:rPr sz="1400" spc="-5" dirty="0">
                <a:latin typeface="Arial MT"/>
                <a:cs typeface="Arial MT"/>
              </a:rPr>
              <a:t>casualty data,</a:t>
            </a:r>
            <a:r>
              <a:rPr sz="1400" spc="-10" dirty="0">
                <a:latin typeface="Arial MT"/>
                <a:cs typeface="Arial MT"/>
              </a:rPr>
              <a:t> </a:t>
            </a:r>
            <a:r>
              <a:rPr sz="1400" spc="-5" dirty="0">
                <a:latin typeface="Arial MT"/>
                <a:cs typeface="Arial MT"/>
              </a:rPr>
              <a:t>and</a:t>
            </a:r>
            <a:r>
              <a:rPr sz="1400" spc="10" dirty="0">
                <a:latin typeface="Arial MT"/>
                <a:cs typeface="Arial MT"/>
              </a:rPr>
              <a:t> </a:t>
            </a:r>
            <a:r>
              <a:rPr sz="1400" spc="-5" dirty="0">
                <a:latin typeface="Arial MT"/>
                <a:cs typeface="Arial MT"/>
              </a:rPr>
              <a:t>Subject Matter</a:t>
            </a:r>
            <a:r>
              <a:rPr sz="1400" spc="-10" dirty="0">
                <a:latin typeface="Arial MT"/>
                <a:cs typeface="Arial MT"/>
              </a:rPr>
              <a:t> </a:t>
            </a:r>
            <a:r>
              <a:rPr sz="1400" spc="-5" dirty="0">
                <a:latin typeface="Arial MT"/>
                <a:cs typeface="Arial MT"/>
              </a:rPr>
              <a:t>Expert</a:t>
            </a:r>
            <a:r>
              <a:rPr sz="1400" spc="10" dirty="0">
                <a:latin typeface="Arial MT"/>
                <a:cs typeface="Arial MT"/>
              </a:rPr>
              <a:t> </a:t>
            </a:r>
            <a:r>
              <a:rPr sz="1400" spc="-5" dirty="0">
                <a:latin typeface="Arial MT"/>
                <a:cs typeface="Arial MT"/>
              </a:rPr>
              <a:t>consensus</a:t>
            </a:r>
            <a:r>
              <a:rPr sz="1400" dirty="0">
                <a:latin typeface="Arial MT"/>
                <a:cs typeface="Arial MT"/>
              </a:rPr>
              <a:t> </a:t>
            </a:r>
            <a:r>
              <a:rPr sz="1400" spc="-5" dirty="0">
                <a:latin typeface="Arial MT"/>
                <a:cs typeface="Arial MT"/>
              </a:rPr>
              <a:t>on</a:t>
            </a:r>
            <a:r>
              <a:rPr sz="1400" spc="5" dirty="0">
                <a:latin typeface="Arial MT"/>
                <a:cs typeface="Arial MT"/>
              </a:rPr>
              <a:t> </a:t>
            </a:r>
            <a:r>
              <a:rPr sz="1400" spc="-5" dirty="0">
                <a:latin typeface="Arial MT"/>
                <a:cs typeface="Arial MT"/>
              </a:rPr>
              <a:t>the</a:t>
            </a:r>
            <a:r>
              <a:rPr sz="1400" spc="5" dirty="0">
                <a:latin typeface="Arial MT"/>
                <a:cs typeface="Arial MT"/>
              </a:rPr>
              <a:t> </a:t>
            </a:r>
            <a:r>
              <a:rPr sz="1400" spc="-5" dirty="0">
                <a:latin typeface="Arial MT"/>
                <a:cs typeface="Arial MT"/>
              </a:rPr>
              <a:t>indications, </a:t>
            </a:r>
            <a:r>
              <a:rPr sz="1400" spc="-375" dirty="0">
                <a:latin typeface="Arial MT"/>
                <a:cs typeface="Arial MT"/>
              </a:rPr>
              <a:t> </a:t>
            </a:r>
            <a:r>
              <a:rPr sz="1400" spc="-5" dirty="0">
                <a:latin typeface="Arial MT"/>
                <a:cs typeface="Arial MT"/>
              </a:rPr>
              <a:t>contraindications,</a:t>
            </a:r>
            <a:r>
              <a:rPr sz="1400" spc="-25" dirty="0">
                <a:latin typeface="Arial MT"/>
                <a:cs typeface="Arial MT"/>
              </a:rPr>
              <a:t> </a:t>
            </a:r>
            <a:r>
              <a:rPr sz="1400" spc="-5" dirty="0">
                <a:latin typeface="Arial MT"/>
                <a:cs typeface="Arial MT"/>
              </a:rPr>
              <a:t>and</a:t>
            </a:r>
            <a:r>
              <a:rPr sz="1400" spc="-15" dirty="0">
                <a:latin typeface="Arial MT"/>
                <a:cs typeface="Arial MT"/>
              </a:rPr>
              <a:t> </a:t>
            </a:r>
            <a:r>
              <a:rPr sz="1400" spc="-5" dirty="0">
                <a:latin typeface="Arial MT"/>
                <a:cs typeface="Arial MT"/>
              </a:rPr>
              <a:t>administration</a:t>
            </a:r>
            <a:r>
              <a:rPr sz="1400" spc="-20" dirty="0">
                <a:latin typeface="Arial MT"/>
                <a:cs typeface="Arial MT"/>
              </a:rPr>
              <a:t> </a:t>
            </a:r>
            <a:r>
              <a:rPr sz="1400" spc="-5" dirty="0">
                <a:latin typeface="Arial MT"/>
                <a:cs typeface="Arial MT"/>
              </a:rPr>
              <a:t>methods</a:t>
            </a:r>
            <a:r>
              <a:rPr sz="1400" spc="-25" dirty="0">
                <a:latin typeface="Arial MT"/>
                <a:cs typeface="Arial MT"/>
              </a:rPr>
              <a:t> </a:t>
            </a:r>
            <a:r>
              <a:rPr sz="1400" spc="-5" dirty="0">
                <a:latin typeface="Arial MT"/>
                <a:cs typeface="Arial MT"/>
              </a:rPr>
              <a:t>of</a:t>
            </a:r>
            <a:r>
              <a:rPr sz="1400" spc="-10" dirty="0">
                <a:latin typeface="Arial MT"/>
                <a:cs typeface="Arial MT"/>
              </a:rPr>
              <a:t> </a:t>
            </a:r>
            <a:r>
              <a:rPr sz="1400" spc="-5" dirty="0">
                <a:latin typeface="Arial MT"/>
                <a:cs typeface="Arial MT"/>
              </a:rPr>
              <a:t>tranexamic</a:t>
            </a:r>
            <a:r>
              <a:rPr sz="1400" spc="-20" dirty="0">
                <a:latin typeface="Arial MT"/>
                <a:cs typeface="Arial MT"/>
              </a:rPr>
              <a:t> </a:t>
            </a:r>
            <a:r>
              <a:rPr sz="1400" spc="-5" dirty="0">
                <a:latin typeface="Arial MT"/>
                <a:cs typeface="Arial MT"/>
              </a:rPr>
              <a:t>acid</a:t>
            </a:r>
            <a:r>
              <a:rPr sz="1400" spc="-10" dirty="0">
                <a:latin typeface="Arial MT"/>
                <a:cs typeface="Arial MT"/>
              </a:rPr>
              <a:t> </a:t>
            </a:r>
            <a:r>
              <a:rPr sz="1400" spc="-5" dirty="0">
                <a:latin typeface="Arial MT"/>
                <a:cs typeface="Arial MT"/>
              </a:rPr>
              <a:t>in Tactical</a:t>
            </a:r>
            <a:r>
              <a:rPr sz="1400" spc="-20" dirty="0">
                <a:latin typeface="Arial MT"/>
                <a:cs typeface="Arial MT"/>
              </a:rPr>
              <a:t> </a:t>
            </a:r>
            <a:r>
              <a:rPr sz="1400" spc="-5" dirty="0">
                <a:latin typeface="Arial MT"/>
                <a:cs typeface="Arial MT"/>
              </a:rPr>
              <a:t>Field</a:t>
            </a:r>
            <a:r>
              <a:rPr sz="1400" spc="-10" dirty="0">
                <a:latin typeface="Arial MT"/>
                <a:cs typeface="Arial MT"/>
              </a:rPr>
              <a:t> </a:t>
            </a:r>
            <a:r>
              <a:rPr sz="1400" spc="-5" dirty="0">
                <a:latin typeface="Arial MT"/>
                <a:cs typeface="Arial MT"/>
              </a:rPr>
              <a:t>Care.</a:t>
            </a:r>
            <a:endParaRPr sz="1400">
              <a:latin typeface="Arial MT"/>
              <a:cs typeface="Arial MT"/>
            </a:endParaRPr>
          </a:p>
        </p:txBody>
      </p:sp>
      <p:sp>
        <p:nvSpPr>
          <p:cNvPr id="17" name="object 17"/>
          <p:cNvSpPr txBox="1"/>
          <p:nvPr/>
        </p:nvSpPr>
        <p:spPr>
          <a:xfrm>
            <a:off x="3160139" y="729306"/>
            <a:ext cx="5869305" cy="452755"/>
          </a:xfrm>
          <a:prstGeom prst="rect">
            <a:avLst/>
          </a:prstGeom>
        </p:spPr>
        <p:txBody>
          <a:bodyPr vert="horz" wrap="square" lIns="0" tIns="12700" rIns="0" bIns="0" rtlCol="0">
            <a:spAutoFit/>
          </a:bodyPr>
          <a:lstStyle/>
          <a:p>
            <a:pPr marL="12700">
              <a:lnSpc>
                <a:spcPct val="100000"/>
              </a:lnSpc>
              <a:spcBef>
                <a:spcPts val="100"/>
              </a:spcBef>
            </a:pPr>
            <a:r>
              <a:rPr sz="2800" b="1" dirty="0">
                <a:latin typeface="Arial"/>
                <a:cs typeface="Arial"/>
              </a:rPr>
              <a:t>3</a:t>
            </a:r>
            <a:r>
              <a:rPr sz="2800" b="1" spc="-10" dirty="0">
                <a:latin typeface="Arial"/>
                <a:cs typeface="Arial"/>
              </a:rPr>
              <a:t> </a:t>
            </a:r>
            <a:r>
              <a:rPr sz="2800" b="1" dirty="0">
                <a:latin typeface="Arial"/>
                <a:cs typeface="Arial"/>
              </a:rPr>
              <a:t>x</a:t>
            </a:r>
            <a:r>
              <a:rPr sz="2800" b="1" spc="-130" dirty="0">
                <a:latin typeface="Arial"/>
                <a:cs typeface="Arial"/>
              </a:rPr>
              <a:t> </a:t>
            </a:r>
            <a:r>
              <a:rPr sz="2400" b="1" spc="-5" dirty="0">
                <a:solidFill>
                  <a:srgbClr val="BB8542"/>
                </a:solidFill>
                <a:latin typeface="Arial"/>
                <a:cs typeface="Arial"/>
              </a:rPr>
              <a:t>TERMINAL LEARNING</a:t>
            </a:r>
            <a:r>
              <a:rPr sz="2400" b="1" spc="-15" dirty="0">
                <a:solidFill>
                  <a:srgbClr val="BB8542"/>
                </a:solidFill>
                <a:latin typeface="Arial"/>
                <a:cs typeface="Arial"/>
              </a:rPr>
              <a:t> </a:t>
            </a:r>
            <a:r>
              <a:rPr sz="2400" b="1" spc="-5" dirty="0">
                <a:solidFill>
                  <a:srgbClr val="BB8542"/>
                </a:solidFill>
                <a:latin typeface="Arial"/>
                <a:cs typeface="Arial"/>
              </a:rPr>
              <a:t>OBJECTIVES</a:t>
            </a:r>
            <a:endParaRPr sz="2400">
              <a:latin typeface="Arial"/>
              <a:cs typeface="Arial"/>
            </a:endParaRPr>
          </a:p>
        </p:txBody>
      </p:sp>
      <p:grpSp>
        <p:nvGrpSpPr>
          <p:cNvPr id="18" name="object 18"/>
          <p:cNvGrpSpPr/>
          <p:nvPr/>
        </p:nvGrpSpPr>
        <p:grpSpPr>
          <a:xfrm>
            <a:off x="5721997" y="6459348"/>
            <a:ext cx="219075" cy="219075"/>
            <a:chOff x="5721997" y="6459348"/>
            <a:chExt cx="219075" cy="219075"/>
          </a:xfrm>
        </p:grpSpPr>
        <p:pic>
          <p:nvPicPr>
            <p:cNvPr id="19" name="object 19"/>
            <p:cNvPicPr/>
            <p:nvPr/>
          </p:nvPicPr>
          <p:blipFill>
            <a:blip r:embed="rId8" cstate="print"/>
            <a:stretch>
              <a:fillRect/>
            </a:stretch>
          </p:blipFill>
          <p:spPr>
            <a:xfrm>
              <a:off x="5728346" y="6465698"/>
              <a:ext cx="205976" cy="205976"/>
            </a:xfrm>
            <a:prstGeom prst="rect">
              <a:avLst/>
            </a:prstGeom>
          </p:spPr>
        </p:pic>
        <p:pic>
          <p:nvPicPr>
            <p:cNvPr id="20" name="object 20"/>
            <p:cNvPicPr/>
            <p:nvPr/>
          </p:nvPicPr>
          <p:blipFill>
            <a:blip r:embed="rId9" cstate="print"/>
            <a:stretch>
              <a:fillRect/>
            </a:stretch>
          </p:blipFill>
          <p:spPr>
            <a:xfrm>
              <a:off x="5721997" y="6459348"/>
              <a:ext cx="218676" cy="218676"/>
            </a:xfrm>
            <a:prstGeom prst="rect">
              <a:avLst/>
            </a:prstGeom>
          </p:spPr>
        </p:pic>
      </p:grpSp>
      <p:sp>
        <p:nvSpPr>
          <p:cNvPr id="22" name="object 22"/>
          <p:cNvSpPr txBox="1"/>
          <p:nvPr/>
        </p:nvSpPr>
        <p:spPr>
          <a:xfrm>
            <a:off x="717798" y="6417879"/>
            <a:ext cx="167005" cy="309245"/>
          </a:xfrm>
          <a:prstGeom prst="rect">
            <a:avLst/>
          </a:prstGeom>
        </p:spPr>
        <p:txBody>
          <a:bodyPr vert="horz" wrap="square" lIns="0" tIns="0" rIns="0" bIns="0" rtlCol="0">
            <a:spAutoFit/>
          </a:bodyPr>
          <a:lstStyle/>
          <a:p>
            <a:pPr marL="12700">
              <a:lnSpc>
                <a:spcPts val="2310"/>
              </a:lnSpc>
            </a:pPr>
            <a:r>
              <a:rPr sz="2000" b="1" spc="-5" dirty="0">
                <a:solidFill>
                  <a:srgbClr val="BB8542"/>
                </a:solidFill>
                <a:latin typeface="Arial"/>
                <a:cs typeface="Arial"/>
              </a:rPr>
              <a:t>#</a:t>
            </a:r>
            <a:endParaRPr sz="2000">
              <a:latin typeface="Arial"/>
              <a:cs typeface="Arial"/>
            </a:endParaRPr>
          </a:p>
        </p:txBody>
      </p:sp>
      <p:sp>
        <p:nvSpPr>
          <p:cNvPr id="23" name="object 23"/>
          <p:cNvSpPr txBox="1"/>
          <p:nvPr/>
        </p:nvSpPr>
        <p:spPr>
          <a:xfrm>
            <a:off x="991985" y="6456292"/>
            <a:ext cx="266192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25" dirty="0">
                <a:solidFill>
                  <a:srgbClr val="2D3334"/>
                </a:solidFill>
                <a:latin typeface="Arial MT"/>
                <a:cs typeface="Arial MT"/>
              </a:rPr>
              <a:t> </a:t>
            </a:r>
            <a:r>
              <a:rPr sz="1400" b="1" spc="-5" dirty="0">
                <a:solidFill>
                  <a:srgbClr val="2D3334"/>
                </a:solidFill>
                <a:latin typeface="Arial"/>
                <a:cs typeface="Arial"/>
              </a:rPr>
              <a:t>Terminal</a:t>
            </a:r>
            <a:r>
              <a:rPr sz="1400" b="1" spc="-25" dirty="0">
                <a:solidFill>
                  <a:srgbClr val="2D3334"/>
                </a:solidFill>
                <a:latin typeface="Arial"/>
                <a:cs typeface="Arial"/>
              </a:rPr>
              <a:t> </a:t>
            </a:r>
            <a:r>
              <a:rPr sz="1400" b="1" spc="-5" dirty="0">
                <a:solidFill>
                  <a:srgbClr val="2D3334"/>
                </a:solidFill>
                <a:latin typeface="Arial"/>
                <a:cs typeface="Arial"/>
              </a:rPr>
              <a:t>Learning</a:t>
            </a:r>
            <a:r>
              <a:rPr sz="1400" b="1" spc="-30" dirty="0">
                <a:solidFill>
                  <a:srgbClr val="2D3334"/>
                </a:solidFill>
                <a:latin typeface="Arial"/>
                <a:cs typeface="Arial"/>
              </a:rPr>
              <a:t> </a:t>
            </a:r>
            <a:r>
              <a:rPr sz="1400" b="1" spc="-5" dirty="0">
                <a:solidFill>
                  <a:srgbClr val="2D3334"/>
                </a:solidFill>
                <a:latin typeface="Arial"/>
                <a:cs typeface="Arial"/>
              </a:rPr>
              <a:t>Objectives</a:t>
            </a:r>
            <a:endParaRPr sz="1400">
              <a:latin typeface="Arial"/>
              <a:cs typeface="Arial"/>
            </a:endParaRPr>
          </a:p>
        </p:txBody>
      </p:sp>
      <p:sp>
        <p:nvSpPr>
          <p:cNvPr id="24" name="object 24"/>
          <p:cNvSpPr txBox="1"/>
          <p:nvPr/>
        </p:nvSpPr>
        <p:spPr>
          <a:xfrm>
            <a:off x="4119155" y="6456292"/>
            <a:ext cx="1410970"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Cognitive</a:t>
            </a:r>
            <a:r>
              <a:rPr sz="1400" spc="-4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25" name="object 25"/>
          <p:cNvSpPr txBox="1"/>
          <p:nvPr/>
        </p:nvSpPr>
        <p:spPr>
          <a:xfrm>
            <a:off x="5999705" y="6456292"/>
            <a:ext cx="1685925" cy="224154"/>
          </a:xfrm>
          <a:prstGeom prst="rect">
            <a:avLst/>
          </a:prstGeom>
        </p:spPr>
        <p:txBody>
          <a:bodyPr vert="horz" wrap="square" lIns="0" tIns="0" rIns="0" bIns="0" rtlCol="0">
            <a:spAutoFit/>
          </a:bodyPr>
          <a:lstStyle/>
          <a:p>
            <a:pPr marL="12700">
              <a:lnSpc>
                <a:spcPts val="1645"/>
              </a:lnSpc>
            </a:pPr>
            <a:r>
              <a:rPr sz="1400" spc="-5" dirty="0">
                <a:solidFill>
                  <a:srgbClr val="2D3334"/>
                </a:solidFill>
                <a:latin typeface="Arial MT"/>
                <a:cs typeface="Arial MT"/>
              </a:rPr>
              <a:t>=</a:t>
            </a:r>
            <a:r>
              <a:rPr sz="1400" spc="-40" dirty="0">
                <a:solidFill>
                  <a:srgbClr val="2D3334"/>
                </a:solidFill>
                <a:latin typeface="Arial MT"/>
                <a:cs typeface="Arial MT"/>
              </a:rPr>
              <a:t> </a:t>
            </a:r>
            <a:r>
              <a:rPr sz="1400" spc="-5" dirty="0">
                <a:solidFill>
                  <a:srgbClr val="2D3334"/>
                </a:solidFill>
                <a:latin typeface="Arial MT"/>
                <a:cs typeface="Arial MT"/>
              </a:rPr>
              <a:t>Performance</a:t>
            </a:r>
            <a:r>
              <a:rPr sz="1400" spc="-55" dirty="0">
                <a:solidFill>
                  <a:srgbClr val="2D3334"/>
                </a:solidFill>
                <a:latin typeface="Arial MT"/>
                <a:cs typeface="Arial MT"/>
              </a:rPr>
              <a:t> </a:t>
            </a:r>
            <a:r>
              <a:rPr sz="1400" spc="-5" dirty="0">
                <a:solidFill>
                  <a:srgbClr val="2D3334"/>
                </a:solidFill>
                <a:latin typeface="Arial MT"/>
                <a:cs typeface="Arial MT"/>
              </a:rPr>
              <a:t>ELOs</a:t>
            </a:r>
            <a:endParaRPr sz="1400">
              <a:latin typeface="Arial MT"/>
              <a:cs typeface="Arial MT"/>
            </a:endParaRPr>
          </a:p>
        </p:txBody>
      </p:sp>
      <p:sp>
        <p:nvSpPr>
          <p:cNvPr id="26" name="object 26"/>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27" name="object 27"/>
          <p:cNvSpPr txBox="1">
            <a:spLocks noGrp="1"/>
          </p:cNvSpPr>
          <p:nvPr>
            <p:ph type="sldNum" sz="quarter" idx="7"/>
          </p:nvPr>
        </p:nvSpPr>
        <p:spPr>
          <a:prstGeom prst="rect">
            <a:avLst/>
          </a:prstGeom>
        </p:spPr>
        <p:txBody>
          <a:bodyPr vert="horz" wrap="square" lIns="0" tIns="45327" rIns="0" bIns="0" rtlCol="0">
            <a:spAutoFit/>
          </a:bodyPr>
          <a:lstStyle/>
          <a:p>
            <a:pPr marL="122555">
              <a:lnSpc>
                <a:spcPts val="1425"/>
              </a:lnSpc>
            </a:pPr>
            <a:fld id="{81D60167-4931-47E6-BA6A-407CBD079E47}" type="slidenum">
              <a:rPr dirty="0"/>
              <a:t>4</a:t>
            </a:fld>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3" name="object 3"/>
          <p:cNvSpPr txBox="1"/>
          <p:nvPr/>
        </p:nvSpPr>
        <p:spPr>
          <a:xfrm>
            <a:off x="3163951" y="302050"/>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a:spLocks noGrp="1"/>
          </p:cNvSpPr>
          <p:nvPr>
            <p:ph type="title"/>
          </p:nvPr>
        </p:nvSpPr>
        <p:spPr>
          <a:xfrm>
            <a:off x="4523041" y="943589"/>
            <a:ext cx="322643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MARCH</a:t>
            </a:r>
            <a:r>
              <a:rPr sz="3600" spc="-70" dirty="0">
                <a:solidFill>
                  <a:srgbClr val="FFFFFF"/>
                </a:solidFill>
              </a:rPr>
              <a:t> </a:t>
            </a:r>
            <a:r>
              <a:rPr sz="3600" spc="-5" dirty="0">
                <a:solidFill>
                  <a:srgbClr val="FFFFFF"/>
                </a:solidFill>
              </a:rPr>
              <a:t>PAWS</a:t>
            </a:r>
            <a:endParaRPr sz="3600"/>
          </a:p>
        </p:txBody>
      </p:sp>
      <p:sp>
        <p:nvSpPr>
          <p:cNvPr id="6" name="object 6"/>
          <p:cNvSpPr/>
          <p:nvPr/>
        </p:nvSpPr>
        <p:spPr>
          <a:xfrm>
            <a:off x="282702" y="4803647"/>
            <a:ext cx="389890" cy="451484"/>
          </a:xfrm>
          <a:custGeom>
            <a:avLst/>
            <a:gdLst/>
            <a:ahLst/>
            <a:cxnLst/>
            <a:rect l="l" t="t" r="r" b="b"/>
            <a:pathLst>
              <a:path w="389890" h="451485">
                <a:moveTo>
                  <a:pt x="0" y="0"/>
                </a:moveTo>
                <a:lnTo>
                  <a:pt x="0" y="451104"/>
                </a:lnTo>
                <a:lnTo>
                  <a:pt x="389382" y="225552"/>
                </a:lnTo>
                <a:lnTo>
                  <a:pt x="0" y="0"/>
                </a:lnTo>
                <a:close/>
              </a:path>
            </a:pathLst>
          </a:custGeom>
          <a:solidFill>
            <a:srgbClr val="FFFFFF"/>
          </a:solidFill>
        </p:spPr>
        <p:txBody>
          <a:bodyPr wrap="square" lIns="0" tIns="0" rIns="0" bIns="0" rtlCol="0"/>
          <a:lstStyle/>
          <a:p>
            <a:endParaRPr/>
          </a:p>
        </p:txBody>
      </p:sp>
      <p:sp>
        <p:nvSpPr>
          <p:cNvPr id="7" name="object 7"/>
          <p:cNvSpPr/>
          <p:nvPr/>
        </p:nvSpPr>
        <p:spPr>
          <a:xfrm>
            <a:off x="795527" y="2935985"/>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8AB7CD"/>
          </a:solidFill>
        </p:spPr>
        <p:txBody>
          <a:bodyPr wrap="square" lIns="0" tIns="0" rIns="0" bIns="0" rtlCol="0"/>
          <a:lstStyle/>
          <a:p>
            <a:endParaRPr/>
          </a:p>
        </p:txBody>
      </p:sp>
      <p:sp>
        <p:nvSpPr>
          <p:cNvPr id="8" name="object 8"/>
          <p:cNvSpPr txBox="1"/>
          <p:nvPr/>
        </p:nvSpPr>
        <p:spPr>
          <a:xfrm>
            <a:off x="1755552" y="3108129"/>
            <a:ext cx="1261745"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AIR</a:t>
            </a:r>
            <a:r>
              <a:rPr sz="2400" b="1" dirty="0">
                <a:solidFill>
                  <a:srgbClr val="FFFFFF"/>
                </a:solidFill>
                <a:latin typeface="Arial"/>
                <a:cs typeface="Arial"/>
              </a:rPr>
              <a:t>W</a:t>
            </a:r>
            <a:r>
              <a:rPr sz="2400" b="1" spc="-5" dirty="0">
                <a:solidFill>
                  <a:srgbClr val="FFFFFF"/>
                </a:solidFill>
                <a:latin typeface="Arial"/>
                <a:cs typeface="Arial"/>
              </a:rPr>
              <a:t>AY</a:t>
            </a:r>
            <a:endParaRPr sz="2400">
              <a:latin typeface="Arial"/>
              <a:cs typeface="Arial"/>
            </a:endParaRPr>
          </a:p>
        </p:txBody>
      </p:sp>
      <p:sp>
        <p:nvSpPr>
          <p:cNvPr id="9" name="object 9"/>
          <p:cNvSpPr/>
          <p:nvPr/>
        </p:nvSpPr>
        <p:spPr>
          <a:xfrm>
            <a:off x="795527" y="3794759"/>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798667"/>
          </a:solidFill>
        </p:spPr>
        <p:txBody>
          <a:bodyPr wrap="square" lIns="0" tIns="0" rIns="0" bIns="0" rtlCol="0"/>
          <a:lstStyle/>
          <a:p>
            <a:endParaRPr/>
          </a:p>
        </p:txBody>
      </p:sp>
      <p:sp>
        <p:nvSpPr>
          <p:cNvPr id="10" name="object 10"/>
          <p:cNvSpPr txBox="1"/>
          <p:nvPr/>
        </p:nvSpPr>
        <p:spPr>
          <a:xfrm>
            <a:off x="1704191" y="3946424"/>
            <a:ext cx="3698240"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RESPIRATION</a:t>
            </a:r>
            <a:r>
              <a:rPr sz="2400" b="1" spc="-70" dirty="0">
                <a:solidFill>
                  <a:srgbClr val="FFFFFF"/>
                </a:solidFill>
                <a:latin typeface="Arial"/>
                <a:cs typeface="Arial"/>
              </a:rPr>
              <a:t> </a:t>
            </a:r>
            <a:r>
              <a:rPr sz="2400" i="1" spc="-5" dirty="0">
                <a:solidFill>
                  <a:srgbClr val="FFFFFF"/>
                </a:solidFill>
                <a:latin typeface="Arial"/>
                <a:cs typeface="Arial"/>
              </a:rPr>
              <a:t>(Breathing)</a:t>
            </a:r>
            <a:endParaRPr sz="2400">
              <a:latin typeface="Arial"/>
              <a:cs typeface="Arial"/>
            </a:endParaRPr>
          </a:p>
        </p:txBody>
      </p:sp>
      <p:sp>
        <p:nvSpPr>
          <p:cNvPr id="11" name="object 11"/>
          <p:cNvSpPr/>
          <p:nvPr/>
        </p:nvSpPr>
        <p:spPr>
          <a:xfrm>
            <a:off x="795527" y="4653534"/>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F16438"/>
          </a:solidFill>
        </p:spPr>
        <p:txBody>
          <a:bodyPr wrap="square" lIns="0" tIns="0" rIns="0" bIns="0" rtlCol="0"/>
          <a:lstStyle/>
          <a:p>
            <a:endParaRPr/>
          </a:p>
        </p:txBody>
      </p:sp>
      <p:sp>
        <p:nvSpPr>
          <p:cNvPr id="12" name="object 12"/>
          <p:cNvSpPr txBox="1"/>
          <p:nvPr/>
        </p:nvSpPr>
        <p:spPr>
          <a:xfrm>
            <a:off x="963072" y="4685098"/>
            <a:ext cx="421005" cy="635635"/>
          </a:xfrm>
          <a:prstGeom prst="rect">
            <a:avLst/>
          </a:prstGeom>
        </p:spPr>
        <p:txBody>
          <a:bodyPr vert="horz" wrap="square" lIns="0" tIns="12700" rIns="0" bIns="0" rtlCol="0">
            <a:spAutoFit/>
          </a:bodyPr>
          <a:lstStyle/>
          <a:p>
            <a:pPr marL="12700">
              <a:lnSpc>
                <a:spcPct val="100000"/>
              </a:lnSpc>
              <a:spcBef>
                <a:spcPts val="100"/>
              </a:spcBef>
            </a:pPr>
            <a:r>
              <a:rPr sz="4000" dirty="0">
                <a:solidFill>
                  <a:srgbClr val="FFFFFF"/>
                </a:solidFill>
                <a:latin typeface="Arial Black"/>
                <a:cs typeface="Arial Black"/>
              </a:rPr>
              <a:t>C</a:t>
            </a:r>
            <a:endParaRPr sz="4000">
              <a:latin typeface="Arial Black"/>
              <a:cs typeface="Arial Black"/>
            </a:endParaRPr>
          </a:p>
        </p:txBody>
      </p:sp>
      <p:sp>
        <p:nvSpPr>
          <p:cNvPr id="13" name="object 13"/>
          <p:cNvSpPr txBox="1"/>
          <p:nvPr/>
        </p:nvSpPr>
        <p:spPr>
          <a:xfrm>
            <a:off x="1712549" y="4828118"/>
            <a:ext cx="2124075"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CIRCULATION</a:t>
            </a:r>
            <a:endParaRPr sz="2400">
              <a:latin typeface="Arial"/>
              <a:cs typeface="Arial"/>
            </a:endParaRPr>
          </a:p>
        </p:txBody>
      </p:sp>
      <p:sp>
        <p:nvSpPr>
          <p:cNvPr id="14" name="object 14"/>
          <p:cNvSpPr/>
          <p:nvPr/>
        </p:nvSpPr>
        <p:spPr>
          <a:xfrm>
            <a:off x="810005" y="5512308"/>
            <a:ext cx="756285" cy="756285"/>
          </a:xfrm>
          <a:custGeom>
            <a:avLst/>
            <a:gdLst/>
            <a:ahLst/>
            <a:cxnLst/>
            <a:rect l="l" t="t" r="r" b="b"/>
            <a:pathLst>
              <a:path w="756285"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2"/>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2"/>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64666"/>
          </a:solidFill>
        </p:spPr>
        <p:txBody>
          <a:bodyPr wrap="square" lIns="0" tIns="0" rIns="0" bIns="0" rtlCol="0"/>
          <a:lstStyle/>
          <a:p>
            <a:endParaRPr/>
          </a:p>
        </p:txBody>
      </p:sp>
      <p:sp>
        <p:nvSpPr>
          <p:cNvPr id="15" name="object 15"/>
          <p:cNvSpPr txBox="1"/>
          <p:nvPr/>
        </p:nvSpPr>
        <p:spPr>
          <a:xfrm>
            <a:off x="963387" y="5544054"/>
            <a:ext cx="448945" cy="635635"/>
          </a:xfrm>
          <a:prstGeom prst="rect">
            <a:avLst/>
          </a:prstGeom>
        </p:spPr>
        <p:txBody>
          <a:bodyPr vert="horz" wrap="square" lIns="0" tIns="12700" rIns="0" bIns="0" rtlCol="0">
            <a:spAutoFit/>
          </a:bodyPr>
          <a:lstStyle/>
          <a:p>
            <a:pPr marL="12700">
              <a:lnSpc>
                <a:spcPct val="100000"/>
              </a:lnSpc>
              <a:spcBef>
                <a:spcPts val="100"/>
              </a:spcBef>
            </a:pPr>
            <a:r>
              <a:rPr sz="4000" dirty="0">
                <a:solidFill>
                  <a:srgbClr val="FFFFFF"/>
                </a:solidFill>
                <a:latin typeface="Arial Black"/>
                <a:cs typeface="Arial Black"/>
              </a:rPr>
              <a:t>H</a:t>
            </a:r>
            <a:endParaRPr sz="4000">
              <a:latin typeface="Arial Black"/>
              <a:cs typeface="Arial Black"/>
            </a:endParaRPr>
          </a:p>
        </p:txBody>
      </p:sp>
      <p:sp>
        <p:nvSpPr>
          <p:cNvPr id="16" name="object 16"/>
          <p:cNvSpPr txBox="1"/>
          <p:nvPr/>
        </p:nvSpPr>
        <p:spPr>
          <a:xfrm>
            <a:off x="1755552" y="5499628"/>
            <a:ext cx="2446020" cy="756920"/>
          </a:xfrm>
          <a:prstGeom prst="rect">
            <a:avLst/>
          </a:prstGeom>
        </p:spPr>
        <p:txBody>
          <a:bodyPr vert="horz" wrap="square" lIns="0" tIns="12700" rIns="0" bIns="0" rtlCol="0">
            <a:spAutoFit/>
          </a:bodyPr>
          <a:lstStyle/>
          <a:p>
            <a:pPr marL="12700" marR="5080">
              <a:lnSpc>
                <a:spcPct val="100000"/>
              </a:lnSpc>
              <a:spcBef>
                <a:spcPts val="100"/>
              </a:spcBef>
            </a:pPr>
            <a:r>
              <a:rPr sz="2400" b="1" spc="-5" dirty="0">
                <a:solidFill>
                  <a:srgbClr val="FFFFFF"/>
                </a:solidFill>
                <a:latin typeface="Arial"/>
                <a:cs typeface="Arial"/>
              </a:rPr>
              <a:t>HYPOTHERMIA</a:t>
            </a:r>
            <a:r>
              <a:rPr sz="2400" b="1" spc="-95" dirty="0">
                <a:solidFill>
                  <a:srgbClr val="FFFFFF"/>
                </a:solidFill>
                <a:latin typeface="Arial"/>
                <a:cs typeface="Arial"/>
              </a:rPr>
              <a:t> </a:t>
            </a:r>
            <a:r>
              <a:rPr sz="2400" b="1" dirty="0">
                <a:solidFill>
                  <a:srgbClr val="FFFFFF"/>
                </a:solidFill>
                <a:latin typeface="Arial"/>
                <a:cs typeface="Arial"/>
              </a:rPr>
              <a:t>/ </a:t>
            </a:r>
            <a:r>
              <a:rPr sz="2400" b="1" spc="-650" dirty="0">
                <a:solidFill>
                  <a:srgbClr val="FFFFFF"/>
                </a:solidFill>
                <a:latin typeface="Arial"/>
                <a:cs typeface="Arial"/>
              </a:rPr>
              <a:t> </a:t>
            </a:r>
            <a:r>
              <a:rPr sz="2400" b="1" spc="-5" dirty="0">
                <a:solidFill>
                  <a:srgbClr val="FFFFFF"/>
                </a:solidFill>
                <a:latin typeface="Arial"/>
                <a:cs typeface="Arial"/>
              </a:rPr>
              <a:t>HEAD</a:t>
            </a:r>
            <a:r>
              <a:rPr sz="2400" b="1" spc="-50" dirty="0">
                <a:solidFill>
                  <a:srgbClr val="FFFFFF"/>
                </a:solidFill>
                <a:latin typeface="Arial"/>
                <a:cs typeface="Arial"/>
              </a:rPr>
              <a:t> </a:t>
            </a:r>
            <a:r>
              <a:rPr sz="2400" b="1" spc="-5" dirty="0">
                <a:solidFill>
                  <a:srgbClr val="FFFFFF"/>
                </a:solidFill>
                <a:latin typeface="Arial"/>
                <a:cs typeface="Arial"/>
              </a:rPr>
              <a:t>INJURIES</a:t>
            </a:r>
            <a:endParaRPr sz="2400">
              <a:latin typeface="Arial"/>
              <a:cs typeface="Arial"/>
            </a:endParaRPr>
          </a:p>
        </p:txBody>
      </p:sp>
      <p:sp>
        <p:nvSpPr>
          <p:cNvPr id="17" name="object 17"/>
          <p:cNvSpPr/>
          <p:nvPr/>
        </p:nvSpPr>
        <p:spPr>
          <a:xfrm>
            <a:off x="795527" y="2076450"/>
            <a:ext cx="756920" cy="756285"/>
          </a:xfrm>
          <a:custGeom>
            <a:avLst/>
            <a:gdLst/>
            <a:ahLst/>
            <a:cxnLst/>
            <a:rect l="l" t="t" r="r" b="b"/>
            <a:pathLst>
              <a:path w="756919" h="756285">
                <a:moveTo>
                  <a:pt x="378333" y="0"/>
                </a:moveTo>
                <a:lnTo>
                  <a:pt x="330874" y="2944"/>
                </a:lnTo>
                <a:lnTo>
                  <a:pt x="285175" y="11542"/>
                </a:lnTo>
                <a:lnTo>
                  <a:pt x="241590" y="25440"/>
                </a:lnTo>
                <a:lnTo>
                  <a:pt x="200474" y="44282"/>
                </a:lnTo>
                <a:lnTo>
                  <a:pt x="162180" y="67716"/>
                </a:lnTo>
                <a:lnTo>
                  <a:pt x="127064" y="95386"/>
                </a:lnTo>
                <a:lnTo>
                  <a:pt x="95480" y="126939"/>
                </a:lnTo>
                <a:lnTo>
                  <a:pt x="67783" y="162019"/>
                </a:lnTo>
                <a:lnTo>
                  <a:pt x="44326" y="200274"/>
                </a:lnTo>
                <a:lnTo>
                  <a:pt x="25465" y="241349"/>
                </a:lnTo>
                <a:lnTo>
                  <a:pt x="11554" y="284890"/>
                </a:lnTo>
                <a:lnTo>
                  <a:pt x="2947" y="330542"/>
                </a:lnTo>
                <a:lnTo>
                  <a:pt x="0" y="377951"/>
                </a:lnTo>
                <a:lnTo>
                  <a:pt x="2947" y="425361"/>
                </a:lnTo>
                <a:lnTo>
                  <a:pt x="11554" y="471013"/>
                </a:lnTo>
                <a:lnTo>
                  <a:pt x="25465" y="514554"/>
                </a:lnTo>
                <a:lnTo>
                  <a:pt x="44326" y="555629"/>
                </a:lnTo>
                <a:lnTo>
                  <a:pt x="67783" y="593884"/>
                </a:lnTo>
                <a:lnTo>
                  <a:pt x="95480" y="628964"/>
                </a:lnTo>
                <a:lnTo>
                  <a:pt x="127064" y="660517"/>
                </a:lnTo>
                <a:lnTo>
                  <a:pt x="162180" y="688187"/>
                </a:lnTo>
                <a:lnTo>
                  <a:pt x="200474" y="711621"/>
                </a:lnTo>
                <a:lnTo>
                  <a:pt x="241590" y="730463"/>
                </a:lnTo>
                <a:lnTo>
                  <a:pt x="285175" y="744361"/>
                </a:lnTo>
                <a:lnTo>
                  <a:pt x="330874" y="752959"/>
                </a:lnTo>
                <a:lnTo>
                  <a:pt x="378333" y="755904"/>
                </a:lnTo>
                <a:lnTo>
                  <a:pt x="425791" y="752959"/>
                </a:lnTo>
                <a:lnTo>
                  <a:pt x="471490" y="744361"/>
                </a:lnTo>
                <a:lnTo>
                  <a:pt x="515075" y="730463"/>
                </a:lnTo>
                <a:lnTo>
                  <a:pt x="556191" y="711621"/>
                </a:lnTo>
                <a:lnTo>
                  <a:pt x="594485" y="688187"/>
                </a:lnTo>
                <a:lnTo>
                  <a:pt x="629601" y="660517"/>
                </a:lnTo>
                <a:lnTo>
                  <a:pt x="661185" y="628964"/>
                </a:lnTo>
                <a:lnTo>
                  <a:pt x="688882" y="593884"/>
                </a:lnTo>
                <a:lnTo>
                  <a:pt x="712339" y="555629"/>
                </a:lnTo>
                <a:lnTo>
                  <a:pt x="731200" y="514554"/>
                </a:lnTo>
                <a:lnTo>
                  <a:pt x="745111" y="471013"/>
                </a:lnTo>
                <a:lnTo>
                  <a:pt x="753718" y="425361"/>
                </a:lnTo>
                <a:lnTo>
                  <a:pt x="756666" y="377951"/>
                </a:lnTo>
                <a:lnTo>
                  <a:pt x="753718" y="330542"/>
                </a:lnTo>
                <a:lnTo>
                  <a:pt x="745111" y="284890"/>
                </a:lnTo>
                <a:lnTo>
                  <a:pt x="731200" y="241349"/>
                </a:lnTo>
                <a:lnTo>
                  <a:pt x="712339" y="200274"/>
                </a:lnTo>
                <a:lnTo>
                  <a:pt x="688882" y="162019"/>
                </a:lnTo>
                <a:lnTo>
                  <a:pt x="661185" y="126939"/>
                </a:lnTo>
                <a:lnTo>
                  <a:pt x="629601" y="95386"/>
                </a:lnTo>
                <a:lnTo>
                  <a:pt x="594485" y="67716"/>
                </a:lnTo>
                <a:lnTo>
                  <a:pt x="556191" y="44282"/>
                </a:lnTo>
                <a:lnTo>
                  <a:pt x="515075" y="25440"/>
                </a:lnTo>
                <a:lnTo>
                  <a:pt x="471490" y="11542"/>
                </a:lnTo>
                <a:lnTo>
                  <a:pt x="425791" y="2944"/>
                </a:lnTo>
                <a:lnTo>
                  <a:pt x="378333" y="0"/>
                </a:lnTo>
                <a:close/>
              </a:path>
            </a:pathLst>
          </a:custGeom>
          <a:solidFill>
            <a:srgbClr val="D53439"/>
          </a:solidFill>
        </p:spPr>
        <p:txBody>
          <a:bodyPr wrap="square" lIns="0" tIns="0" rIns="0" bIns="0" rtlCol="0"/>
          <a:lstStyle/>
          <a:p>
            <a:endParaRPr/>
          </a:p>
        </p:txBody>
      </p:sp>
      <p:sp>
        <p:nvSpPr>
          <p:cNvPr id="18" name="object 18"/>
          <p:cNvSpPr txBox="1"/>
          <p:nvPr/>
        </p:nvSpPr>
        <p:spPr>
          <a:xfrm>
            <a:off x="921130" y="1859183"/>
            <a:ext cx="505459" cy="2602865"/>
          </a:xfrm>
          <a:prstGeom prst="rect">
            <a:avLst/>
          </a:prstGeom>
        </p:spPr>
        <p:txBody>
          <a:bodyPr vert="horz" wrap="square" lIns="0" tIns="12700" rIns="0" bIns="0" rtlCol="0">
            <a:spAutoFit/>
          </a:bodyPr>
          <a:lstStyle/>
          <a:p>
            <a:pPr marL="54610" marR="5080" indent="-42545" algn="just">
              <a:lnSpc>
                <a:spcPct val="140900"/>
              </a:lnSpc>
              <a:spcBef>
                <a:spcPts val="100"/>
              </a:spcBef>
            </a:pPr>
            <a:r>
              <a:rPr sz="4000" dirty="0">
                <a:solidFill>
                  <a:srgbClr val="FFFFFF"/>
                </a:solidFill>
                <a:latin typeface="Arial Black"/>
                <a:cs typeface="Arial Black"/>
              </a:rPr>
              <a:t>M  A </a:t>
            </a:r>
            <a:r>
              <a:rPr sz="4000" spc="-1325" dirty="0">
                <a:solidFill>
                  <a:srgbClr val="FFFFFF"/>
                </a:solidFill>
                <a:latin typeface="Arial Black"/>
                <a:cs typeface="Arial Black"/>
              </a:rPr>
              <a:t> </a:t>
            </a:r>
            <a:r>
              <a:rPr sz="4000" dirty="0">
                <a:solidFill>
                  <a:srgbClr val="FFFFFF"/>
                </a:solidFill>
                <a:latin typeface="Arial Black"/>
                <a:cs typeface="Arial Black"/>
              </a:rPr>
              <a:t>R</a:t>
            </a:r>
            <a:endParaRPr sz="4000">
              <a:latin typeface="Arial Black"/>
              <a:cs typeface="Arial Black"/>
            </a:endParaRPr>
          </a:p>
        </p:txBody>
      </p:sp>
      <p:sp>
        <p:nvSpPr>
          <p:cNvPr id="19" name="object 19"/>
          <p:cNvSpPr/>
          <p:nvPr/>
        </p:nvSpPr>
        <p:spPr>
          <a:xfrm>
            <a:off x="6714743" y="2977133"/>
            <a:ext cx="756285" cy="756285"/>
          </a:xfrm>
          <a:custGeom>
            <a:avLst/>
            <a:gdLst/>
            <a:ahLst/>
            <a:cxnLst/>
            <a:rect l="l" t="t" r="r" b="b"/>
            <a:pathLst>
              <a:path w="756284"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1"/>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1"/>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E7E7E"/>
          </a:solidFill>
        </p:spPr>
        <p:txBody>
          <a:bodyPr wrap="square" lIns="0" tIns="0" rIns="0" bIns="0" rtlCol="0"/>
          <a:lstStyle/>
          <a:p>
            <a:endParaRPr/>
          </a:p>
        </p:txBody>
      </p:sp>
      <p:sp>
        <p:nvSpPr>
          <p:cNvPr id="20" name="object 20"/>
          <p:cNvSpPr/>
          <p:nvPr/>
        </p:nvSpPr>
        <p:spPr>
          <a:xfrm>
            <a:off x="6714743" y="3862578"/>
            <a:ext cx="756285" cy="756285"/>
          </a:xfrm>
          <a:custGeom>
            <a:avLst/>
            <a:gdLst/>
            <a:ahLst/>
            <a:cxnLst/>
            <a:rect l="l" t="t" r="r" b="b"/>
            <a:pathLst>
              <a:path w="756284"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2"/>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2"/>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E7E7E"/>
          </a:solidFill>
        </p:spPr>
        <p:txBody>
          <a:bodyPr wrap="square" lIns="0" tIns="0" rIns="0" bIns="0" rtlCol="0"/>
          <a:lstStyle/>
          <a:p>
            <a:endParaRPr/>
          </a:p>
        </p:txBody>
      </p:sp>
      <p:sp>
        <p:nvSpPr>
          <p:cNvPr id="21" name="object 21"/>
          <p:cNvSpPr/>
          <p:nvPr/>
        </p:nvSpPr>
        <p:spPr>
          <a:xfrm>
            <a:off x="6714743" y="4748021"/>
            <a:ext cx="756285" cy="756920"/>
          </a:xfrm>
          <a:custGeom>
            <a:avLst/>
            <a:gdLst/>
            <a:ahLst/>
            <a:cxnLst/>
            <a:rect l="l" t="t" r="r" b="b"/>
            <a:pathLst>
              <a:path w="756284" h="756920">
                <a:moveTo>
                  <a:pt x="377952" y="0"/>
                </a:moveTo>
                <a:lnTo>
                  <a:pt x="330542" y="2947"/>
                </a:lnTo>
                <a:lnTo>
                  <a:pt x="284890" y="11554"/>
                </a:lnTo>
                <a:lnTo>
                  <a:pt x="241349" y="25465"/>
                </a:lnTo>
                <a:lnTo>
                  <a:pt x="200274" y="44326"/>
                </a:lnTo>
                <a:lnTo>
                  <a:pt x="162019" y="67783"/>
                </a:lnTo>
                <a:lnTo>
                  <a:pt x="126939" y="95480"/>
                </a:lnTo>
                <a:lnTo>
                  <a:pt x="95386" y="127064"/>
                </a:lnTo>
                <a:lnTo>
                  <a:pt x="67716" y="162180"/>
                </a:lnTo>
                <a:lnTo>
                  <a:pt x="44282" y="200474"/>
                </a:lnTo>
                <a:lnTo>
                  <a:pt x="25440" y="241590"/>
                </a:lnTo>
                <a:lnTo>
                  <a:pt x="11542" y="285175"/>
                </a:lnTo>
                <a:lnTo>
                  <a:pt x="2944" y="330874"/>
                </a:lnTo>
                <a:lnTo>
                  <a:pt x="0" y="378332"/>
                </a:lnTo>
                <a:lnTo>
                  <a:pt x="2944" y="425791"/>
                </a:lnTo>
                <a:lnTo>
                  <a:pt x="11542" y="471490"/>
                </a:lnTo>
                <a:lnTo>
                  <a:pt x="25440" y="515075"/>
                </a:lnTo>
                <a:lnTo>
                  <a:pt x="44282" y="556191"/>
                </a:lnTo>
                <a:lnTo>
                  <a:pt x="67716" y="594485"/>
                </a:lnTo>
                <a:lnTo>
                  <a:pt x="95386" y="629601"/>
                </a:lnTo>
                <a:lnTo>
                  <a:pt x="126939" y="661185"/>
                </a:lnTo>
                <a:lnTo>
                  <a:pt x="162019" y="688882"/>
                </a:lnTo>
                <a:lnTo>
                  <a:pt x="200274" y="712339"/>
                </a:lnTo>
                <a:lnTo>
                  <a:pt x="241349" y="731200"/>
                </a:lnTo>
                <a:lnTo>
                  <a:pt x="284890" y="745111"/>
                </a:lnTo>
                <a:lnTo>
                  <a:pt x="330542" y="753718"/>
                </a:lnTo>
                <a:lnTo>
                  <a:pt x="377952" y="756665"/>
                </a:lnTo>
                <a:lnTo>
                  <a:pt x="425361" y="753718"/>
                </a:lnTo>
                <a:lnTo>
                  <a:pt x="471013" y="745111"/>
                </a:lnTo>
                <a:lnTo>
                  <a:pt x="514554" y="731200"/>
                </a:lnTo>
                <a:lnTo>
                  <a:pt x="555629" y="712339"/>
                </a:lnTo>
                <a:lnTo>
                  <a:pt x="593884" y="688882"/>
                </a:lnTo>
                <a:lnTo>
                  <a:pt x="628964" y="661185"/>
                </a:lnTo>
                <a:lnTo>
                  <a:pt x="660517" y="629601"/>
                </a:lnTo>
                <a:lnTo>
                  <a:pt x="688187" y="594485"/>
                </a:lnTo>
                <a:lnTo>
                  <a:pt x="711621" y="556191"/>
                </a:lnTo>
                <a:lnTo>
                  <a:pt x="730463" y="515075"/>
                </a:lnTo>
                <a:lnTo>
                  <a:pt x="744361" y="471490"/>
                </a:lnTo>
                <a:lnTo>
                  <a:pt x="752959" y="425791"/>
                </a:lnTo>
                <a:lnTo>
                  <a:pt x="755904" y="378332"/>
                </a:lnTo>
                <a:lnTo>
                  <a:pt x="752959" y="330874"/>
                </a:lnTo>
                <a:lnTo>
                  <a:pt x="744361" y="285175"/>
                </a:lnTo>
                <a:lnTo>
                  <a:pt x="730463" y="241590"/>
                </a:lnTo>
                <a:lnTo>
                  <a:pt x="711621" y="200474"/>
                </a:lnTo>
                <a:lnTo>
                  <a:pt x="688187" y="162180"/>
                </a:lnTo>
                <a:lnTo>
                  <a:pt x="660517" y="127064"/>
                </a:lnTo>
                <a:lnTo>
                  <a:pt x="628964" y="95480"/>
                </a:lnTo>
                <a:lnTo>
                  <a:pt x="593884" y="67783"/>
                </a:lnTo>
                <a:lnTo>
                  <a:pt x="555629" y="44326"/>
                </a:lnTo>
                <a:lnTo>
                  <a:pt x="514554" y="25465"/>
                </a:lnTo>
                <a:lnTo>
                  <a:pt x="471013" y="11554"/>
                </a:lnTo>
                <a:lnTo>
                  <a:pt x="425361" y="2947"/>
                </a:lnTo>
                <a:lnTo>
                  <a:pt x="377952" y="0"/>
                </a:lnTo>
                <a:close/>
              </a:path>
            </a:pathLst>
          </a:custGeom>
          <a:solidFill>
            <a:srgbClr val="7E7E7E"/>
          </a:solidFill>
        </p:spPr>
        <p:txBody>
          <a:bodyPr wrap="square" lIns="0" tIns="0" rIns="0" bIns="0" rtlCol="0"/>
          <a:lstStyle/>
          <a:p>
            <a:endParaRPr/>
          </a:p>
        </p:txBody>
      </p:sp>
      <p:sp>
        <p:nvSpPr>
          <p:cNvPr id="22" name="object 22"/>
          <p:cNvSpPr/>
          <p:nvPr/>
        </p:nvSpPr>
        <p:spPr>
          <a:xfrm>
            <a:off x="6714743" y="2109977"/>
            <a:ext cx="756285" cy="756285"/>
          </a:xfrm>
          <a:custGeom>
            <a:avLst/>
            <a:gdLst/>
            <a:ahLst/>
            <a:cxnLst/>
            <a:rect l="l" t="t" r="r" b="b"/>
            <a:pathLst>
              <a:path w="756284" h="756285">
                <a:moveTo>
                  <a:pt x="377952"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1"/>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2" y="755904"/>
                </a:lnTo>
                <a:lnTo>
                  <a:pt x="425361" y="752959"/>
                </a:lnTo>
                <a:lnTo>
                  <a:pt x="471013" y="744361"/>
                </a:lnTo>
                <a:lnTo>
                  <a:pt x="514554" y="730463"/>
                </a:lnTo>
                <a:lnTo>
                  <a:pt x="555629" y="711621"/>
                </a:lnTo>
                <a:lnTo>
                  <a:pt x="593884" y="688187"/>
                </a:lnTo>
                <a:lnTo>
                  <a:pt x="628964" y="660517"/>
                </a:lnTo>
                <a:lnTo>
                  <a:pt x="660517" y="628964"/>
                </a:lnTo>
                <a:lnTo>
                  <a:pt x="688187" y="593884"/>
                </a:lnTo>
                <a:lnTo>
                  <a:pt x="711621" y="555629"/>
                </a:lnTo>
                <a:lnTo>
                  <a:pt x="730463" y="514554"/>
                </a:lnTo>
                <a:lnTo>
                  <a:pt x="744361" y="471013"/>
                </a:lnTo>
                <a:lnTo>
                  <a:pt x="752959" y="425361"/>
                </a:lnTo>
                <a:lnTo>
                  <a:pt x="755904" y="377951"/>
                </a:lnTo>
                <a:lnTo>
                  <a:pt x="752959" y="330542"/>
                </a:lnTo>
                <a:lnTo>
                  <a:pt x="744361" y="284890"/>
                </a:lnTo>
                <a:lnTo>
                  <a:pt x="730463" y="241349"/>
                </a:lnTo>
                <a:lnTo>
                  <a:pt x="711621" y="200274"/>
                </a:lnTo>
                <a:lnTo>
                  <a:pt x="688187" y="162019"/>
                </a:lnTo>
                <a:lnTo>
                  <a:pt x="660517" y="126939"/>
                </a:lnTo>
                <a:lnTo>
                  <a:pt x="628964" y="95386"/>
                </a:lnTo>
                <a:lnTo>
                  <a:pt x="593884" y="67716"/>
                </a:lnTo>
                <a:lnTo>
                  <a:pt x="555629" y="44282"/>
                </a:lnTo>
                <a:lnTo>
                  <a:pt x="514554" y="25440"/>
                </a:lnTo>
                <a:lnTo>
                  <a:pt x="471013" y="11542"/>
                </a:lnTo>
                <a:lnTo>
                  <a:pt x="425361" y="2944"/>
                </a:lnTo>
                <a:lnTo>
                  <a:pt x="377952" y="0"/>
                </a:lnTo>
                <a:close/>
              </a:path>
            </a:pathLst>
          </a:custGeom>
          <a:solidFill>
            <a:srgbClr val="7E7E7E"/>
          </a:solidFill>
        </p:spPr>
        <p:txBody>
          <a:bodyPr wrap="square" lIns="0" tIns="0" rIns="0" bIns="0" rtlCol="0"/>
          <a:lstStyle/>
          <a:p>
            <a:endParaRPr/>
          </a:p>
        </p:txBody>
      </p:sp>
      <p:sp>
        <p:nvSpPr>
          <p:cNvPr id="23" name="object 23"/>
          <p:cNvSpPr txBox="1"/>
          <p:nvPr/>
        </p:nvSpPr>
        <p:spPr>
          <a:xfrm>
            <a:off x="6825167" y="1884136"/>
            <a:ext cx="534035" cy="3531235"/>
          </a:xfrm>
          <a:prstGeom prst="rect">
            <a:avLst/>
          </a:prstGeom>
        </p:spPr>
        <p:txBody>
          <a:bodyPr vert="horz" wrap="square" lIns="0" tIns="0" rIns="0" bIns="0" rtlCol="0">
            <a:spAutoFit/>
          </a:bodyPr>
          <a:lstStyle/>
          <a:p>
            <a:pPr marL="12700" marR="5080" indent="70485" algn="just">
              <a:lnSpc>
                <a:spcPct val="144300"/>
              </a:lnSpc>
            </a:pPr>
            <a:r>
              <a:rPr sz="4000" dirty="0">
                <a:solidFill>
                  <a:srgbClr val="FFFFFF"/>
                </a:solidFill>
                <a:latin typeface="Arial Black"/>
                <a:cs typeface="Arial Black"/>
              </a:rPr>
              <a:t>P </a:t>
            </a:r>
            <a:r>
              <a:rPr sz="4000" spc="-1325" dirty="0">
                <a:solidFill>
                  <a:srgbClr val="FFFFFF"/>
                </a:solidFill>
                <a:latin typeface="Arial Black"/>
                <a:cs typeface="Arial Black"/>
              </a:rPr>
              <a:t> </a:t>
            </a:r>
            <a:r>
              <a:rPr sz="4000" dirty="0">
                <a:solidFill>
                  <a:srgbClr val="FFFFFF"/>
                </a:solidFill>
                <a:latin typeface="Arial Black"/>
                <a:cs typeface="Arial Black"/>
              </a:rPr>
              <a:t>A </a:t>
            </a:r>
            <a:r>
              <a:rPr sz="4000" spc="-1325" dirty="0">
                <a:solidFill>
                  <a:srgbClr val="FFFFFF"/>
                </a:solidFill>
                <a:latin typeface="Arial Black"/>
                <a:cs typeface="Arial Black"/>
              </a:rPr>
              <a:t> </a:t>
            </a:r>
            <a:r>
              <a:rPr sz="4000" dirty="0">
                <a:solidFill>
                  <a:srgbClr val="FFFFFF"/>
                </a:solidFill>
                <a:latin typeface="Arial Black"/>
                <a:cs typeface="Arial Black"/>
              </a:rPr>
              <a:t>W  S</a:t>
            </a:r>
            <a:endParaRPr sz="4000">
              <a:latin typeface="Arial Black"/>
              <a:cs typeface="Arial Black"/>
            </a:endParaRPr>
          </a:p>
        </p:txBody>
      </p:sp>
      <p:sp>
        <p:nvSpPr>
          <p:cNvPr id="24" name="object 24"/>
          <p:cNvSpPr txBox="1"/>
          <p:nvPr/>
        </p:nvSpPr>
        <p:spPr>
          <a:xfrm>
            <a:off x="878561" y="1523867"/>
            <a:ext cx="2987040" cy="391160"/>
          </a:xfrm>
          <a:prstGeom prst="rect">
            <a:avLst/>
          </a:prstGeom>
        </p:spPr>
        <p:txBody>
          <a:bodyPr vert="horz" wrap="square" lIns="0" tIns="12700" rIns="0" bIns="0" rtlCol="0">
            <a:spAutoFit/>
          </a:bodyPr>
          <a:lstStyle/>
          <a:p>
            <a:pPr marL="12700">
              <a:lnSpc>
                <a:spcPct val="100000"/>
              </a:lnSpc>
              <a:spcBef>
                <a:spcPts val="100"/>
              </a:spcBef>
            </a:pPr>
            <a:r>
              <a:rPr sz="2400" b="1" spc="-5" dirty="0">
                <a:solidFill>
                  <a:srgbClr val="FFFFFF"/>
                </a:solidFill>
                <a:latin typeface="Arial"/>
                <a:cs typeface="Arial"/>
              </a:rPr>
              <a:t>LIFE-THREATENING</a:t>
            </a:r>
            <a:endParaRPr sz="2400">
              <a:latin typeface="Arial"/>
              <a:cs typeface="Arial"/>
            </a:endParaRPr>
          </a:p>
        </p:txBody>
      </p:sp>
      <p:sp>
        <p:nvSpPr>
          <p:cNvPr id="25" name="object 25"/>
          <p:cNvSpPr/>
          <p:nvPr/>
        </p:nvSpPr>
        <p:spPr>
          <a:xfrm>
            <a:off x="6023609" y="1652777"/>
            <a:ext cx="0" cy="4770755"/>
          </a:xfrm>
          <a:custGeom>
            <a:avLst/>
            <a:gdLst/>
            <a:ahLst/>
            <a:cxnLst/>
            <a:rect l="l" t="t" r="r" b="b"/>
            <a:pathLst>
              <a:path h="4770755">
                <a:moveTo>
                  <a:pt x="0" y="0"/>
                </a:moveTo>
                <a:lnTo>
                  <a:pt x="0" y="4770285"/>
                </a:lnTo>
              </a:path>
            </a:pathLst>
          </a:custGeom>
          <a:ln w="38100">
            <a:solidFill>
              <a:srgbClr val="888888"/>
            </a:solidFill>
            <a:prstDash val="dot"/>
          </a:ln>
        </p:spPr>
        <p:txBody>
          <a:bodyPr wrap="square" lIns="0" tIns="0" rIns="0" bIns="0" rtlCol="0"/>
          <a:lstStyle/>
          <a:p>
            <a:endParaRPr/>
          </a:p>
        </p:txBody>
      </p:sp>
      <p:sp>
        <p:nvSpPr>
          <p:cNvPr id="26" name="object 26"/>
          <p:cNvSpPr/>
          <p:nvPr/>
        </p:nvSpPr>
        <p:spPr>
          <a:xfrm>
            <a:off x="751331" y="5457444"/>
            <a:ext cx="5114290" cy="1176655"/>
          </a:xfrm>
          <a:custGeom>
            <a:avLst/>
            <a:gdLst/>
            <a:ahLst/>
            <a:cxnLst/>
            <a:rect l="l" t="t" r="r" b="b"/>
            <a:pathLst>
              <a:path w="5114290" h="1176654">
                <a:moveTo>
                  <a:pt x="5113782" y="0"/>
                </a:moveTo>
                <a:lnTo>
                  <a:pt x="0" y="0"/>
                </a:lnTo>
                <a:lnTo>
                  <a:pt x="0" y="1176527"/>
                </a:lnTo>
                <a:lnTo>
                  <a:pt x="5113782" y="1176527"/>
                </a:lnTo>
                <a:lnTo>
                  <a:pt x="5113782" y="0"/>
                </a:lnTo>
                <a:close/>
              </a:path>
            </a:pathLst>
          </a:custGeom>
          <a:solidFill>
            <a:srgbClr val="2D3334">
              <a:alpha val="49804"/>
            </a:srgbClr>
          </a:solidFill>
        </p:spPr>
        <p:txBody>
          <a:bodyPr wrap="square" lIns="0" tIns="0" rIns="0" bIns="0" rtlCol="0"/>
          <a:lstStyle/>
          <a:p>
            <a:endParaRPr/>
          </a:p>
        </p:txBody>
      </p:sp>
      <p:sp>
        <p:nvSpPr>
          <p:cNvPr id="27" name="object 27"/>
          <p:cNvSpPr/>
          <p:nvPr/>
        </p:nvSpPr>
        <p:spPr>
          <a:xfrm>
            <a:off x="3457955" y="2668525"/>
            <a:ext cx="1515110" cy="346075"/>
          </a:xfrm>
          <a:custGeom>
            <a:avLst/>
            <a:gdLst/>
            <a:ahLst/>
            <a:cxnLst/>
            <a:rect l="l" t="t" r="r" b="b"/>
            <a:pathLst>
              <a:path w="1515110" h="346075">
                <a:moveTo>
                  <a:pt x="1341882" y="0"/>
                </a:moveTo>
                <a:lnTo>
                  <a:pt x="172974" y="0"/>
                </a:lnTo>
                <a:lnTo>
                  <a:pt x="126991" y="6178"/>
                </a:lnTo>
                <a:lnTo>
                  <a:pt x="85671" y="23616"/>
                </a:lnTo>
                <a:lnTo>
                  <a:pt x="50663" y="50663"/>
                </a:lnTo>
                <a:lnTo>
                  <a:pt x="23616" y="85671"/>
                </a:lnTo>
                <a:lnTo>
                  <a:pt x="6178" y="126991"/>
                </a:lnTo>
                <a:lnTo>
                  <a:pt x="0" y="172974"/>
                </a:lnTo>
                <a:lnTo>
                  <a:pt x="6178" y="218956"/>
                </a:lnTo>
                <a:lnTo>
                  <a:pt x="23616" y="260276"/>
                </a:lnTo>
                <a:lnTo>
                  <a:pt x="50663" y="295284"/>
                </a:lnTo>
                <a:lnTo>
                  <a:pt x="85671" y="322331"/>
                </a:lnTo>
                <a:lnTo>
                  <a:pt x="126991" y="339769"/>
                </a:lnTo>
                <a:lnTo>
                  <a:pt x="172974" y="345948"/>
                </a:lnTo>
                <a:lnTo>
                  <a:pt x="1341882" y="345948"/>
                </a:lnTo>
                <a:lnTo>
                  <a:pt x="1387864" y="339769"/>
                </a:lnTo>
                <a:lnTo>
                  <a:pt x="1429184" y="322331"/>
                </a:lnTo>
                <a:lnTo>
                  <a:pt x="1464192" y="295284"/>
                </a:lnTo>
                <a:lnTo>
                  <a:pt x="1491239" y="260276"/>
                </a:lnTo>
                <a:lnTo>
                  <a:pt x="1508677" y="218956"/>
                </a:lnTo>
                <a:lnTo>
                  <a:pt x="1514856" y="172974"/>
                </a:lnTo>
                <a:lnTo>
                  <a:pt x="1508677" y="126991"/>
                </a:lnTo>
                <a:lnTo>
                  <a:pt x="1491239" y="85671"/>
                </a:lnTo>
                <a:lnTo>
                  <a:pt x="1464192" y="50663"/>
                </a:lnTo>
                <a:lnTo>
                  <a:pt x="1429184" y="23616"/>
                </a:lnTo>
                <a:lnTo>
                  <a:pt x="1387864" y="6178"/>
                </a:lnTo>
                <a:lnTo>
                  <a:pt x="1341882" y="0"/>
                </a:lnTo>
                <a:close/>
              </a:path>
            </a:pathLst>
          </a:custGeom>
          <a:solidFill>
            <a:srgbClr val="D53439"/>
          </a:solidFill>
        </p:spPr>
        <p:txBody>
          <a:bodyPr wrap="square" lIns="0" tIns="0" rIns="0" bIns="0" rtlCol="0"/>
          <a:lstStyle/>
          <a:p>
            <a:endParaRPr/>
          </a:p>
        </p:txBody>
      </p:sp>
      <p:sp>
        <p:nvSpPr>
          <p:cNvPr id="28" name="object 28"/>
          <p:cNvSpPr txBox="1"/>
          <p:nvPr/>
        </p:nvSpPr>
        <p:spPr>
          <a:xfrm>
            <a:off x="1704191" y="2079403"/>
            <a:ext cx="3054350" cy="880744"/>
          </a:xfrm>
          <a:prstGeom prst="rect">
            <a:avLst/>
          </a:prstGeom>
        </p:spPr>
        <p:txBody>
          <a:bodyPr vert="horz" wrap="square" lIns="0" tIns="159385" rIns="0" bIns="0" rtlCol="0">
            <a:spAutoFit/>
          </a:bodyPr>
          <a:lstStyle/>
          <a:p>
            <a:pPr marL="12700">
              <a:lnSpc>
                <a:spcPct val="100000"/>
              </a:lnSpc>
              <a:spcBef>
                <a:spcPts val="1255"/>
              </a:spcBef>
            </a:pPr>
            <a:r>
              <a:rPr sz="2400" b="1" spc="-5" dirty="0">
                <a:solidFill>
                  <a:srgbClr val="FFFFFF"/>
                </a:solidFill>
                <a:latin typeface="Arial"/>
                <a:cs typeface="Arial"/>
              </a:rPr>
              <a:t>MASSIVE</a:t>
            </a:r>
            <a:r>
              <a:rPr sz="2400" b="1" spc="-80" dirty="0">
                <a:solidFill>
                  <a:srgbClr val="FFFFFF"/>
                </a:solidFill>
                <a:latin typeface="Arial"/>
                <a:cs typeface="Arial"/>
              </a:rPr>
              <a:t> </a:t>
            </a:r>
            <a:r>
              <a:rPr sz="2400" b="1" spc="-5" dirty="0">
                <a:solidFill>
                  <a:srgbClr val="FFFFFF"/>
                </a:solidFill>
                <a:latin typeface="Arial"/>
                <a:cs typeface="Arial"/>
              </a:rPr>
              <a:t>BLEEDING</a:t>
            </a:r>
            <a:endParaRPr sz="2400">
              <a:latin typeface="Arial"/>
              <a:cs typeface="Arial"/>
            </a:endParaRPr>
          </a:p>
          <a:p>
            <a:pPr marL="1897380">
              <a:lnSpc>
                <a:spcPct val="100000"/>
              </a:lnSpc>
              <a:spcBef>
                <a:spcPts val="775"/>
              </a:spcBef>
            </a:pPr>
            <a:r>
              <a:rPr sz="1600" b="1" spc="-5" dirty="0">
                <a:solidFill>
                  <a:srgbClr val="F1F1F1"/>
                </a:solidFill>
                <a:latin typeface="Arial"/>
                <a:cs typeface="Arial"/>
              </a:rPr>
              <a:t>#1</a:t>
            </a:r>
            <a:r>
              <a:rPr sz="1600" b="1" spc="-30" dirty="0">
                <a:solidFill>
                  <a:srgbClr val="F1F1F1"/>
                </a:solidFill>
                <a:latin typeface="Arial"/>
                <a:cs typeface="Arial"/>
              </a:rPr>
              <a:t> </a:t>
            </a:r>
            <a:r>
              <a:rPr sz="1600" b="1" spc="-5" dirty="0">
                <a:solidFill>
                  <a:srgbClr val="F1F1F1"/>
                </a:solidFill>
                <a:latin typeface="Arial"/>
                <a:cs typeface="Arial"/>
              </a:rPr>
              <a:t>Priority</a:t>
            </a:r>
            <a:endParaRPr sz="1600">
              <a:latin typeface="Arial"/>
              <a:cs typeface="Arial"/>
            </a:endParaRPr>
          </a:p>
        </p:txBody>
      </p:sp>
      <p:sp>
        <p:nvSpPr>
          <p:cNvPr id="29" name="object 29"/>
          <p:cNvSpPr/>
          <p:nvPr/>
        </p:nvSpPr>
        <p:spPr>
          <a:xfrm>
            <a:off x="359663" y="2009394"/>
            <a:ext cx="5445760" cy="2547620"/>
          </a:xfrm>
          <a:custGeom>
            <a:avLst/>
            <a:gdLst/>
            <a:ahLst/>
            <a:cxnLst/>
            <a:rect l="l" t="t" r="r" b="b"/>
            <a:pathLst>
              <a:path w="5445760" h="2547620">
                <a:moveTo>
                  <a:pt x="5445252" y="0"/>
                </a:moveTo>
                <a:lnTo>
                  <a:pt x="0" y="0"/>
                </a:lnTo>
                <a:lnTo>
                  <a:pt x="0" y="2547366"/>
                </a:lnTo>
                <a:lnTo>
                  <a:pt x="5445252" y="2547366"/>
                </a:lnTo>
                <a:lnTo>
                  <a:pt x="5445252" y="0"/>
                </a:lnTo>
                <a:close/>
              </a:path>
            </a:pathLst>
          </a:custGeom>
          <a:solidFill>
            <a:srgbClr val="2D3334">
              <a:alpha val="49804"/>
            </a:srgbClr>
          </a:solidFill>
        </p:spPr>
        <p:txBody>
          <a:bodyPr wrap="square" lIns="0" tIns="0" rIns="0" bIns="0" rtlCol="0"/>
          <a:lstStyle/>
          <a:p>
            <a:endParaRPr/>
          </a:p>
        </p:txBody>
      </p:sp>
      <p:sp>
        <p:nvSpPr>
          <p:cNvPr id="30" name="object 30"/>
          <p:cNvSpPr txBox="1">
            <a:spLocks noGrp="1"/>
          </p:cNvSpPr>
          <p:nvPr>
            <p:ph sz="half" idx="3"/>
          </p:nvPr>
        </p:nvSpPr>
        <p:spPr>
          <a:prstGeom prst="rect">
            <a:avLst/>
          </a:prstGeom>
        </p:spPr>
        <p:txBody>
          <a:bodyPr vert="horz" wrap="square" lIns="0" tIns="12700" rIns="0" bIns="0" rtlCol="0">
            <a:spAutoFit/>
          </a:bodyPr>
          <a:lstStyle/>
          <a:p>
            <a:pPr marL="12700">
              <a:lnSpc>
                <a:spcPct val="100000"/>
              </a:lnSpc>
              <a:spcBef>
                <a:spcPts val="100"/>
              </a:spcBef>
            </a:pPr>
            <a:r>
              <a:rPr u="heavy" spc="-5" dirty="0">
                <a:uFill>
                  <a:solidFill>
                    <a:srgbClr val="FFFFFF"/>
                  </a:solidFill>
                </a:uFill>
              </a:rPr>
              <a:t>AFTER</a:t>
            </a:r>
            <a:r>
              <a:rPr spc="-60" dirty="0"/>
              <a:t> </a:t>
            </a:r>
            <a:r>
              <a:rPr spc="-5" dirty="0"/>
              <a:t>LIFE-THREATENING</a:t>
            </a:r>
          </a:p>
          <a:p>
            <a:pPr marL="1007110" marR="1125855">
              <a:lnSpc>
                <a:spcPts val="6530"/>
              </a:lnSpc>
              <a:spcBef>
                <a:spcPts val="345"/>
              </a:spcBef>
            </a:pPr>
            <a:r>
              <a:rPr spc="-5" dirty="0"/>
              <a:t>PAIN </a:t>
            </a:r>
            <a:r>
              <a:rPr dirty="0"/>
              <a:t> </a:t>
            </a:r>
            <a:r>
              <a:rPr spc="-5" dirty="0"/>
              <a:t>ANTIBIOTICS</a:t>
            </a:r>
          </a:p>
          <a:p>
            <a:pPr marL="1007110" marR="1447165">
              <a:lnSpc>
                <a:spcPts val="6790"/>
              </a:lnSpc>
            </a:pPr>
            <a:r>
              <a:rPr spc="-5" dirty="0"/>
              <a:t>WOUNDS </a:t>
            </a:r>
            <a:r>
              <a:rPr dirty="0"/>
              <a:t> SP</a:t>
            </a:r>
            <a:r>
              <a:rPr spc="-5" dirty="0"/>
              <a:t>LINTING</a:t>
            </a:r>
          </a:p>
        </p:txBody>
      </p:sp>
      <p:sp>
        <p:nvSpPr>
          <p:cNvPr id="31" name="object 31"/>
          <p:cNvSpPr/>
          <p:nvPr/>
        </p:nvSpPr>
        <p:spPr>
          <a:xfrm>
            <a:off x="6352032" y="1487424"/>
            <a:ext cx="5445760" cy="4392295"/>
          </a:xfrm>
          <a:custGeom>
            <a:avLst/>
            <a:gdLst/>
            <a:ahLst/>
            <a:cxnLst/>
            <a:rect l="l" t="t" r="r" b="b"/>
            <a:pathLst>
              <a:path w="5445759" h="4392295">
                <a:moveTo>
                  <a:pt x="5445252" y="0"/>
                </a:moveTo>
                <a:lnTo>
                  <a:pt x="0" y="0"/>
                </a:lnTo>
                <a:lnTo>
                  <a:pt x="0" y="4392168"/>
                </a:lnTo>
                <a:lnTo>
                  <a:pt x="5445252" y="4392168"/>
                </a:lnTo>
                <a:lnTo>
                  <a:pt x="5445252" y="0"/>
                </a:lnTo>
                <a:close/>
              </a:path>
            </a:pathLst>
          </a:custGeom>
          <a:solidFill>
            <a:srgbClr val="2D3334">
              <a:alpha val="49804"/>
            </a:srgbClr>
          </a:solidFill>
        </p:spPr>
        <p:txBody>
          <a:bodyPr wrap="square" lIns="0" tIns="0" rIns="0" bIns="0" rtlCol="0"/>
          <a:lstStyle/>
          <a:p>
            <a:endParaRPr/>
          </a:p>
        </p:txBody>
      </p:sp>
      <p:sp>
        <p:nvSpPr>
          <p:cNvPr id="33" name="object 33"/>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4" name="object 34"/>
          <p:cNvSpPr txBox="1">
            <a:spLocks noGrp="1"/>
          </p:cNvSpPr>
          <p:nvPr>
            <p:ph type="sldNum" sz="quarter" idx="7"/>
          </p:nvPr>
        </p:nvSpPr>
        <p:spPr>
          <a:prstGeom prst="rect">
            <a:avLst/>
          </a:prstGeom>
        </p:spPr>
        <p:txBody>
          <a:bodyPr vert="horz" wrap="square" lIns="0" tIns="45327" rIns="0" bIns="0" rtlCol="0">
            <a:spAutoFit/>
          </a:bodyPr>
          <a:lstStyle/>
          <a:p>
            <a:pPr marL="122555">
              <a:lnSpc>
                <a:spcPts val="1425"/>
              </a:lnSpc>
            </a:pPr>
            <a:fld id="{81D60167-4931-47E6-BA6A-407CBD079E47}" type="slidenum">
              <a:rPr dirty="0"/>
              <a:t>5</a:t>
            </a:fld>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1466951" y="853495"/>
            <a:ext cx="919543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ETIOLOGY</a:t>
            </a:r>
            <a:r>
              <a:rPr sz="3600" spc="-25" dirty="0">
                <a:solidFill>
                  <a:srgbClr val="000000"/>
                </a:solidFill>
              </a:rPr>
              <a:t> </a:t>
            </a:r>
            <a:r>
              <a:rPr sz="3600" spc="-5" dirty="0">
                <a:solidFill>
                  <a:srgbClr val="000000"/>
                </a:solidFill>
              </a:rPr>
              <a:t>AND PHYSIOLOGY</a:t>
            </a:r>
            <a:r>
              <a:rPr sz="3600" spc="-20" dirty="0">
                <a:solidFill>
                  <a:srgbClr val="000000"/>
                </a:solidFill>
              </a:rPr>
              <a:t> </a:t>
            </a:r>
            <a:r>
              <a:rPr sz="3600" dirty="0">
                <a:solidFill>
                  <a:srgbClr val="000000"/>
                </a:solidFill>
              </a:rPr>
              <a:t>OF</a:t>
            </a:r>
            <a:r>
              <a:rPr sz="3600" spc="-10" dirty="0">
                <a:solidFill>
                  <a:srgbClr val="000000"/>
                </a:solidFill>
              </a:rPr>
              <a:t> </a:t>
            </a:r>
            <a:r>
              <a:rPr sz="3600" dirty="0">
                <a:solidFill>
                  <a:srgbClr val="BB8542"/>
                </a:solidFill>
              </a:rPr>
              <a:t>SHOCK</a:t>
            </a:r>
            <a:endParaRPr sz="3600"/>
          </a:p>
        </p:txBody>
      </p:sp>
      <p:sp>
        <p:nvSpPr>
          <p:cNvPr id="5" name="object 5"/>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6" name="object 6"/>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sp>
        <p:nvSpPr>
          <p:cNvPr id="7" name="object 7"/>
          <p:cNvSpPr txBox="1"/>
          <p:nvPr/>
        </p:nvSpPr>
        <p:spPr>
          <a:xfrm>
            <a:off x="404388" y="1864574"/>
            <a:ext cx="5580380" cy="3151505"/>
          </a:xfrm>
          <a:prstGeom prst="rect">
            <a:avLst/>
          </a:prstGeom>
        </p:spPr>
        <p:txBody>
          <a:bodyPr vert="horz" wrap="square" lIns="0" tIns="12065" rIns="0" bIns="0" rtlCol="0">
            <a:spAutoFit/>
          </a:bodyPr>
          <a:lstStyle/>
          <a:p>
            <a:pPr marL="12700" marR="5080">
              <a:lnSpc>
                <a:spcPct val="100000"/>
              </a:lnSpc>
              <a:spcBef>
                <a:spcPts val="95"/>
              </a:spcBef>
            </a:pPr>
            <a:r>
              <a:rPr sz="2000" b="1" spc="-10" dirty="0">
                <a:latin typeface="Arial"/>
                <a:cs typeface="Arial"/>
              </a:rPr>
              <a:t>SHOCK </a:t>
            </a:r>
            <a:r>
              <a:rPr sz="1800" dirty="0">
                <a:latin typeface="Arial MT"/>
                <a:cs typeface="Arial MT"/>
              </a:rPr>
              <a:t>– cellular and </a:t>
            </a:r>
            <a:r>
              <a:rPr sz="1800" spc="-5" dirty="0">
                <a:latin typeface="Arial MT"/>
                <a:cs typeface="Arial MT"/>
              </a:rPr>
              <a:t>tissue hypoxia </a:t>
            </a:r>
            <a:r>
              <a:rPr sz="1800" dirty="0">
                <a:latin typeface="Arial MT"/>
                <a:cs typeface="Arial MT"/>
              </a:rPr>
              <a:t>leading </a:t>
            </a:r>
            <a:r>
              <a:rPr sz="1800" spc="-5" dirty="0">
                <a:latin typeface="Arial MT"/>
                <a:cs typeface="Arial MT"/>
              </a:rPr>
              <a:t>to organ </a:t>
            </a:r>
            <a:r>
              <a:rPr sz="1800" spc="-490" dirty="0">
                <a:latin typeface="Arial MT"/>
                <a:cs typeface="Arial MT"/>
              </a:rPr>
              <a:t> </a:t>
            </a:r>
            <a:r>
              <a:rPr sz="1800" dirty="0">
                <a:latin typeface="Arial MT"/>
                <a:cs typeface="Arial MT"/>
              </a:rPr>
              <a:t>damage</a:t>
            </a:r>
            <a:r>
              <a:rPr sz="1800" spc="-15" dirty="0">
                <a:latin typeface="Arial MT"/>
                <a:cs typeface="Arial MT"/>
              </a:rPr>
              <a:t> </a:t>
            </a:r>
            <a:r>
              <a:rPr sz="1800" dirty="0">
                <a:latin typeface="Arial MT"/>
                <a:cs typeface="Arial MT"/>
              </a:rPr>
              <a:t>and,</a:t>
            </a:r>
            <a:r>
              <a:rPr sz="1800" spc="-15" dirty="0">
                <a:latin typeface="Arial MT"/>
                <a:cs typeface="Arial MT"/>
              </a:rPr>
              <a:t> </a:t>
            </a:r>
            <a:r>
              <a:rPr sz="1800" dirty="0">
                <a:latin typeface="Arial MT"/>
                <a:cs typeface="Arial MT"/>
              </a:rPr>
              <a:t>if not</a:t>
            </a:r>
            <a:r>
              <a:rPr sz="1800" spc="-5" dirty="0">
                <a:latin typeface="Arial MT"/>
                <a:cs typeface="Arial MT"/>
              </a:rPr>
              <a:t> treated,</a:t>
            </a:r>
            <a:r>
              <a:rPr sz="1800" spc="-10" dirty="0">
                <a:latin typeface="Arial MT"/>
                <a:cs typeface="Arial MT"/>
              </a:rPr>
              <a:t> </a:t>
            </a:r>
            <a:r>
              <a:rPr sz="1800" spc="-5" dirty="0">
                <a:latin typeface="Arial MT"/>
                <a:cs typeface="Arial MT"/>
              </a:rPr>
              <a:t>death</a:t>
            </a:r>
            <a:endParaRPr sz="1800">
              <a:latin typeface="Arial MT"/>
              <a:cs typeface="Arial MT"/>
            </a:endParaRPr>
          </a:p>
          <a:p>
            <a:pPr marL="281305">
              <a:lnSpc>
                <a:spcPct val="100000"/>
              </a:lnSpc>
              <a:spcBef>
                <a:spcPts val="810"/>
              </a:spcBef>
            </a:pPr>
            <a:r>
              <a:rPr sz="1800" dirty="0">
                <a:latin typeface="Arial MT"/>
                <a:cs typeface="Arial MT"/>
              </a:rPr>
              <a:t>Shock</a:t>
            </a:r>
            <a:r>
              <a:rPr sz="1800" spc="-25" dirty="0">
                <a:latin typeface="Arial MT"/>
                <a:cs typeface="Arial MT"/>
              </a:rPr>
              <a:t> </a:t>
            </a:r>
            <a:r>
              <a:rPr sz="1800" dirty="0">
                <a:latin typeface="Arial MT"/>
                <a:cs typeface="Arial MT"/>
              </a:rPr>
              <a:t>is</a:t>
            </a:r>
            <a:r>
              <a:rPr sz="1800" spc="-25" dirty="0">
                <a:latin typeface="Arial MT"/>
                <a:cs typeface="Arial MT"/>
              </a:rPr>
              <a:t> </a:t>
            </a:r>
            <a:r>
              <a:rPr sz="1800" b="1" spc="-5" dirty="0">
                <a:latin typeface="Arial"/>
                <a:cs typeface="Arial"/>
              </a:rPr>
              <a:t>life-threatening</a:t>
            </a:r>
            <a:endParaRPr sz="1800">
              <a:latin typeface="Arial"/>
              <a:cs typeface="Arial"/>
            </a:endParaRPr>
          </a:p>
          <a:p>
            <a:pPr marL="281305">
              <a:lnSpc>
                <a:spcPct val="100000"/>
              </a:lnSpc>
              <a:spcBef>
                <a:spcPts val="795"/>
              </a:spcBef>
            </a:pPr>
            <a:r>
              <a:rPr sz="1800" spc="-5" dirty="0">
                <a:latin typeface="Arial MT"/>
                <a:cs typeface="Arial MT"/>
              </a:rPr>
              <a:t>Most</a:t>
            </a:r>
            <a:r>
              <a:rPr sz="1800" spc="-15" dirty="0">
                <a:latin typeface="Arial MT"/>
                <a:cs typeface="Arial MT"/>
              </a:rPr>
              <a:t> </a:t>
            </a:r>
            <a:r>
              <a:rPr sz="1800" dirty="0">
                <a:latin typeface="Arial MT"/>
                <a:cs typeface="Arial MT"/>
              </a:rPr>
              <a:t>commonly</a:t>
            </a:r>
            <a:r>
              <a:rPr sz="1800" spc="-15" dirty="0">
                <a:latin typeface="Arial MT"/>
                <a:cs typeface="Arial MT"/>
              </a:rPr>
              <a:t> </a:t>
            </a:r>
            <a:r>
              <a:rPr sz="1800" spc="-5" dirty="0">
                <a:latin typeface="Arial MT"/>
                <a:cs typeface="Arial MT"/>
              </a:rPr>
              <a:t>manifested</a:t>
            </a:r>
            <a:r>
              <a:rPr sz="1800" spc="-15" dirty="0">
                <a:latin typeface="Arial MT"/>
                <a:cs typeface="Arial MT"/>
              </a:rPr>
              <a:t> </a:t>
            </a:r>
            <a:r>
              <a:rPr sz="1800" dirty="0">
                <a:latin typeface="Arial MT"/>
                <a:cs typeface="Arial MT"/>
              </a:rPr>
              <a:t>as</a:t>
            </a:r>
            <a:r>
              <a:rPr sz="1800" spc="-10" dirty="0">
                <a:latin typeface="Arial MT"/>
                <a:cs typeface="Arial MT"/>
              </a:rPr>
              <a:t> </a:t>
            </a:r>
            <a:r>
              <a:rPr sz="1800" b="1" spc="-5" dirty="0">
                <a:latin typeface="Arial"/>
                <a:cs typeface="Arial"/>
              </a:rPr>
              <a:t>hypotension</a:t>
            </a:r>
            <a:endParaRPr sz="1800">
              <a:latin typeface="Arial"/>
              <a:cs typeface="Arial"/>
            </a:endParaRPr>
          </a:p>
          <a:p>
            <a:pPr marL="12700">
              <a:lnSpc>
                <a:spcPct val="100000"/>
              </a:lnSpc>
              <a:spcBef>
                <a:spcPts val="795"/>
              </a:spcBef>
            </a:pPr>
            <a:r>
              <a:rPr sz="2000" b="1" spc="-10" dirty="0">
                <a:latin typeface="Arial"/>
                <a:cs typeface="Arial"/>
              </a:rPr>
              <a:t>Types</a:t>
            </a:r>
            <a:r>
              <a:rPr sz="2000" b="1" spc="-5" dirty="0">
                <a:latin typeface="Arial"/>
                <a:cs typeface="Arial"/>
              </a:rPr>
              <a:t> of</a:t>
            </a:r>
            <a:r>
              <a:rPr sz="2000" b="1" spc="-15" dirty="0">
                <a:latin typeface="Arial"/>
                <a:cs typeface="Arial"/>
              </a:rPr>
              <a:t> </a:t>
            </a:r>
            <a:r>
              <a:rPr sz="2000" b="1" spc="-10" dirty="0">
                <a:latin typeface="Arial"/>
                <a:cs typeface="Arial"/>
              </a:rPr>
              <a:t>shock:</a:t>
            </a:r>
            <a:endParaRPr sz="2000">
              <a:latin typeface="Arial"/>
              <a:cs typeface="Arial"/>
            </a:endParaRPr>
          </a:p>
          <a:p>
            <a:pPr marL="281305">
              <a:lnSpc>
                <a:spcPct val="100000"/>
              </a:lnSpc>
              <a:spcBef>
                <a:spcPts val="1000"/>
              </a:spcBef>
            </a:pPr>
            <a:r>
              <a:rPr sz="1800" spc="-5" dirty="0">
                <a:latin typeface="Arial MT"/>
                <a:cs typeface="Arial MT"/>
              </a:rPr>
              <a:t>Distributive</a:t>
            </a:r>
            <a:r>
              <a:rPr sz="1800" spc="-10" dirty="0">
                <a:latin typeface="Arial MT"/>
                <a:cs typeface="Arial MT"/>
              </a:rPr>
              <a:t> </a:t>
            </a:r>
            <a:r>
              <a:rPr sz="1800" spc="-5" dirty="0">
                <a:latin typeface="Arial MT"/>
                <a:cs typeface="Arial MT"/>
              </a:rPr>
              <a:t>(sepsis,</a:t>
            </a:r>
            <a:r>
              <a:rPr sz="1800" spc="-10" dirty="0">
                <a:latin typeface="Arial MT"/>
                <a:cs typeface="Arial MT"/>
              </a:rPr>
              <a:t> </a:t>
            </a:r>
            <a:r>
              <a:rPr sz="1800" spc="-5" dirty="0">
                <a:latin typeface="Arial MT"/>
                <a:cs typeface="Arial MT"/>
              </a:rPr>
              <a:t>anaphylaxis)</a:t>
            </a:r>
            <a:endParaRPr sz="1800">
              <a:latin typeface="Arial MT"/>
              <a:cs typeface="Arial MT"/>
            </a:endParaRPr>
          </a:p>
          <a:p>
            <a:pPr marL="281305" marR="222250">
              <a:lnSpc>
                <a:spcPct val="120000"/>
              </a:lnSpc>
            </a:pPr>
            <a:r>
              <a:rPr sz="1800" dirty="0">
                <a:latin typeface="Arial MT"/>
                <a:cs typeface="Arial MT"/>
              </a:rPr>
              <a:t>Cardiogenic </a:t>
            </a:r>
            <a:r>
              <a:rPr sz="1800" spc="-5" dirty="0">
                <a:latin typeface="Arial MT"/>
                <a:cs typeface="Arial MT"/>
              </a:rPr>
              <a:t>(myocardial infarction </a:t>
            </a:r>
            <a:r>
              <a:rPr sz="1800" dirty="0">
                <a:latin typeface="Arial MT"/>
                <a:cs typeface="Arial MT"/>
              </a:rPr>
              <a:t>or heart </a:t>
            </a:r>
            <a:r>
              <a:rPr sz="1800" spc="-5" dirty="0">
                <a:latin typeface="Arial MT"/>
                <a:cs typeface="Arial MT"/>
              </a:rPr>
              <a:t>failure) </a:t>
            </a:r>
            <a:r>
              <a:rPr sz="1800" spc="-490" dirty="0">
                <a:latin typeface="Arial MT"/>
                <a:cs typeface="Arial MT"/>
              </a:rPr>
              <a:t> </a:t>
            </a:r>
            <a:r>
              <a:rPr sz="1800" spc="-5" dirty="0">
                <a:latin typeface="Arial MT"/>
                <a:cs typeface="Arial MT"/>
              </a:rPr>
              <a:t>Obstructive (massive </a:t>
            </a:r>
            <a:r>
              <a:rPr sz="1800" dirty="0">
                <a:latin typeface="Arial MT"/>
                <a:cs typeface="Arial MT"/>
              </a:rPr>
              <a:t>pulmonary </a:t>
            </a:r>
            <a:r>
              <a:rPr sz="1800" spc="-5" dirty="0">
                <a:latin typeface="Arial MT"/>
                <a:cs typeface="Arial MT"/>
              </a:rPr>
              <a:t>embolism) </a:t>
            </a:r>
            <a:r>
              <a:rPr sz="1800" dirty="0">
                <a:latin typeface="Arial MT"/>
                <a:cs typeface="Arial MT"/>
              </a:rPr>
              <a:t> </a:t>
            </a:r>
            <a:r>
              <a:rPr sz="1800" b="1" spc="-5" dirty="0">
                <a:latin typeface="Arial"/>
                <a:cs typeface="Arial"/>
              </a:rPr>
              <a:t>HYPOVOLEMIC</a:t>
            </a:r>
            <a:r>
              <a:rPr sz="1800" b="1" dirty="0">
                <a:latin typeface="Arial"/>
                <a:cs typeface="Arial"/>
              </a:rPr>
              <a:t> </a:t>
            </a:r>
            <a:r>
              <a:rPr sz="1800" spc="-5" dirty="0">
                <a:latin typeface="Arial MT"/>
                <a:cs typeface="Arial MT"/>
              </a:rPr>
              <a:t>(massive</a:t>
            </a:r>
            <a:r>
              <a:rPr sz="1800" spc="-10" dirty="0">
                <a:latin typeface="Arial MT"/>
                <a:cs typeface="Arial MT"/>
              </a:rPr>
              <a:t> </a:t>
            </a:r>
            <a:r>
              <a:rPr sz="1800" dirty="0">
                <a:latin typeface="Arial MT"/>
                <a:cs typeface="Arial MT"/>
              </a:rPr>
              <a:t>hemorrhage</a:t>
            </a:r>
            <a:r>
              <a:rPr sz="1800" spc="-15" dirty="0">
                <a:latin typeface="Arial MT"/>
                <a:cs typeface="Arial MT"/>
              </a:rPr>
              <a:t> </a:t>
            </a:r>
            <a:r>
              <a:rPr sz="1800" dirty="0">
                <a:latin typeface="Arial MT"/>
                <a:cs typeface="Arial MT"/>
              </a:rPr>
              <a:t>or</a:t>
            </a:r>
            <a:r>
              <a:rPr sz="1800" spc="-5" dirty="0">
                <a:latin typeface="Arial MT"/>
                <a:cs typeface="Arial MT"/>
              </a:rPr>
              <a:t> burns)*</a:t>
            </a:r>
            <a:endParaRPr sz="1800">
              <a:latin typeface="Arial MT"/>
              <a:cs typeface="Arial MT"/>
            </a:endParaRPr>
          </a:p>
        </p:txBody>
      </p:sp>
      <p:grpSp>
        <p:nvGrpSpPr>
          <p:cNvPr id="8" name="object 8"/>
          <p:cNvGrpSpPr/>
          <p:nvPr/>
        </p:nvGrpSpPr>
        <p:grpSpPr>
          <a:xfrm>
            <a:off x="6214871" y="1498092"/>
            <a:ext cx="5440680" cy="4220210"/>
            <a:chOff x="6214871" y="1498092"/>
            <a:chExt cx="5440680" cy="4220210"/>
          </a:xfrm>
        </p:grpSpPr>
        <p:pic>
          <p:nvPicPr>
            <p:cNvPr id="9" name="object 9"/>
            <p:cNvPicPr/>
            <p:nvPr/>
          </p:nvPicPr>
          <p:blipFill>
            <a:blip r:embed="rId4" cstate="print"/>
            <a:stretch>
              <a:fillRect/>
            </a:stretch>
          </p:blipFill>
          <p:spPr>
            <a:xfrm>
              <a:off x="6214871" y="1498092"/>
              <a:ext cx="5440678" cy="3746753"/>
            </a:xfrm>
            <a:prstGeom prst="rect">
              <a:avLst/>
            </a:prstGeom>
          </p:spPr>
        </p:pic>
        <p:sp>
          <p:nvSpPr>
            <p:cNvPr id="10" name="object 10"/>
            <p:cNvSpPr/>
            <p:nvPr/>
          </p:nvSpPr>
          <p:spPr>
            <a:xfrm>
              <a:off x="7061834" y="4994533"/>
              <a:ext cx="4220210" cy="714375"/>
            </a:xfrm>
            <a:custGeom>
              <a:avLst/>
              <a:gdLst/>
              <a:ahLst/>
              <a:cxnLst/>
              <a:rect l="l" t="t" r="r" b="b"/>
              <a:pathLst>
                <a:path w="4220209" h="714375">
                  <a:moveTo>
                    <a:pt x="4155300" y="0"/>
                  </a:moveTo>
                  <a:lnTo>
                    <a:pt x="64655" y="0"/>
                  </a:lnTo>
                  <a:lnTo>
                    <a:pt x="39487" y="5080"/>
                  </a:lnTo>
                  <a:lnTo>
                    <a:pt x="18935" y="18935"/>
                  </a:lnTo>
                  <a:lnTo>
                    <a:pt x="5080" y="39487"/>
                  </a:lnTo>
                  <a:lnTo>
                    <a:pt x="0" y="64655"/>
                  </a:lnTo>
                  <a:lnTo>
                    <a:pt x="0" y="649325"/>
                  </a:lnTo>
                  <a:lnTo>
                    <a:pt x="5080" y="674496"/>
                  </a:lnTo>
                  <a:lnTo>
                    <a:pt x="18935" y="695051"/>
                  </a:lnTo>
                  <a:lnTo>
                    <a:pt x="39487" y="708911"/>
                  </a:lnTo>
                  <a:lnTo>
                    <a:pt x="64655" y="713994"/>
                  </a:lnTo>
                  <a:lnTo>
                    <a:pt x="4155300" y="713994"/>
                  </a:lnTo>
                  <a:lnTo>
                    <a:pt x="4180463" y="708911"/>
                  </a:lnTo>
                  <a:lnTo>
                    <a:pt x="4201015" y="695051"/>
                  </a:lnTo>
                  <a:lnTo>
                    <a:pt x="4214873" y="674496"/>
                  </a:lnTo>
                  <a:lnTo>
                    <a:pt x="4219956" y="649325"/>
                  </a:lnTo>
                  <a:lnTo>
                    <a:pt x="4219956" y="64655"/>
                  </a:lnTo>
                  <a:lnTo>
                    <a:pt x="4214873" y="39487"/>
                  </a:lnTo>
                  <a:lnTo>
                    <a:pt x="4201015" y="18935"/>
                  </a:lnTo>
                  <a:lnTo>
                    <a:pt x="4180463" y="5080"/>
                  </a:lnTo>
                  <a:lnTo>
                    <a:pt x="4155300" y="0"/>
                  </a:lnTo>
                  <a:close/>
                </a:path>
              </a:pathLst>
            </a:custGeom>
            <a:solidFill>
              <a:srgbClr val="FFF4D2"/>
            </a:solidFill>
          </p:spPr>
          <p:txBody>
            <a:bodyPr wrap="square" lIns="0" tIns="0" rIns="0" bIns="0" rtlCol="0"/>
            <a:lstStyle/>
            <a:p>
              <a:endParaRPr/>
            </a:p>
          </p:txBody>
        </p:sp>
        <p:sp>
          <p:nvSpPr>
            <p:cNvPr id="11" name="object 11"/>
            <p:cNvSpPr/>
            <p:nvPr/>
          </p:nvSpPr>
          <p:spPr>
            <a:xfrm>
              <a:off x="7061834" y="4994533"/>
              <a:ext cx="4220210" cy="714375"/>
            </a:xfrm>
            <a:custGeom>
              <a:avLst/>
              <a:gdLst/>
              <a:ahLst/>
              <a:cxnLst/>
              <a:rect l="l" t="t" r="r" b="b"/>
              <a:pathLst>
                <a:path w="4220209" h="714375">
                  <a:moveTo>
                    <a:pt x="0" y="64655"/>
                  </a:moveTo>
                  <a:lnTo>
                    <a:pt x="5080" y="39487"/>
                  </a:lnTo>
                  <a:lnTo>
                    <a:pt x="18935" y="18935"/>
                  </a:lnTo>
                  <a:lnTo>
                    <a:pt x="39487" y="5080"/>
                  </a:lnTo>
                  <a:lnTo>
                    <a:pt x="64655" y="0"/>
                  </a:lnTo>
                  <a:lnTo>
                    <a:pt x="4155300" y="0"/>
                  </a:lnTo>
                  <a:lnTo>
                    <a:pt x="4180463" y="5080"/>
                  </a:lnTo>
                  <a:lnTo>
                    <a:pt x="4201015" y="18935"/>
                  </a:lnTo>
                  <a:lnTo>
                    <a:pt x="4214873" y="39487"/>
                  </a:lnTo>
                  <a:lnTo>
                    <a:pt x="4219956" y="64655"/>
                  </a:lnTo>
                  <a:lnTo>
                    <a:pt x="4219956" y="649325"/>
                  </a:lnTo>
                  <a:lnTo>
                    <a:pt x="4214873" y="674496"/>
                  </a:lnTo>
                  <a:lnTo>
                    <a:pt x="4201015" y="695051"/>
                  </a:lnTo>
                  <a:lnTo>
                    <a:pt x="4180463" y="708911"/>
                  </a:lnTo>
                  <a:lnTo>
                    <a:pt x="4155300" y="713994"/>
                  </a:lnTo>
                  <a:lnTo>
                    <a:pt x="64655" y="713994"/>
                  </a:lnTo>
                  <a:lnTo>
                    <a:pt x="39487" y="708911"/>
                  </a:lnTo>
                  <a:lnTo>
                    <a:pt x="18935" y="695051"/>
                  </a:lnTo>
                  <a:lnTo>
                    <a:pt x="5080" y="674496"/>
                  </a:lnTo>
                  <a:lnTo>
                    <a:pt x="0" y="649325"/>
                  </a:lnTo>
                  <a:lnTo>
                    <a:pt x="0" y="64655"/>
                  </a:lnTo>
                  <a:close/>
                </a:path>
              </a:pathLst>
            </a:custGeom>
            <a:ln w="19050">
              <a:solidFill>
                <a:srgbClr val="BB8542"/>
              </a:solidFill>
            </a:ln>
          </p:spPr>
          <p:txBody>
            <a:bodyPr wrap="square" lIns="0" tIns="0" rIns="0" bIns="0" rtlCol="0"/>
            <a:lstStyle/>
            <a:p>
              <a:endParaRPr/>
            </a:p>
          </p:txBody>
        </p:sp>
        <p:pic>
          <p:nvPicPr>
            <p:cNvPr id="12" name="object 12"/>
            <p:cNvPicPr/>
            <p:nvPr/>
          </p:nvPicPr>
          <p:blipFill>
            <a:blip r:embed="rId5" cstate="print"/>
            <a:stretch>
              <a:fillRect/>
            </a:stretch>
          </p:blipFill>
          <p:spPr>
            <a:xfrm>
              <a:off x="7176515" y="5133594"/>
              <a:ext cx="503669" cy="415289"/>
            </a:xfrm>
            <a:prstGeom prst="rect">
              <a:avLst/>
            </a:prstGeom>
          </p:spPr>
        </p:pic>
      </p:grpSp>
      <p:sp>
        <p:nvSpPr>
          <p:cNvPr id="13" name="object 13"/>
          <p:cNvSpPr txBox="1"/>
          <p:nvPr/>
        </p:nvSpPr>
        <p:spPr>
          <a:xfrm>
            <a:off x="7080827" y="5055255"/>
            <a:ext cx="4182110" cy="546735"/>
          </a:xfrm>
          <a:prstGeom prst="rect">
            <a:avLst/>
          </a:prstGeom>
        </p:spPr>
        <p:txBody>
          <a:bodyPr vert="horz" wrap="square" lIns="0" tIns="43815" rIns="0" bIns="0" rtlCol="0">
            <a:spAutoFit/>
          </a:bodyPr>
          <a:lstStyle/>
          <a:p>
            <a:pPr marL="729615" marR="179705">
              <a:lnSpc>
                <a:spcPts val="1939"/>
              </a:lnSpc>
              <a:spcBef>
                <a:spcPts val="345"/>
              </a:spcBef>
            </a:pPr>
            <a:r>
              <a:rPr sz="1800" dirty="0">
                <a:latin typeface="Arial MT"/>
                <a:cs typeface="Arial MT"/>
              </a:rPr>
              <a:t>Hemorrhagic</a:t>
            </a:r>
            <a:r>
              <a:rPr sz="1800" spc="-30" dirty="0">
                <a:latin typeface="Arial MT"/>
                <a:cs typeface="Arial MT"/>
              </a:rPr>
              <a:t> </a:t>
            </a:r>
            <a:r>
              <a:rPr sz="1800" spc="-5" dirty="0">
                <a:latin typeface="Arial MT"/>
                <a:cs typeface="Arial MT"/>
              </a:rPr>
              <a:t>shock</a:t>
            </a:r>
            <a:r>
              <a:rPr sz="1800" spc="-20" dirty="0">
                <a:latin typeface="Arial MT"/>
                <a:cs typeface="Arial MT"/>
              </a:rPr>
              <a:t> </a:t>
            </a:r>
            <a:r>
              <a:rPr sz="1800" dirty="0">
                <a:latin typeface="Arial MT"/>
                <a:cs typeface="Arial MT"/>
              </a:rPr>
              <a:t>can</a:t>
            </a:r>
            <a:r>
              <a:rPr sz="1800" spc="-20" dirty="0">
                <a:latin typeface="Arial MT"/>
                <a:cs typeface="Arial MT"/>
              </a:rPr>
              <a:t> </a:t>
            </a:r>
            <a:r>
              <a:rPr sz="1800" spc="-5" dirty="0">
                <a:latin typeface="Arial MT"/>
                <a:cs typeface="Arial MT"/>
              </a:rPr>
              <a:t>result</a:t>
            </a:r>
            <a:r>
              <a:rPr sz="1800" spc="-20" dirty="0">
                <a:latin typeface="Arial MT"/>
                <a:cs typeface="Arial MT"/>
              </a:rPr>
              <a:t> </a:t>
            </a:r>
            <a:r>
              <a:rPr sz="1800" dirty="0">
                <a:latin typeface="Arial MT"/>
                <a:cs typeface="Arial MT"/>
              </a:rPr>
              <a:t>in </a:t>
            </a:r>
            <a:r>
              <a:rPr sz="1800" spc="-484"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casualty's</a:t>
            </a:r>
            <a:r>
              <a:rPr sz="1800" spc="-10" dirty="0">
                <a:latin typeface="Arial MT"/>
                <a:cs typeface="Arial MT"/>
              </a:rPr>
              <a:t> </a:t>
            </a:r>
            <a:r>
              <a:rPr sz="1800" b="1" spc="-5" dirty="0">
                <a:latin typeface="Arial"/>
                <a:cs typeface="Arial"/>
              </a:rPr>
              <a:t>death</a:t>
            </a:r>
            <a:endParaRPr sz="1800">
              <a:latin typeface="Arial"/>
              <a:cs typeface="Arial"/>
            </a:endParaRPr>
          </a:p>
        </p:txBody>
      </p:sp>
      <p:sp>
        <p:nvSpPr>
          <p:cNvPr id="14" name="object 14"/>
          <p:cNvSpPr/>
          <p:nvPr/>
        </p:nvSpPr>
        <p:spPr>
          <a:xfrm>
            <a:off x="550544" y="2556893"/>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5" name="object 15"/>
          <p:cNvSpPr/>
          <p:nvPr/>
        </p:nvSpPr>
        <p:spPr>
          <a:xfrm>
            <a:off x="550544" y="2940941"/>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6" name="object 16"/>
          <p:cNvSpPr txBox="1"/>
          <p:nvPr/>
        </p:nvSpPr>
        <p:spPr>
          <a:xfrm>
            <a:off x="521610" y="5206767"/>
            <a:ext cx="5916930" cy="269875"/>
          </a:xfrm>
          <a:prstGeom prst="rect">
            <a:avLst/>
          </a:prstGeom>
        </p:spPr>
        <p:txBody>
          <a:bodyPr vert="horz" wrap="square" lIns="0" tIns="12700" rIns="0" bIns="0" rtlCol="0">
            <a:spAutoFit/>
          </a:bodyPr>
          <a:lstStyle/>
          <a:p>
            <a:pPr marL="12700">
              <a:lnSpc>
                <a:spcPct val="100000"/>
              </a:lnSpc>
              <a:spcBef>
                <a:spcPts val="100"/>
              </a:spcBef>
            </a:pPr>
            <a:r>
              <a:rPr sz="1600" spc="-5" dirty="0">
                <a:latin typeface="Arial MT"/>
                <a:cs typeface="Arial MT"/>
              </a:rPr>
              <a:t>*Almost</a:t>
            </a:r>
            <a:r>
              <a:rPr sz="1600" spc="5" dirty="0">
                <a:latin typeface="Arial MT"/>
                <a:cs typeface="Arial MT"/>
              </a:rPr>
              <a:t> </a:t>
            </a:r>
            <a:r>
              <a:rPr sz="1600" spc="-5" dirty="0">
                <a:latin typeface="Arial MT"/>
                <a:cs typeface="Arial MT"/>
              </a:rPr>
              <a:t>all shock</a:t>
            </a:r>
            <a:r>
              <a:rPr sz="1600" dirty="0">
                <a:latin typeface="Arial MT"/>
                <a:cs typeface="Arial MT"/>
              </a:rPr>
              <a:t> </a:t>
            </a:r>
            <a:r>
              <a:rPr sz="1600" spc="-5" dirty="0">
                <a:latin typeface="Arial MT"/>
                <a:cs typeface="Arial MT"/>
              </a:rPr>
              <a:t>in</a:t>
            </a:r>
            <a:r>
              <a:rPr sz="160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Tactical</a:t>
            </a:r>
            <a:r>
              <a:rPr sz="1600" dirty="0">
                <a:latin typeface="Arial MT"/>
                <a:cs typeface="Arial MT"/>
              </a:rPr>
              <a:t> </a:t>
            </a:r>
            <a:r>
              <a:rPr sz="1600" spc="-5" dirty="0">
                <a:latin typeface="Arial MT"/>
                <a:cs typeface="Arial MT"/>
              </a:rPr>
              <a:t>Field</a:t>
            </a:r>
            <a:r>
              <a:rPr sz="1600" spc="-10" dirty="0">
                <a:latin typeface="Arial MT"/>
                <a:cs typeface="Arial MT"/>
              </a:rPr>
              <a:t> </a:t>
            </a:r>
            <a:r>
              <a:rPr sz="1600" spc="-5" dirty="0">
                <a:latin typeface="Arial MT"/>
                <a:cs typeface="Arial MT"/>
              </a:rPr>
              <a:t>Care</a:t>
            </a:r>
            <a:r>
              <a:rPr sz="1600" dirty="0">
                <a:latin typeface="Arial MT"/>
                <a:cs typeface="Arial MT"/>
              </a:rPr>
              <a:t> </a:t>
            </a:r>
            <a:r>
              <a:rPr sz="1600" spc="-5" dirty="0">
                <a:latin typeface="Arial MT"/>
                <a:cs typeface="Arial MT"/>
              </a:rPr>
              <a:t>setting</a:t>
            </a:r>
            <a:r>
              <a:rPr sz="1600" spc="5" dirty="0">
                <a:latin typeface="Arial MT"/>
                <a:cs typeface="Arial MT"/>
              </a:rPr>
              <a:t> </a:t>
            </a:r>
            <a:r>
              <a:rPr sz="1600" spc="-5" dirty="0">
                <a:latin typeface="Arial MT"/>
                <a:cs typeface="Arial MT"/>
              </a:rPr>
              <a:t>is</a:t>
            </a:r>
            <a:r>
              <a:rPr sz="1600" spc="5" dirty="0">
                <a:latin typeface="Arial MT"/>
                <a:cs typeface="Arial MT"/>
              </a:rPr>
              <a:t> </a:t>
            </a:r>
            <a:r>
              <a:rPr sz="1600" spc="-5" dirty="0">
                <a:latin typeface="Arial MT"/>
                <a:cs typeface="Arial MT"/>
              </a:rPr>
              <a:t>hypovolemic</a:t>
            </a:r>
            <a:endParaRPr sz="1600">
              <a:latin typeface="Arial MT"/>
              <a:cs typeface="Arial MT"/>
            </a:endParaRPr>
          </a:p>
        </p:txBody>
      </p:sp>
      <p:sp>
        <p:nvSpPr>
          <p:cNvPr id="17" name="object 17"/>
          <p:cNvSpPr/>
          <p:nvPr/>
        </p:nvSpPr>
        <p:spPr>
          <a:xfrm>
            <a:off x="550544" y="3773807"/>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550544" y="4102991"/>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550544" y="4432175"/>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556641" y="4761359"/>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grpSp>
        <p:nvGrpSpPr>
          <p:cNvPr id="21" name="object 21"/>
          <p:cNvGrpSpPr/>
          <p:nvPr/>
        </p:nvGrpSpPr>
        <p:grpSpPr>
          <a:xfrm>
            <a:off x="311658" y="5885691"/>
            <a:ext cx="3154045" cy="639445"/>
            <a:chOff x="311658" y="5885691"/>
            <a:chExt cx="3154045" cy="639445"/>
          </a:xfrm>
        </p:grpSpPr>
        <p:sp>
          <p:nvSpPr>
            <p:cNvPr id="22" name="object 22"/>
            <p:cNvSpPr/>
            <p:nvPr/>
          </p:nvSpPr>
          <p:spPr>
            <a:xfrm>
              <a:off x="321183" y="5895216"/>
              <a:ext cx="3134995" cy="620395"/>
            </a:xfrm>
            <a:custGeom>
              <a:avLst/>
              <a:gdLst/>
              <a:ahLst/>
              <a:cxnLst/>
              <a:rect l="l" t="t" r="r" b="b"/>
              <a:pathLst>
                <a:path w="3134995" h="620395">
                  <a:moveTo>
                    <a:pt x="3063659" y="0"/>
                  </a:moveTo>
                  <a:lnTo>
                    <a:pt x="71208" y="0"/>
                  </a:lnTo>
                  <a:lnTo>
                    <a:pt x="43489" y="5595"/>
                  </a:lnTo>
                  <a:lnTo>
                    <a:pt x="20854" y="20854"/>
                  </a:lnTo>
                  <a:lnTo>
                    <a:pt x="5595" y="43489"/>
                  </a:lnTo>
                  <a:lnTo>
                    <a:pt x="0" y="71208"/>
                  </a:lnTo>
                  <a:lnTo>
                    <a:pt x="0" y="549046"/>
                  </a:lnTo>
                  <a:lnTo>
                    <a:pt x="5595" y="576767"/>
                  </a:lnTo>
                  <a:lnTo>
                    <a:pt x="20854" y="599406"/>
                  </a:lnTo>
                  <a:lnTo>
                    <a:pt x="43489" y="614670"/>
                  </a:lnTo>
                  <a:lnTo>
                    <a:pt x="71208" y="620268"/>
                  </a:lnTo>
                  <a:lnTo>
                    <a:pt x="3063659" y="620268"/>
                  </a:lnTo>
                  <a:lnTo>
                    <a:pt x="3091378" y="614670"/>
                  </a:lnTo>
                  <a:lnTo>
                    <a:pt x="3114013" y="599406"/>
                  </a:lnTo>
                  <a:lnTo>
                    <a:pt x="3129272" y="576767"/>
                  </a:lnTo>
                  <a:lnTo>
                    <a:pt x="3134868" y="549046"/>
                  </a:lnTo>
                  <a:lnTo>
                    <a:pt x="3134868" y="71208"/>
                  </a:lnTo>
                  <a:lnTo>
                    <a:pt x="3129272" y="43489"/>
                  </a:lnTo>
                  <a:lnTo>
                    <a:pt x="3114013" y="20854"/>
                  </a:lnTo>
                  <a:lnTo>
                    <a:pt x="3091378" y="5595"/>
                  </a:lnTo>
                  <a:lnTo>
                    <a:pt x="3063659" y="0"/>
                  </a:lnTo>
                  <a:close/>
                </a:path>
              </a:pathLst>
            </a:custGeom>
            <a:solidFill>
              <a:srgbClr val="639DD3">
                <a:alpha val="74900"/>
              </a:srgbClr>
            </a:solidFill>
          </p:spPr>
          <p:txBody>
            <a:bodyPr wrap="square" lIns="0" tIns="0" rIns="0" bIns="0" rtlCol="0"/>
            <a:lstStyle/>
            <a:p>
              <a:endParaRPr/>
            </a:p>
          </p:txBody>
        </p:sp>
        <p:sp>
          <p:nvSpPr>
            <p:cNvPr id="23" name="object 23"/>
            <p:cNvSpPr/>
            <p:nvPr/>
          </p:nvSpPr>
          <p:spPr>
            <a:xfrm>
              <a:off x="321183" y="5895216"/>
              <a:ext cx="3134995" cy="620395"/>
            </a:xfrm>
            <a:custGeom>
              <a:avLst/>
              <a:gdLst/>
              <a:ahLst/>
              <a:cxnLst/>
              <a:rect l="l" t="t" r="r" b="b"/>
              <a:pathLst>
                <a:path w="3134995" h="620395">
                  <a:moveTo>
                    <a:pt x="0" y="71208"/>
                  </a:moveTo>
                  <a:lnTo>
                    <a:pt x="5595" y="43489"/>
                  </a:lnTo>
                  <a:lnTo>
                    <a:pt x="20854" y="20854"/>
                  </a:lnTo>
                  <a:lnTo>
                    <a:pt x="43489" y="5595"/>
                  </a:lnTo>
                  <a:lnTo>
                    <a:pt x="71208" y="0"/>
                  </a:lnTo>
                  <a:lnTo>
                    <a:pt x="3063659" y="0"/>
                  </a:lnTo>
                  <a:lnTo>
                    <a:pt x="3091373" y="5595"/>
                  </a:lnTo>
                  <a:lnTo>
                    <a:pt x="3114008" y="20854"/>
                  </a:lnTo>
                  <a:lnTo>
                    <a:pt x="3129270" y="43489"/>
                  </a:lnTo>
                  <a:lnTo>
                    <a:pt x="3134868" y="71208"/>
                  </a:lnTo>
                  <a:lnTo>
                    <a:pt x="3134868" y="549046"/>
                  </a:lnTo>
                  <a:lnTo>
                    <a:pt x="3129270" y="576767"/>
                  </a:lnTo>
                  <a:lnTo>
                    <a:pt x="3114008" y="599406"/>
                  </a:lnTo>
                  <a:lnTo>
                    <a:pt x="3091373" y="614670"/>
                  </a:lnTo>
                  <a:lnTo>
                    <a:pt x="3063659" y="620268"/>
                  </a:lnTo>
                  <a:lnTo>
                    <a:pt x="71208" y="620268"/>
                  </a:lnTo>
                  <a:lnTo>
                    <a:pt x="43489" y="614670"/>
                  </a:lnTo>
                  <a:lnTo>
                    <a:pt x="20854" y="599406"/>
                  </a:lnTo>
                  <a:lnTo>
                    <a:pt x="5595" y="576767"/>
                  </a:lnTo>
                  <a:lnTo>
                    <a:pt x="0" y="549046"/>
                  </a:lnTo>
                  <a:lnTo>
                    <a:pt x="0" y="71208"/>
                  </a:lnTo>
                  <a:close/>
                </a:path>
              </a:pathLst>
            </a:custGeom>
            <a:ln w="19050">
              <a:solidFill>
                <a:srgbClr val="639DD3"/>
              </a:solidFill>
            </a:ln>
          </p:spPr>
          <p:txBody>
            <a:bodyPr wrap="square" lIns="0" tIns="0" rIns="0" bIns="0" rtlCol="0"/>
            <a:lstStyle/>
            <a:p>
              <a:endParaRPr/>
            </a:p>
          </p:txBody>
        </p:sp>
      </p:grpSp>
      <p:sp>
        <p:nvSpPr>
          <p:cNvPr id="24" name="object 24"/>
          <p:cNvSpPr txBox="1"/>
          <p:nvPr/>
        </p:nvSpPr>
        <p:spPr>
          <a:xfrm>
            <a:off x="894713" y="6062562"/>
            <a:ext cx="236474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5" dirty="0">
                <a:latin typeface="Arial"/>
                <a:cs typeface="Arial"/>
              </a:rPr>
              <a:t> </a:t>
            </a:r>
            <a:r>
              <a:rPr sz="1600" dirty="0">
                <a:latin typeface="Arial MT"/>
                <a:cs typeface="Arial MT"/>
              </a:rPr>
              <a:t>B-NR</a:t>
            </a:r>
            <a:endParaRPr sz="1600">
              <a:latin typeface="Arial MT"/>
              <a:cs typeface="Arial MT"/>
            </a:endParaRPr>
          </a:p>
        </p:txBody>
      </p:sp>
      <p:grpSp>
        <p:nvGrpSpPr>
          <p:cNvPr id="25" name="object 25"/>
          <p:cNvGrpSpPr/>
          <p:nvPr/>
        </p:nvGrpSpPr>
        <p:grpSpPr>
          <a:xfrm>
            <a:off x="280415" y="5850635"/>
            <a:ext cx="928369" cy="979169"/>
            <a:chOff x="280415" y="5850635"/>
            <a:chExt cx="928369" cy="979169"/>
          </a:xfrm>
        </p:grpSpPr>
        <p:pic>
          <p:nvPicPr>
            <p:cNvPr id="26" name="object 26"/>
            <p:cNvPicPr/>
            <p:nvPr/>
          </p:nvPicPr>
          <p:blipFill>
            <a:blip r:embed="rId6" cstate="print"/>
            <a:stretch>
              <a:fillRect/>
            </a:stretch>
          </p:blipFill>
          <p:spPr>
            <a:xfrm>
              <a:off x="280415" y="5850635"/>
              <a:ext cx="928115" cy="979157"/>
            </a:xfrm>
            <a:prstGeom prst="rect">
              <a:avLst/>
            </a:prstGeom>
          </p:spPr>
        </p:pic>
        <p:pic>
          <p:nvPicPr>
            <p:cNvPr id="27" name="object 27"/>
            <p:cNvPicPr/>
            <p:nvPr/>
          </p:nvPicPr>
          <p:blipFill>
            <a:blip r:embed="rId7" cstate="print"/>
            <a:stretch>
              <a:fillRect/>
            </a:stretch>
          </p:blipFill>
          <p:spPr>
            <a:xfrm>
              <a:off x="474726" y="6044945"/>
              <a:ext cx="341375" cy="392429"/>
            </a:xfrm>
            <a:prstGeom prst="rect">
              <a:avLst/>
            </a:prstGeom>
          </p:spPr>
        </p:pic>
      </p:grpSp>
      <p:sp>
        <p:nvSpPr>
          <p:cNvPr id="29" name="object 29"/>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0" name="object 30"/>
          <p:cNvSpPr txBox="1">
            <a:spLocks noGrp="1"/>
          </p:cNvSpPr>
          <p:nvPr>
            <p:ph type="sldNum" sz="quarter" idx="7"/>
          </p:nvPr>
        </p:nvSpPr>
        <p:spPr>
          <a:prstGeom prst="rect">
            <a:avLst/>
          </a:prstGeom>
        </p:spPr>
        <p:txBody>
          <a:bodyPr vert="horz" wrap="square" lIns="0" tIns="45327" rIns="0" bIns="0" rtlCol="0">
            <a:spAutoFit/>
          </a:bodyPr>
          <a:lstStyle/>
          <a:p>
            <a:pPr marL="122555">
              <a:lnSpc>
                <a:spcPts val="1425"/>
              </a:lnSpc>
            </a:pPr>
            <a:fld id="{81D60167-4931-47E6-BA6A-407CBD079E47}" type="slidenum">
              <a:rPr dirty="0"/>
              <a:t>6</a:t>
            </a:fld>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401764" y="5169599"/>
            <a:ext cx="3726179" cy="882015"/>
            <a:chOff x="401764" y="5169599"/>
            <a:chExt cx="3726179" cy="882015"/>
          </a:xfrm>
        </p:grpSpPr>
        <p:pic>
          <p:nvPicPr>
            <p:cNvPr id="5" name="object 5"/>
            <p:cNvPicPr/>
            <p:nvPr/>
          </p:nvPicPr>
          <p:blipFill>
            <a:blip r:embed="rId4" cstate="print"/>
            <a:stretch>
              <a:fillRect/>
            </a:stretch>
          </p:blipFill>
          <p:spPr>
            <a:xfrm>
              <a:off x="406527" y="5174361"/>
              <a:ext cx="3716273" cy="872489"/>
            </a:xfrm>
            <a:prstGeom prst="rect">
              <a:avLst/>
            </a:prstGeom>
          </p:spPr>
        </p:pic>
        <p:sp>
          <p:nvSpPr>
            <p:cNvPr id="6" name="object 6"/>
            <p:cNvSpPr/>
            <p:nvPr/>
          </p:nvSpPr>
          <p:spPr>
            <a:xfrm>
              <a:off x="406527" y="5174362"/>
              <a:ext cx="3716654" cy="872490"/>
            </a:xfrm>
            <a:custGeom>
              <a:avLst/>
              <a:gdLst/>
              <a:ahLst/>
              <a:cxnLst/>
              <a:rect l="l" t="t" r="r" b="b"/>
              <a:pathLst>
                <a:path w="3716654" h="872489">
                  <a:moveTo>
                    <a:pt x="0" y="145414"/>
                  </a:moveTo>
                  <a:lnTo>
                    <a:pt x="7412" y="99450"/>
                  </a:lnTo>
                  <a:lnTo>
                    <a:pt x="28055" y="59532"/>
                  </a:lnTo>
                  <a:lnTo>
                    <a:pt x="59532" y="28055"/>
                  </a:lnTo>
                  <a:lnTo>
                    <a:pt x="99450" y="7412"/>
                  </a:lnTo>
                  <a:lnTo>
                    <a:pt x="145415" y="0"/>
                  </a:lnTo>
                  <a:lnTo>
                    <a:pt x="3570859" y="0"/>
                  </a:lnTo>
                  <a:lnTo>
                    <a:pt x="3616823" y="7412"/>
                  </a:lnTo>
                  <a:lnTo>
                    <a:pt x="3656741" y="28055"/>
                  </a:lnTo>
                  <a:lnTo>
                    <a:pt x="3688218" y="59532"/>
                  </a:lnTo>
                  <a:lnTo>
                    <a:pt x="3708861" y="99450"/>
                  </a:lnTo>
                  <a:lnTo>
                    <a:pt x="3716274" y="145414"/>
                  </a:lnTo>
                  <a:lnTo>
                    <a:pt x="3716274" y="727074"/>
                  </a:lnTo>
                  <a:lnTo>
                    <a:pt x="3708861" y="773039"/>
                  </a:lnTo>
                  <a:lnTo>
                    <a:pt x="3688218" y="812957"/>
                  </a:lnTo>
                  <a:lnTo>
                    <a:pt x="3656741" y="844434"/>
                  </a:lnTo>
                  <a:lnTo>
                    <a:pt x="3616823" y="865077"/>
                  </a:lnTo>
                  <a:lnTo>
                    <a:pt x="3570859" y="872489"/>
                  </a:lnTo>
                  <a:lnTo>
                    <a:pt x="145415" y="872489"/>
                  </a:lnTo>
                  <a:lnTo>
                    <a:pt x="99450" y="865077"/>
                  </a:lnTo>
                  <a:lnTo>
                    <a:pt x="59532" y="844434"/>
                  </a:lnTo>
                  <a:lnTo>
                    <a:pt x="28055" y="812957"/>
                  </a:lnTo>
                  <a:lnTo>
                    <a:pt x="7412" y="773039"/>
                  </a:lnTo>
                  <a:lnTo>
                    <a:pt x="0" y="727074"/>
                  </a:lnTo>
                  <a:lnTo>
                    <a:pt x="0" y="145414"/>
                  </a:lnTo>
                  <a:close/>
                </a:path>
              </a:pathLst>
            </a:custGeom>
            <a:ln w="9525">
              <a:solidFill>
                <a:srgbClr val="BB8542"/>
              </a:solidFill>
            </a:ln>
          </p:spPr>
          <p:txBody>
            <a:bodyPr wrap="square" lIns="0" tIns="0" rIns="0" bIns="0" rtlCol="0"/>
            <a:lstStyle/>
            <a:p>
              <a:endParaRPr/>
            </a:p>
          </p:txBody>
        </p:sp>
        <p:pic>
          <p:nvPicPr>
            <p:cNvPr id="7" name="object 7"/>
            <p:cNvPicPr/>
            <p:nvPr/>
          </p:nvPicPr>
          <p:blipFill>
            <a:blip r:embed="rId5" cstate="print"/>
            <a:stretch>
              <a:fillRect/>
            </a:stretch>
          </p:blipFill>
          <p:spPr>
            <a:xfrm>
              <a:off x="579881" y="5352288"/>
              <a:ext cx="665225" cy="548639"/>
            </a:xfrm>
            <a:prstGeom prst="rect">
              <a:avLst/>
            </a:prstGeom>
          </p:spPr>
        </p:pic>
      </p:grpSp>
      <p:sp>
        <p:nvSpPr>
          <p:cNvPr id="8" name="object 8"/>
          <p:cNvSpPr txBox="1">
            <a:spLocks noGrp="1"/>
          </p:cNvSpPr>
          <p:nvPr>
            <p:ph type="title"/>
          </p:nvPr>
        </p:nvSpPr>
        <p:spPr>
          <a:xfrm>
            <a:off x="3480624" y="661110"/>
            <a:ext cx="5310505" cy="1068070"/>
          </a:xfrm>
          <a:prstGeom prst="rect">
            <a:avLst/>
          </a:prstGeom>
        </p:spPr>
        <p:txBody>
          <a:bodyPr vert="horz" wrap="square" lIns="0" tIns="74295" rIns="0" bIns="0" rtlCol="0">
            <a:spAutoFit/>
          </a:bodyPr>
          <a:lstStyle/>
          <a:p>
            <a:pPr marL="1447800" marR="5080" indent="-1435735">
              <a:lnSpc>
                <a:spcPts val="3890"/>
              </a:lnSpc>
              <a:spcBef>
                <a:spcPts val="585"/>
              </a:spcBef>
            </a:pPr>
            <a:r>
              <a:rPr sz="3600" dirty="0">
                <a:solidFill>
                  <a:srgbClr val="000000"/>
                </a:solidFill>
              </a:rPr>
              <a:t>SIGNS</a:t>
            </a:r>
            <a:r>
              <a:rPr sz="3600" spc="-55" dirty="0">
                <a:solidFill>
                  <a:srgbClr val="000000"/>
                </a:solidFill>
              </a:rPr>
              <a:t> </a:t>
            </a:r>
            <a:r>
              <a:rPr sz="3600" spc="-5" dirty="0">
                <a:solidFill>
                  <a:srgbClr val="000000"/>
                </a:solidFill>
              </a:rPr>
              <a:t>AND</a:t>
            </a:r>
            <a:r>
              <a:rPr sz="3600" spc="-40" dirty="0">
                <a:solidFill>
                  <a:srgbClr val="000000"/>
                </a:solidFill>
              </a:rPr>
              <a:t> </a:t>
            </a:r>
            <a:r>
              <a:rPr sz="3600" dirty="0">
                <a:solidFill>
                  <a:srgbClr val="000000"/>
                </a:solidFill>
              </a:rPr>
              <a:t>SYMPTOMS </a:t>
            </a:r>
            <a:r>
              <a:rPr sz="3600" spc="-985" dirty="0">
                <a:solidFill>
                  <a:srgbClr val="000000"/>
                </a:solidFill>
              </a:rPr>
              <a:t> </a:t>
            </a:r>
            <a:r>
              <a:rPr sz="3600" dirty="0">
                <a:solidFill>
                  <a:srgbClr val="000000"/>
                </a:solidFill>
              </a:rPr>
              <a:t>OF</a:t>
            </a:r>
            <a:r>
              <a:rPr sz="3600" spc="-10" dirty="0">
                <a:solidFill>
                  <a:srgbClr val="000000"/>
                </a:solidFill>
              </a:rPr>
              <a:t> </a:t>
            </a:r>
            <a:r>
              <a:rPr sz="3600" dirty="0">
                <a:solidFill>
                  <a:srgbClr val="BB8542"/>
                </a:solidFill>
              </a:rPr>
              <a:t>SHOCK</a:t>
            </a:r>
            <a:endParaRPr sz="3600"/>
          </a:p>
        </p:txBody>
      </p:sp>
      <p:sp>
        <p:nvSpPr>
          <p:cNvPr id="9" name="object 9"/>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grpSp>
        <p:nvGrpSpPr>
          <p:cNvPr id="10" name="object 10"/>
          <p:cNvGrpSpPr/>
          <p:nvPr/>
        </p:nvGrpSpPr>
        <p:grpSpPr>
          <a:xfrm>
            <a:off x="417576" y="2758833"/>
            <a:ext cx="1758950" cy="1776730"/>
            <a:chOff x="417576" y="2758833"/>
            <a:chExt cx="1758950" cy="1776730"/>
          </a:xfrm>
        </p:grpSpPr>
        <p:pic>
          <p:nvPicPr>
            <p:cNvPr id="11" name="object 11"/>
            <p:cNvPicPr/>
            <p:nvPr/>
          </p:nvPicPr>
          <p:blipFill>
            <a:blip r:embed="rId6" cstate="print"/>
            <a:stretch>
              <a:fillRect/>
            </a:stretch>
          </p:blipFill>
          <p:spPr>
            <a:xfrm>
              <a:off x="633996" y="2758833"/>
              <a:ext cx="1188700" cy="1188694"/>
            </a:xfrm>
            <a:prstGeom prst="rect">
              <a:avLst/>
            </a:prstGeom>
          </p:spPr>
        </p:pic>
        <p:sp>
          <p:nvSpPr>
            <p:cNvPr id="12" name="object 12"/>
            <p:cNvSpPr/>
            <p:nvPr/>
          </p:nvSpPr>
          <p:spPr>
            <a:xfrm>
              <a:off x="427101" y="3919397"/>
              <a:ext cx="1739900" cy="607060"/>
            </a:xfrm>
            <a:custGeom>
              <a:avLst/>
              <a:gdLst/>
              <a:ahLst/>
              <a:cxnLst/>
              <a:rect l="l" t="t" r="r" b="b"/>
              <a:pathLst>
                <a:path w="1739900" h="607060">
                  <a:moveTo>
                    <a:pt x="1222095" y="0"/>
                  </a:moveTo>
                  <a:lnTo>
                    <a:pt x="1014793" y="58623"/>
                  </a:lnTo>
                  <a:lnTo>
                    <a:pt x="0" y="58623"/>
                  </a:lnTo>
                  <a:lnTo>
                    <a:pt x="0" y="606501"/>
                  </a:lnTo>
                  <a:lnTo>
                    <a:pt x="1739645" y="606501"/>
                  </a:lnTo>
                  <a:lnTo>
                    <a:pt x="1739645" y="58623"/>
                  </a:lnTo>
                  <a:lnTo>
                    <a:pt x="1449705" y="58623"/>
                  </a:lnTo>
                  <a:lnTo>
                    <a:pt x="1222095" y="0"/>
                  </a:lnTo>
                  <a:close/>
                </a:path>
              </a:pathLst>
            </a:custGeom>
            <a:solidFill>
              <a:srgbClr val="FFD68A"/>
            </a:solidFill>
          </p:spPr>
          <p:txBody>
            <a:bodyPr wrap="square" lIns="0" tIns="0" rIns="0" bIns="0" rtlCol="0"/>
            <a:lstStyle/>
            <a:p>
              <a:endParaRPr/>
            </a:p>
          </p:txBody>
        </p:sp>
        <p:sp>
          <p:nvSpPr>
            <p:cNvPr id="13" name="object 13"/>
            <p:cNvSpPr/>
            <p:nvPr/>
          </p:nvSpPr>
          <p:spPr>
            <a:xfrm>
              <a:off x="427101" y="3919397"/>
              <a:ext cx="1739900" cy="607060"/>
            </a:xfrm>
            <a:custGeom>
              <a:avLst/>
              <a:gdLst/>
              <a:ahLst/>
              <a:cxnLst/>
              <a:rect l="l" t="t" r="r" b="b"/>
              <a:pathLst>
                <a:path w="1739900" h="607060">
                  <a:moveTo>
                    <a:pt x="0" y="58623"/>
                  </a:moveTo>
                  <a:lnTo>
                    <a:pt x="1014793" y="58623"/>
                  </a:lnTo>
                  <a:lnTo>
                    <a:pt x="1222095" y="0"/>
                  </a:lnTo>
                  <a:lnTo>
                    <a:pt x="1449705" y="58623"/>
                  </a:lnTo>
                  <a:lnTo>
                    <a:pt x="1739645" y="58623"/>
                  </a:lnTo>
                  <a:lnTo>
                    <a:pt x="1739645" y="149936"/>
                  </a:lnTo>
                  <a:lnTo>
                    <a:pt x="1739645" y="286905"/>
                  </a:lnTo>
                  <a:lnTo>
                    <a:pt x="1739645" y="606501"/>
                  </a:lnTo>
                  <a:lnTo>
                    <a:pt x="1449705" y="606501"/>
                  </a:lnTo>
                  <a:lnTo>
                    <a:pt x="1014793" y="606501"/>
                  </a:lnTo>
                  <a:lnTo>
                    <a:pt x="0" y="606501"/>
                  </a:lnTo>
                  <a:lnTo>
                    <a:pt x="0" y="286905"/>
                  </a:lnTo>
                  <a:lnTo>
                    <a:pt x="0" y="149936"/>
                  </a:lnTo>
                  <a:lnTo>
                    <a:pt x="0" y="58623"/>
                  </a:lnTo>
                  <a:close/>
                </a:path>
              </a:pathLst>
            </a:custGeom>
            <a:ln w="19049">
              <a:solidFill>
                <a:srgbClr val="FFFFFF"/>
              </a:solidFill>
            </a:ln>
          </p:spPr>
          <p:txBody>
            <a:bodyPr wrap="square" lIns="0" tIns="0" rIns="0" bIns="0" rtlCol="0"/>
            <a:lstStyle/>
            <a:p>
              <a:endParaRPr/>
            </a:p>
          </p:txBody>
        </p:sp>
      </p:grpSp>
      <p:sp>
        <p:nvSpPr>
          <p:cNvPr id="14" name="object 14"/>
          <p:cNvSpPr txBox="1"/>
          <p:nvPr/>
        </p:nvSpPr>
        <p:spPr>
          <a:xfrm>
            <a:off x="582938" y="3988977"/>
            <a:ext cx="1425575" cy="489584"/>
          </a:xfrm>
          <a:prstGeom prst="rect">
            <a:avLst/>
          </a:prstGeom>
        </p:spPr>
        <p:txBody>
          <a:bodyPr vert="horz" wrap="square" lIns="0" tIns="40005" rIns="0" bIns="0" rtlCol="0">
            <a:spAutoFit/>
          </a:bodyPr>
          <a:lstStyle/>
          <a:p>
            <a:pPr marL="402590" marR="5080" indent="-390525">
              <a:lnSpc>
                <a:spcPts val="1730"/>
              </a:lnSpc>
              <a:spcBef>
                <a:spcPts val="315"/>
              </a:spcBef>
            </a:pPr>
            <a:r>
              <a:rPr sz="1600" b="1" spc="-5" dirty="0">
                <a:latin typeface="Arial"/>
                <a:cs typeface="Arial"/>
              </a:rPr>
              <a:t>Altered</a:t>
            </a:r>
            <a:r>
              <a:rPr sz="1600" b="1" spc="-60" dirty="0">
                <a:latin typeface="Arial"/>
                <a:cs typeface="Arial"/>
              </a:rPr>
              <a:t> </a:t>
            </a:r>
            <a:r>
              <a:rPr sz="1600" b="1" spc="-5" dirty="0">
                <a:latin typeface="Arial"/>
                <a:cs typeface="Arial"/>
              </a:rPr>
              <a:t>Mental </a:t>
            </a:r>
            <a:r>
              <a:rPr sz="1600" b="1" spc="-430" dirty="0">
                <a:latin typeface="Arial"/>
                <a:cs typeface="Arial"/>
              </a:rPr>
              <a:t> </a:t>
            </a:r>
            <a:r>
              <a:rPr sz="1600" b="1" spc="-5" dirty="0">
                <a:latin typeface="Arial"/>
                <a:cs typeface="Arial"/>
              </a:rPr>
              <a:t>Status</a:t>
            </a:r>
            <a:endParaRPr sz="1600">
              <a:latin typeface="Arial"/>
              <a:cs typeface="Arial"/>
            </a:endParaRPr>
          </a:p>
        </p:txBody>
      </p:sp>
      <p:grpSp>
        <p:nvGrpSpPr>
          <p:cNvPr id="15" name="object 15"/>
          <p:cNvGrpSpPr/>
          <p:nvPr/>
        </p:nvGrpSpPr>
        <p:grpSpPr>
          <a:xfrm>
            <a:off x="2567177" y="2758833"/>
            <a:ext cx="1758950" cy="1776730"/>
            <a:chOff x="2567177" y="2758833"/>
            <a:chExt cx="1758950" cy="1776730"/>
          </a:xfrm>
        </p:grpSpPr>
        <p:pic>
          <p:nvPicPr>
            <p:cNvPr id="16" name="object 16"/>
            <p:cNvPicPr/>
            <p:nvPr/>
          </p:nvPicPr>
          <p:blipFill>
            <a:blip r:embed="rId7" cstate="print"/>
            <a:stretch>
              <a:fillRect/>
            </a:stretch>
          </p:blipFill>
          <p:spPr>
            <a:xfrm>
              <a:off x="2600785" y="2758833"/>
              <a:ext cx="1555073" cy="1188694"/>
            </a:xfrm>
            <a:prstGeom prst="rect">
              <a:avLst/>
            </a:prstGeom>
          </p:spPr>
        </p:pic>
        <p:sp>
          <p:nvSpPr>
            <p:cNvPr id="17" name="object 17"/>
            <p:cNvSpPr/>
            <p:nvPr/>
          </p:nvSpPr>
          <p:spPr>
            <a:xfrm>
              <a:off x="2576702" y="3919397"/>
              <a:ext cx="1739900" cy="607060"/>
            </a:xfrm>
            <a:custGeom>
              <a:avLst/>
              <a:gdLst/>
              <a:ahLst/>
              <a:cxnLst/>
              <a:rect l="l" t="t" r="r" b="b"/>
              <a:pathLst>
                <a:path w="1739900" h="607060">
                  <a:moveTo>
                    <a:pt x="1222095" y="0"/>
                  </a:moveTo>
                  <a:lnTo>
                    <a:pt x="1014793" y="58623"/>
                  </a:lnTo>
                  <a:lnTo>
                    <a:pt x="0" y="58623"/>
                  </a:lnTo>
                  <a:lnTo>
                    <a:pt x="0" y="606501"/>
                  </a:lnTo>
                  <a:lnTo>
                    <a:pt x="1739645" y="606501"/>
                  </a:lnTo>
                  <a:lnTo>
                    <a:pt x="1739645" y="58623"/>
                  </a:lnTo>
                  <a:lnTo>
                    <a:pt x="1449705" y="58623"/>
                  </a:lnTo>
                  <a:lnTo>
                    <a:pt x="1222095" y="0"/>
                  </a:lnTo>
                  <a:close/>
                </a:path>
              </a:pathLst>
            </a:custGeom>
            <a:solidFill>
              <a:srgbClr val="FFD68A"/>
            </a:solidFill>
          </p:spPr>
          <p:txBody>
            <a:bodyPr wrap="square" lIns="0" tIns="0" rIns="0" bIns="0" rtlCol="0"/>
            <a:lstStyle/>
            <a:p>
              <a:endParaRPr/>
            </a:p>
          </p:txBody>
        </p:sp>
        <p:sp>
          <p:nvSpPr>
            <p:cNvPr id="18" name="object 18"/>
            <p:cNvSpPr/>
            <p:nvPr/>
          </p:nvSpPr>
          <p:spPr>
            <a:xfrm>
              <a:off x="2576702" y="3919397"/>
              <a:ext cx="1739900" cy="607060"/>
            </a:xfrm>
            <a:custGeom>
              <a:avLst/>
              <a:gdLst/>
              <a:ahLst/>
              <a:cxnLst/>
              <a:rect l="l" t="t" r="r" b="b"/>
              <a:pathLst>
                <a:path w="1739900" h="607060">
                  <a:moveTo>
                    <a:pt x="0" y="58623"/>
                  </a:moveTo>
                  <a:lnTo>
                    <a:pt x="1014793" y="58623"/>
                  </a:lnTo>
                  <a:lnTo>
                    <a:pt x="1222095" y="0"/>
                  </a:lnTo>
                  <a:lnTo>
                    <a:pt x="1449705" y="58623"/>
                  </a:lnTo>
                  <a:lnTo>
                    <a:pt x="1739645" y="58623"/>
                  </a:lnTo>
                  <a:lnTo>
                    <a:pt x="1739645" y="149936"/>
                  </a:lnTo>
                  <a:lnTo>
                    <a:pt x="1739645" y="286905"/>
                  </a:lnTo>
                  <a:lnTo>
                    <a:pt x="1739645" y="606501"/>
                  </a:lnTo>
                  <a:lnTo>
                    <a:pt x="1449705" y="606501"/>
                  </a:lnTo>
                  <a:lnTo>
                    <a:pt x="1014793" y="606501"/>
                  </a:lnTo>
                  <a:lnTo>
                    <a:pt x="0" y="606501"/>
                  </a:lnTo>
                  <a:lnTo>
                    <a:pt x="0" y="286905"/>
                  </a:lnTo>
                  <a:lnTo>
                    <a:pt x="0" y="149936"/>
                  </a:lnTo>
                  <a:lnTo>
                    <a:pt x="0" y="58623"/>
                  </a:lnTo>
                  <a:close/>
                </a:path>
              </a:pathLst>
            </a:custGeom>
            <a:ln w="19049">
              <a:solidFill>
                <a:srgbClr val="FFFFFF"/>
              </a:solidFill>
            </a:ln>
          </p:spPr>
          <p:txBody>
            <a:bodyPr wrap="square" lIns="0" tIns="0" rIns="0" bIns="0" rtlCol="0"/>
            <a:lstStyle/>
            <a:p>
              <a:endParaRPr/>
            </a:p>
          </p:txBody>
        </p:sp>
      </p:grpSp>
      <p:sp>
        <p:nvSpPr>
          <p:cNvPr id="19" name="object 19"/>
          <p:cNvSpPr txBox="1"/>
          <p:nvPr/>
        </p:nvSpPr>
        <p:spPr>
          <a:xfrm>
            <a:off x="2681993" y="3988977"/>
            <a:ext cx="1528445" cy="489584"/>
          </a:xfrm>
          <a:prstGeom prst="rect">
            <a:avLst/>
          </a:prstGeom>
        </p:spPr>
        <p:txBody>
          <a:bodyPr vert="horz" wrap="square" lIns="0" tIns="40005" rIns="0" bIns="0" rtlCol="0">
            <a:spAutoFit/>
          </a:bodyPr>
          <a:lstStyle/>
          <a:p>
            <a:pPr marL="141605" marR="5080" indent="-129539">
              <a:lnSpc>
                <a:spcPts val="1730"/>
              </a:lnSpc>
              <a:spcBef>
                <a:spcPts val="315"/>
              </a:spcBef>
            </a:pPr>
            <a:r>
              <a:rPr sz="1600" b="1" u="heavy" spc="-5" dirty="0">
                <a:uFill>
                  <a:solidFill>
                    <a:srgbClr val="000000"/>
                  </a:solidFill>
                </a:uFill>
                <a:latin typeface="Arial"/>
                <a:cs typeface="Arial"/>
              </a:rPr>
              <a:t>Weak</a:t>
            </a:r>
            <a:r>
              <a:rPr sz="1600" b="1" spc="-30" dirty="0">
                <a:latin typeface="Arial"/>
                <a:cs typeface="Arial"/>
              </a:rPr>
              <a:t> </a:t>
            </a:r>
            <a:r>
              <a:rPr sz="1600" b="1" spc="-5" dirty="0">
                <a:latin typeface="Arial"/>
                <a:cs typeface="Arial"/>
              </a:rPr>
              <a:t>or</a:t>
            </a:r>
            <a:r>
              <a:rPr sz="1600" b="1" spc="-30" dirty="0">
                <a:latin typeface="Arial"/>
                <a:cs typeface="Arial"/>
              </a:rPr>
              <a:t> </a:t>
            </a:r>
            <a:r>
              <a:rPr sz="1600" b="1" spc="-5" dirty="0">
                <a:latin typeface="Arial"/>
                <a:cs typeface="Arial"/>
              </a:rPr>
              <a:t>absent </a:t>
            </a:r>
            <a:r>
              <a:rPr sz="1600" b="1" spc="-430" dirty="0">
                <a:latin typeface="Arial"/>
                <a:cs typeface="Arial"/>
              </a:rPr>
              <a:t> </a:t>
            </a:r>
            <a:r>
              <a:rPr sz="1600" b="1" spc="-5" dirty="0">
                <a:latin typeface="Arial"/>
                <a:cs typeface="Arial"/>
              </a:rPr>
              <a:t>radial</a:t>
            </a:r>
            <a:r>
              <a:rPr sz="1600" b="1" spc="-10" dirty="0">
                <a:latin typeface="Arial"/>
                <a:cs typeface="Arial"/>
              </a:rPr>
              <a:t> </a:t>
            </a:r>
            <a:r>
              <a:rPr sz="1600" b="1" spc="-5" dirty="0">
                <a:latin typeface="Arial"/>
                <a:cs typeface="Arial"/>
              </a:rPr>
              <a:t>pulses</a:t>
            </a:r>
            <a:endParaRPr sz="1600">
              <a:latin typeface="Arial"/>
              <a:cs typeface="Arial"/>
            </a:endParaRPr>
          </a:p>
        </p:txBody>
      </p:sp>
      <p:sp>
        <p:nvSpPr>
          <p:cNvPr id="20" name="object 20"/>
          <p:cNvSpPr/>
          <p:nvPr/>
        </p:nvSpPr>
        <p:spPr>
          <a:xfrm>
            <a:off x="4462271" y="2101595"/>
            <a:ext cx="15875" cy="4060825"/>
          </a:xfrm>
          <a:custGeom>
            <a:avLst/>
            <a:gdLst/>
            <a:ahLst/>
            <a:cxnLst/>
            <a:rect l="l" t="t" r="r" b="b"/>
            <a:pathLst>
              <a:path w="15875" h="4060825">
                <a:moveTo>
                  <a:pt x="15697" y="0"/>
                </a:moveTo>
                <a:lnTo>
                  <a:pt x="0" y="4060469"/>
                </a:lnTo>
              </a:path>
            </a:pathLst>
          </a:custGeom>
          <a:ln w="38099">
            <a:solidFill>
              <a:srgbClr val="D7D7D7"/>
            </a:solidFill>
            <a:prstDash val="dot"/>
          </a:ln>
        </p:spPr>
        <p:txBody>
          <a:bodyPr wrap="square" lIns="0" tIns="0" rIns="0" bIns="0" rtlCol="0"/>
          <a:lstStyle/>
          <a:p>
            <a:endParaRPr/>
          </a:p>
        </p:txBody>
      </p:sp>
      <p:sp>
        <p:nvSpPr>
          <p:cNvPr id="21" name="object 21"/>
          <p:cNvSpPr txBox="1"/>
          <p:nvPr/>
        </p:nvSpPr>
        <p:spPr>
          <a:xfrm>
            <a:off x="453628" y="1752117"/>
            <a:ext cx="3869690" cy="720725"/>
          </a:xfrm>
          <a:prstGeom prst="rect">
            <a:avLst/>
          </a:prstGeom>
        </p:spPr>
        <p:txBody>
          <a:bodyPr vert="horz" wrap="square" lIns="0" tIns="53975" rIns="0" bIns="0" rtlCol="0">
            <a:spAutoFit/>
          </a:bodyPr>
          <a:lstStyle/>
          <a:p>
            <a:pPr marL="12700" marR="5080">
              <a:lnSpc>
                <a:spcPts val="2590"/>
              </a:lnSpc>
              <a:spcBef>
                <a:spcPts val="425"/>
              </a:spcBef>
            </a:pPr>
            <a:r>
              <a:rPr sz="2400" b="1" spc="-5" dirty="0">
                <a:solidFill>
                  <a:srgbClr val="BB8542"/>
                </a:solidFill>
                <a:latin typeface="Arial"/>
                <a:cs typeface="Arial"/>
              </a:rPr>
              <a:t>RELIABLE </a:t>
            </a:r>
            <a:r>
              <a:rPr sz="2400" b="1" spc="-5" dirty="0">
                <a:latin typeface="Arial"/>
                <a:cs typeface="Arial"/>
              </a:rPr>
              <a:t>indicators of </a:t>
            </a:r>
            <a:r>
              <a:rPr sz="2400" b="1" dirty="0">
                <a:latin typeface="Arial"/>
                <a:cs typeface="Arial"/>
              </a:rPr>
              <a:t> </a:t>
            </a:r>
            <a:r>
              <a:rPr sz="2400" b="1" spc="-5" dirty="0">
                <a:latin typeface="Arial"/>
                <a:cs typeface="Arial"/>
              </a:rPr>
              <a:t>shock</a:t>
            </a:r>
            <a:r>
              <a:rPr sz="2400" b="1" spc="-20" dirty="0">
                <a:latin typeface="Arial"/>
                <a:cs typeface="Arial"/>
              </a:rPr>
              <a:t> </a:t>
            </a:r>
            <a:r>
              <a:rPr sz="2400" b="1" spc="-5" dirty="0">
                <a:latin typeface="Arial"/>
                <a:cs typeface="Arial"/>
              </a:rPr>
              <a:t>assessment</a:t>
            </a:r>
            <a:r>
              <a:rPr sz="2400" b="1" spc="5" dirty="0">
                <a:latin typeface="Arial"/>
                <a:cs typeface="Arial"/>
              </a:rPr>
              <a:t> </a:t>
            </a:r>
            <a:r>
              <a:rPr sz="2400" b="1" spc="-5" dirty="0">
                <a:latin typeface="Arial"/>
                <a:cs typeface="Arial"/>
              </a:rPr>
              <a:t>in</a:t>
            </a:r>
            <a:r>
              <a:rPr sz="2400" b="1" spc="-35" dirty="0">
                <a:latin typeface="Arial"/>
                <a:cs typeface="Arial"/>
              </a:rPr>
              <a:t> </a:t>
            </a:r>
            <a:r>
              <a:rPr sz="2400" b="1" spc="-5" dirty="0">
                <a:latin typeface="Arial"/>
                <a:cs typeface="Arial"/>
              </a:rPr>
              <a:t>TFC:</a:t>
            </a:r>
            <a:endParaRPr sz="2400">
              <a:latin typeface="Arial"/>
              <a:cs typeface="Arial"/>
            </a:endParaRPr>
          </a:p>
        </p:txBody>
      </p:sp>
      <p:grpSp>
        <p:nvGrpSpPr>
          <p:cNvPr id="22" name="object 22"/>
          <p:cNvGrpSpPr/>
          <p:nvPr/>
        </p:nvGrpSpPr>
        <p:grpSpPr>
          <a:xfrm>
            <a:off x="4610459" y="2342644"/>
            <a:ext cx="1525270" cy="1493520"/>
            <a:chOff x="4610459" y="2342644"/>
            <a:chExt cx="1525270" cy="1493520"/>
          </a:xfrm>
        </p:grpSpPr>
        <p:pic>
          <p:nvPicPr>
            <p:cNvPr id="23" name="object 23"/>
            <p:cNvPicPr/>
            <p:nvPr/>
          </p:nvPicPr>
          <p:blipFill>
            <a:blip r:embed="rId8" cstate="print"/>
            <a:stretch>
              <a:fillRect/>
            </a:stretch>
          </p:blipFill>
          <p:spPr>
            <a:xfrm>
              <a:off x="4610459" y="2342644"/>
              <a:ext cx="1463074" cy="1006101"/>
            </a:xfrm>
            <a:prstGeom prst="rect">
              <a:avLst/>
            </a:prstGeom>
          </p:spPr>
        </p:pic>
        <p:sp>
          <p:nvSpPr>
            <p:cNvPr id="24" name="object 24"/>
            <p:cNvSpPr/>
            <p:nvPr/>
          </p:nvSpPr>
          <p:spPr>
            <a:xfrm>
              <a:off x="4669155" y="3321621"/>
              <a:ext cx="1460500" cy="508000"/>
            </a:xfrm>
            <a:custGeom>
              <a:avLst/>
              <a:gdLst/>
              <a:ahLst/>
              <a:cxnLst/>
              <a:rect l="l" t="t" r="r" b="b"/>
              <a:pathLst>
                <a:path w="1460500" h="508000">
                  <a:moveTo>
                    <a:pt x="1025639" y="0"/>
                  </a:moveTo>
                  <a:lnTo>
                    <a:pt x="851662" y="49085"/>
                  </a:lnTo>
                  <a:lnTo>
                    <a:pt x="0" y="49085"/>
                  </a:lnTo>
                  <a:lnTo>
                    <a:pt x="0" y="507809"/>
                  </a:lnTo>
                  <a:lnTo>
                    <a:pt x="1459992" y="507809"/>
                  </a:lnTo>
                  <a:lnTo>
                    <a:pt x="1459992" y="49085"/>
                  </a:lnTo>
                  <a:lnTo>
                    <a:pt x="1216660" y="49085"/>
                  </a:lnTo>
                  <a:lnTo>
                    <a:pt x="1025639" y="0"/>
                  </a:lnTo>
                  <a:close/>
                </a:path>
              </a:pathLst>
            </a:custGeom>
            <a:solidFill>
              <a:srgbClr val="FFD68A"/>
            </a:solidFill>
          </p:spPr>
          <p:txBody>
            <a:bodyPr wrap="square" lIns="0" tIns="0" rIns="0" bIns="0" rtlCol="0"/>
            <a:lstStyle/>
            <a:p>
              <a:endParaRPr/>
            </a:p>
          </p:txBody>
        </p:sp>
        <p:sp>
          <p:nvSpPr>
            <p:cNvPr id="25" name="object 25"/>
            <p:cNvSpPr/>
            <p:nvPr/>
          </p:nvSpPr>
          <p:spPr>
            <a:xfrm>
              <a:off x="4669155" y="3321621"/>
              <a:ext cx="1460500" cy="508000"/>
            </a:xfrm>
            <a:custGeom>
              <a:avLst/>
              <a:gdLst/>
              <a:ahLst/>
              <a:cxnLst/>
              <a:rect l="l" t="t" r="r" b="b"/>
              <a:pathLst>
                <a:path w="1460500" h="508000">
                  <a:moveTo>
                    <a:pt x="0" y="49085"/>
                  </a:moveTo>
                  <a:lnTo>
                    <a:pt x="851662" y="49085"/>
                  </a:lnTo>
                  <a:lnTo>
                    <a:pt x="1025639" y="0"/>
                  </a:lnTo>
                  <a:lnTo>
                    <a:pt x="1216660" y="49085"/>
                  </a:lnTo>
                  <a:lnTo>
                    <a:pt x="1459992" y="49085"/>
                  </a:lnTo>
                  <a:lnTo>
                    <a:pt x="1459992" y="125539"/>
                  </a:lnTo>
                  <a:lnTo>
                    <a:pt x="1459992" y="240220"/>
                  </a:lnTo>
                  <a:lnTo>
                    <a:pt x="1459992" y="507809"/>
                  </a:lnTo>
                  <a:lnTo>
                    <a:pt x="1216660" y="507809"/>
                  </a:lnTo>
                  <a:lnTo>
                    <a:pt x="851662"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26" name="object 26"/>
          <p:cNvSpPr txBox="1"/>
          <p:nvPr/>
        </p:nvSpPr>
        <p:spPr>
          <a:xfrm>
            <a:off x="4735240" y="3429930"/>
            <a:ext cx="1360170"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Tachycardia</a:t>
            </a:r>
            <a:endParaRPr sz="1800">
              <a:latin typeface="Arial"/>
              <a:cs typeface="Arial"/>
            </a:endParaRPr>
          </a:p>
        </p:txBody>
      </p:sp>
      <p:grpSp>
        <p:nvGrpSpPr>
          <p:cNvPr id="27" name="object 27"/>
          <p:cNvGrpSpPr/>
          <p:nvPr/>
        </p:nvGrpSpPr>
        <p:grpSpPr>
          <a:xfrm>
            <a:off x="6414112" y="2251189"/>
            <a:ext cx="1525270" cy="1584960"/>
            <a:chOff x="6414112" y="2251189"/>
            <a:chExt cx="1525270" cy="1584960"/>
          </a:xfrm>
        </p:grpSpPr>
        <p:pic>
          <p:nvPicPr>
            <p:cNvPr id="28" name="object 28"/>
            <p:cNvPicPr/>
            <p:nvPr/>
          </p:nvPicPr>
          <p:blipFill>
            <a:blip r:embed="rId9" cstate="print"/>
            <a:stretch>
              <a:fillRect/>
            </a:stretch>
          </p:blipFill>
          <p:spPr>
            <a:xfrm>
              <a:off x="6414112" y="2251189"/>
              <a:ext cx="1463074" cy="1188999"/>
            </a:xfrm>
            <a:prstGeom prst="rect">
              <a:avLst/>
            </a:prstGeom>
          </p:spPr>
        </p:pic>
        <p:sp>
          <p:nvSpPr>
            <p:cNvPr id="29" name="object 29"/>
            <p:cNvSpPr/>
            <p:nvPr/>
          </p:nvSpPr>
          <p:spPr>
            <a:xfrm>
              <a:off x="6472809" y="3321621"/>
              <a:ext cx="1460500" cy="508000"/>
            </a:xfrm>
            <a:custGeom>
              <a:avLst/>
              <a:gdLst/>
              <a:ahLst/>
              <a:cxnLst/>
              <a:rect l="l" t="t" r="r" b="b"/>
              <a:pathLst>
                <a:path w="1460500" h="508000">
                  <a:moveTo>
                    <a:pt x="1025639" y="0"/>
                  </a:moveTo>
                  <a:lnTo>
                    <a:pt x="851662" y="49085"/>
                  </a:lnTo>
                  <a:lnTo>
                    <a:pt x="0" y="49085"/>
                  </a:lnTo>
                  <a:lnTo>
                    <a:pt x="0" y="507809"/>
                  </a:lnTo>
                  <a:lnTo>
                    <a:pt x="1459992" y="507809"/>
                  </a:lnTo>
                  <a:lnTo>
                    <a:pt x="1459992" y="49085"/>
                  </a:lnTo>
                  <a:lnTo>
                    <a:pt x="1216660" y="49085"/>
                  </a:lnTo>
                  <a:lnTo>
                    <a:pt x="1025639" y="0"/>
                  </a:lnTo>
                  <a:close/>
                </a:path>
              </a:pathLst>
            </a:custGeom>
            <a:solidFill>
              <a:srgbClr val="FFD68A"/>
            </a:solidFill>
          </p:spPr>
          <p:txBody>
            <a:bodyPr wrap="square" lIns="0" tIns="0" rIns="0" bIns="0" rtlCol="0"/>
            <a:lstStyle/>
            <a:p>
              <a:endParaRPr/>
            </a:p>
          </p:txBody>
        </p:sp>
        <p:sp>
          <p:nvSpPr>
            <p:cNvPr id="30" name="object 30"/>
            <p:cNvSpPr/>
            <p:nvPr/>
          </p:nvSpPr>
          <p:spPr>
            <a:xfrm>
              <a:off x="6472809" y="3321621"/>
              <a:ext cx="1460500" cy="508000"/>
            </a:xfrm>
            <a:custGeom>
              <a:avLst/>
              <a:gdLst/>
              <a:ahLst/>
              <a:cxnLst/>
              <a:rect l="l" t="t" r="r" b="b"/>
              <a:pathLst>
                <a:path w="1460500" h="508000">
                  <a:moveTo>
                    <a:pt x="0" y="49085"/>
                  </a:moveTo>
                  <a:lnTo>
                    <a:pt x="851662" y="49085"/>
                  </a:lnTo>
                  <a:lnTo>
                    <a:pt x="1025639" y="0"/>
                  </a:lnTo>
                  <a:lnTo>
                    <a:pt x="1216660" y="49085"/>
                  </a:lnTo>
                  <a:lnTo>
                    <a:pt x="1459992" y="49085"/>
                  </a:lnTo>
                  <a:lnTo>
                    <a:pt x="1459992" y="125539"/>
                  </a:lnTo>
                  <a:lnTo>
                    <a:pt x="1459992" y="240220"/>
                  </a:lnTo>
                  <a:lnTo>
                    <a:pt x="1459992" y="507809"/>
                  </a:lnTo>
                  <a:lnTo>
                    <a:pt x="1216660" y="507809"/>
                  </a:lnTo>
                  <a:lnTo>
                    <a:pt x="851662"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31" name="object 31"/>
          <p:cNvSpPr txBox="1"/>
          <p:nvPr/>
        </p:nvSpPr>
        <p:spPr>
          <a:xfrm>
            <a:off x="6592634" y="3429930"/>
            <a:ext cx="12198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Tachypnea</a:t>
            </a:r>
            <a:endParaRPr sz="1800">
              <a:latin typeface="Arial"/>
              <a:cs typeface="Arial"/>
            </a:endParaRPr>
          </a:p>
        </p:txBody>
      </p:sp>
      <p:grpSp>
        <p:nvGrpSpPr>
          <p:cNvPr id="32" name="object 32"/>
          <p:cNvGrpSpPr/>
          <p:nvPr/>
        </p:nvGrpSpPr>
        <p:grpSpPr>
          <a:xfrm>
            <a:off x="8129396" y="2189607"/>
            <a:ext cx="1640205" cy="1646555"/>
            <a:chOff x="8129396" y="2189607"/>
            <a:chExt cx="1640205" cy="1646555"/>
          </a:xfrm>
        </p:grpSpPr>
        <p:pic>
          <p:nvPicPr>
            <p:cNvPr id="33" name="object 33"/>
            <p:cNvPicPr/>
            <p:nvPr/>
          </p:nvPicPr>
          <p:blipFill>
            <a:blip r:embed="rId10" cstate="print"/>
            <a:stretch>
              <a:fillRect/>
            </a:stretch>
          </p:blipFill>
          <p:spPr>
            <a:xfrm>
              <a:off x="8129396" y="2189607"/>
              <a:ext cx="1639823" cy="1312164"/>
            </a:xfrm>
            <a:prstGeom prst="rect">
              <a:avLst/>
            </a:prstGeom>
          </p:spPr>
        </p:pic>
        <p:sp>
          <p:nvSpPr>
            <p:cNvPr id="34" name="object 34"/>
            <p:cNvSpPr/>
            <p:nvPr/>
          </p:nvSpPr>
          <p:spPr>
            <a:xfrm>
              <a:off x="8277224" y="3321621"/>
              <a:ext cx="1459230" cy="508000"/>
            </a:xfrm>
            <a:custGeom>
              <a:avLst/>
              <a:gdLst/>
              <a:ahLst/>
              <a:cxnLst/>
              <a:rect l="l" t="t" r="r" b="b"/>
              <a:pathLst>
                <a:path w="1459229" h="508000">
                  <a:moveTo>
                    <a:pt x="1025105" y="0"/>
                  </a:moveTo>
                  <a:lnTo>
                    <a:pt x="851217" y="49085"/>
                  </a:lnTo>
                  <a:lnTo>
                    <a:pt x="0" y="49085"/>
                  </a:lnTo>
                  <a:lnTo>
                    <a:pt x="0" y="507809"/>
                  </a:lnTo>
                  <a:lnTo>
                    <a:pt x="1459230" y="507809"/>
                  </a:lnTo>
                  <a:lnTo>
                    <a:pt x="1459230" y="49085"/>
                  </a:lnTo>
                  <a:lnTo>
                    <a:pt x="1216025" y="49085"/>
                  </a:lnTo>
                  <a:lnTo>
                    <a:pt x="1025105" y="0"/>
                  </a:lnTo>
                  <a:close/>
                </a:path>
              </a:pathLst>
            </a:custGeom>
            <a:solidFill>
              <a:srgbClr val="FFD68A"/>
            </a:solidFill>
          </p:spPr>
          <p:txBody>
            <a:bodyPr wrap="square" lIns="0" tIns="0" rIns="0" bIns="0" rtlCol="0"/>
            <a:lstStyle/>
            <a:p>
              <a:endParaRPr/>
            </a:p>
          </p:txBody>
        </p:sp>
        <p:sp>
          <p:nvSpPr>
            <p:cNvPr id="35" name="object 35"/>
            <p:cNvSpPr/>
            <p:nvPr/>
          </p:nvSpPr>
          <p:spPr>
            <a:xfrm>
              <a:off x="8277224" y="3321621"/>
              <a:ext cx="1459230" cy="508000"/>
            </a:xfrm>
            <a:custGeom>
              <a:avLst/>
              <a:gdLst/>
              <a:ahLst/>
              <a:cxnLst/>
              <a:rect l="l" t="t" r="r" b="b"/>
              <a:pathLst>
                <a:path w="1459229" h="508000">
                  <a:moveTo>
                    <a:pt x="0" y="49085"/>
                  </a:moveTo>
                  <a:lnTo>
                    <a:pt x="851217" y="49085"/>
                  </a:lnTo>
                  <a:lnTo>
                    <a:pt x="1025105" y="0"/>
                  </a:lnTo>
                  <a:lnTo>
                    <a:pt x="1216025" y="49085"/>
                  </a:lnTo>
                  <a:lnTo>
                    <a:pt x="1459230" y="49085"/>
                  </a:lnTo>
                  <a:lnTo>
                    <a:pt x="1459230" y="125539"/>
                  </a:lnTo>
                  <a:lnTo>
                    <a:pt x="1459230" y="240220"/>
                  </a:lnTo>
                  <a:lnTo>
                    <a:pt x="1459230" y="507809"/>
                  </a:lnTo>
                  <a:lnTo>
                    <a:pt x="1216025" y="507809"/>
                  </a:lnTo>
                  <a:lnTo>
                    <a:pt x="851217"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36" name="object 36"/>
          <p:cNvSpPr txBox="1"/>
          <p:nvPr/>
        </p:nvSpPr>
        <p:spPr>
          <a:xfrm>
            <a:off x="8484844" y="3429930"/>
            <a:ext cx="10420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Cyanosis</a:t>
            </a:r>
            <a:endParaRPr sz="1800">
              <a:latin typeface="Arial"/>
              <a:cs typeface="Arial"/>
            </a:endParaRPr>
          </a:p>
        </p:txBody>
      </p:sp>
      <p:grpSp>
        <p:nvGrpSpPr>
          <p:cNvPr id="37" name="object 37"/>
          <p:cNvGrpSpPr/>
          <p:nvPr/>
        </p:nvGrpSpPr>
        <p:grpSpPr>
          <a:xfrm>
            <a:off x="10021420" y="2205457"/>
            <a:ext cx="1525270" cy="1630680"/>
            <a:chOff x="10021420" y="2205457"/>
            <a:chExt cx="1525270" cy="1630680"/>
          </a:xfrm>
        </p:grpSpPr>
        <p:pic>
          <p:nvPicPr>
            <p:cNvPr id="38" name="object 38"/>
            <p:cNvPicPr/>
            <p:nvPr/>
          </p:nvPicPr>
          <p:blipFill>
            <a:blip r:embed="rId11" cstate="print"/>
            <a:stretch>
              <a:fillRect/>
            </a:stretch>
          </p:blipFill>
          <p:spPr>
            <a:xfrm>
              <a:off x="10021420" y="2205457"/>
              <a:ext cx="1463083" cy="1280461"/>
            </a:xfrm>
            <a:prstGeom prst="rect">
              <a:avLst/>
            </a:prstGeom>
          </p:spPr>
        </p:pic>
        <p:sp>
          <p:nvSpPr>
            <p:cNvPr id="39" name="object 39"/>
            <p:cNvSpPr/>
            <p:nvPr/>
          </p:nvSpPr>
          <p:spPr>
            <a:xfrm>
              <a:off x="10080878" y="3321621"/>
              <a:ext cx="1459230" cy="508000"/>
            </a:xfrm>
            <a:custGeom>
              <a:avLst/>
              <a:gdLst/>
              <a:ahLst/>
              <a:cxnLst/>
              <a:rect l="l" t="t" r="r" b="b"/>
              <a:pathLst>
                <a:path w="1459229" h="508000">
                  <a:moveTo>
                    <a:pt x="1025105" y="0"/>
                  </a:moveTo>
                  <a:lnTo>
                    <a:pt x="851217" y="49085"/>
                  </a:lnTo>
                  <a:lnTo>
                    <a:pt x="0" y="49085"/>
                  </a:lnTo>
                  <a:lnTo>
                    <a:pt x="0" y="507809"/>
                  </a:lnTo>
                  <a:lnTo>
                    <a:pt x="1459230" y="507809"/>
                  </a:lnTo>
                  <a:lnTo>
                    <a:pt x="1459230" y="49085"/>
                  </a:lnTo>
                  <a:lnTo>
                    <a:pt x="1216025" y="49085"/>
                  </a:lnTo>
                  <a:lnTo>
                    <a:pt x="1025105" y="0"/>
                  </a:lnTo>
                  <a:close/>
                </a:path>
              </a:pathLst>
            </a:custGeom>
            <a:solidFill>
              <a:srgbClr val="FFD68A"/>
            </a:solidFill>
          </p:spPr>
          <p:txBody>
            <a:bodyPr wrap="square" lIns="0" tIns="0" rIns="0" bIns="0" rtlCol="0"/>
            <a:lstStyle/>
            <a:p>
              <a:endParaRPr/>
            </a:p>
          </p:txBody>
        </p:sp>
        <p:sp>
          <p:nvSpPr>
            <p:cNvPr id="40" name="object 40"/>
            <p:cNvSpPr/>
            <p:nvPr/>
          </p:nvSpPr>
          <p:spPr>
            <a:xfrm>
              <a:off x="10080878" y="3321621"/>
              <a:ext cx="1459230" cy="508000"/>
            </a:xfrm>
            <a:custGeom>
              <a:avLst/>
              <a:gdLst/>
              <a:ahLst/>
              <a:cxnLst/>
              <a:rect l="l" t="t" r="r" b="b"/>
              <a:pathLst>
                <a:path w="1459229" h="508000">
                  <a:moveTo>
                    <a:pt x="0" y="49085"/>
                  </a:moveTo>
                  <a:lnTo>
                    <a:pt x="851217" y="49085"/>
                  </a:lnTo>
                  <a:lnTo>
                    <a:pt x="1025105" y="0"/>
                  </a:lnTo>
                  <a:lnTo>
                    <a:pt x="1216025" y="49085"/>
                  </a:lnTo>
                  <a:lnTo>
                    <a:pt x="1459230" y="49085"/>
                  </a:lnTo>
                  <a:lnTo>
                    <a:pt x="1459230" y="125539"/>
                  </a:lnTo>
                  <a:lnTo>
                    <a:pt x="1459230" y="240220"/>
                  </a:lnTo>
                  <a:lnTo>
                    <a:pt x="1459230" y="507809"/>
                  </a:lnTo>
                  <a:lnTo>
                    <a:pt x="1216025" y="507809"/>
                  </a:lnTo>
                  <a:lnTo>
                    <a:pt x="851217"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41" name="object 41"/>
          <p:cNvSpPr txBox="1"/>
          <p:nvPr/>
        </p:nvSpPr>
        <p:spPr>
          <a:xfrm>
            <a:off x="10143118" y="3429930"/>
            <a:ext cx="13341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Diaphoresis</a:t>
            </a:r>
            <a:endParaRPr sz="1800">
              <a:latin typeface="Arial"/>
              <a:cs typeface="Arial"/>
            </a:endParaRPr>
          </a:p>
        </p:txBody>
      </p:sp>
      <p:grpSp>
        <p:nvGrpSpPr>
          <p:cNvPr id="42" name="object 42"/>
          <p:cNvGrpSpPr/>
          <p:nvPr/>
        </p:nvGrpSpPr>
        <p:grpSpPr>
          <a:xfrm>
            <a:off x="5511904" y="3993260"/>
            <a:ext cx="1525270" cy="1646555"/>
            <a:chOff x="5511904" y="3993260"/>
            <a:chExt cx="1525270" cy="1646555"/>
          </a:xfrm>
        </p:grpSpPr>
        <p:pic>
          <p:nvPicPr>
            <p:cNvPr id="43" name="object 43"/>
            <p:cNvPicPr/>
            <p:nvPr/>
          </p:nvPicPr>
          <p:blipFill>
            <a:blip r:embed="rId12" cstate="print"/>
            <a:stretch>
              <a:fillRect/>
            </a:stretch>
          </p:blipFill>
          <p:spPr>
            <a:xfrm>
              <a:off x="5511904" y="3993260"/>
              <a:ext cx="1463083" cy="1312164"/>
            </a:xfrm>
            <a:prstGeom prst="rect">
              <a:avLst/>
            </a:prstGeom>
          </p:spPr>
        </p:pic>
        <p:sp>
          <p:nvSpPr>
            <p:cNvPr id="44" name="object 44"/>
            <p:cNvSpPr/>
            <p:nvPr/>
          </p:nvSpPr>
          <p:spPr>
            <a:xfrm>
              <a:off x="5571363" y="5125275"/>
              <a:ext cx="1459230" cy="508000"/>
            </a:xfrm>
            <a:custGeom>
              <a:avLst/>
              <a:gdLst/>
              <a:ahLst/>
              <a:cxnLst/>
              <a:rect l="l" t="t" r="r" b="b"/>
              <a:pathLst>
                <a:path w="1459229" h="508000">
                  <a:moveTo>
                    <a:pt x="1025105" y="0"/>
                  </a:moveTo>
                  <a:lnTo>
                    <a:pt x="851217" y="49085"/>
                  </a:lnTo>
                  <a:lnTo>
                    <a:pt x="0" y="49085"/>
                  </a:lnTo>
                  <a:lnTo>
                    <a:pt x="0" y="507809"/>
                  </a:lnTo>
                  <a:lnTo>
                    <a:pt x="1459230" y="507809"/>
                  </a:lnTo>
                  <a:lnTo>
                    <a:pt x="1459230" y="49085"/>
                  </a:lnTo>
                  <a:lnTo>
                    <a:pt x="1216025" y="49085"/>
                  </a:lnTo>
                  <a:lnTo>
                    <a:pt x="1025105" y="0"/>
                  </a:lnTo>
                  <a:close/>
                </a:path>
              </a:pathLst>
            </a:custGeom>
            <a:solidFill>
              <a:srgbClr val="FFD68A"/>
            </a:solidFill>
          </p:spPr>
          <p:txBody>
            <a:bodyPr wrap="square" lIns="0" tIns="0" rIns="0" bIns="0" rtlCol="0"/>
            <a:lstStyle/>
            <a:p>
              <a:endParaRPr/>
            </a:p>
          </p:txBody>
        </p:sp>
        <p:sp>
          <p:nvSpPr>
            <p:cNvPr id="45" name="object 45"/>
            <p:cNvSpPr/>
            <p:nvPr/>
          </p:nvSpPr>
          <p:spPr>
            <a:xfrm>
              <a:off x="5571363" y="5125275"/>
              <a:ext cx="1459230" cy="508000"/>
            </a:xfrm>
            <a:custGeom>
              <a:avLst/>
              <a:gdLst/>
              <a:ahLst/>
              <a:cxnLst/>
              <a:rect l="l" t="t" r="r" b="b"/>
              <a:pathLst>
                <a:path w="1459229" h="508000">
                  <a:moveTo>
                    <a:pt x="0" y="49085"/>
                  </a:moveTo>
                  <a:lnTo>
                    <a:pt x="851217" y="49085"/>
                  </a:lnTo>
                  <a:lnTo>
                    <a:pt x="1025105" y="0"/>
                  </a:lnTo>
                  <a:lnTo>
                    <a:pt x="1216025" y="49085"/>
                  </a:lnTo>
                  <a:lnTo>
                    <a:pt x="1459230" y="49085"/>
                  </a:lnTo>
                  <a:lnTo>
                    <a:pt x="1459230" y="125539"/>
                  </a:lnTo>
                  <a:lnTo>
                    <a:pt x="1459230" y="240220"/>
                  </a:lnTo>
                  <a:lnTo>
                    <a:pt x="1459230" y="507809"/>
                  </a:lnTo>
                  <a:lnTo>
                    <a:pt x="1216025" y="507809"/>
                  </a:lnTo>
                  <a:lnTo>
                    <a:pt x="851217"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46" name="object 46"/>
          <p:cNvSpPr txBox="1"/>
          <p:nvPr/>
        </p:nvSpPr>
        <p:spPr>
          <a:xfrm>
            <a:off x="5805027" y="5233747"/>
            <a:ext cx="9912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Lethargy</a:t>
            </a:r>
            <a:endParaRPr sz="1800">
              <a:latin typeface="Arial"/>
              <a:cs typeface="Arial"/>
            </a:endParaRPr>
          </a:p>
        </p:txBody>
      </p:sp>
      <p:grpSp>
        <p:nvGrpSpPr>
          <p:cNvPr id="47" name="object 47"/>
          <p:cNvGrpSpPr/>
          <p:nvPr/>
        </p:nvGrpSpPr>
        <p:grpSpPr>
          <a:xfrm>
            <a:off x="7368667" y="4009111"/>
            <a:ext cx="1471930" cy="1630680"/>
            <a:chOff x="7368667" y="4009111"/>
            <a:chExt cx="1471930" cy="1630680"/>
          </a:xfrm>
        </p:grpSpPr>
        <p:pic>
          <p:nvPicPr>
            <p:cNvPr id="48" name="object 48"/>
            <p:cNvPicPr/>
            <p:nvPr/>
          </p:nvPicPr>
          <p:blipFill>
            <a:blip r:embed="rId13" cstate="print"/>
            <a:stretch>
              <a:fillRect/>
            </a:stretch>
          </p:blipFill>
          <p:spPr>
            <a:xfrm>
              <a:off x="7407012" y="4009111"/>
              <a:ext cx="1280168" cy="1280462"/>
            </a:xfrm>
            <a:prstGeom prst="rect">
              <a:avLst/>
            </a:prstGeom>
          </p:spPr>
        </p:pic>
        <p:sp>
          <p:nvSpPr>
            <p:cNvPr id="49" name="object 49"/>
            <p:cNvSpPr/>
            <p:nvPr/>
          </p:nvSpPr>
          <p:spPr>
            <a:xfrm>
              <a:off x="7375017" y="5125275"/>
              <a:ext cx="1459230" cy="508000"/>
            </a:xfrm>
            <a:custGeom>
              <a:avLst/>
              <a:gdLst/>
              <a:ahLst/>
              <a:cxnLst/>
              <a:rect l="l" t="t" r="r" b="b"/>
              <a:pathLst>
                <a:path w="1459229" h="508000">
                  <a:moveTo>
                    <a:pt x="1025105" y="0"/>
                  </a:moveTo>
                  <a:lnTo>
                    <a:pt x="851217" y="49085"/>
                  </a:lnTo>
                  <a:lnTo>
                    <a:pt x="0" y="49085"/>
                  </a:lnTo>
                  <a:lnTo>
                    <a:pt x="0" y="507809"/>
                  </a:lnTo>
                  <a:lnTo>
                    <a:pt x="1459230" y="507809"/>
                  </a:lnTo>
                  <a:lnTo>
                    <a:pt x="1459230" y="49085"/>
                  </a:lnTo>
                  <a:lnTo>
                    <a:pt x="1216025" y="49085"/>
                  </a:lnTo>
                  <a:lnTo>
                    <a:pt x="1025105" y="0"/>
                  </a:lnTo>
                  <a:close/>
                </a:path>
              </a:pathLst>
            </a:custGeom>
            <a:solidFill>
              <a:srgbClr val="FFD68A"/>
            </a:solidFill>
          </p:spPr>
          <p:txBody>
            <a:bodyPr wrap="square" lIns="0" tIns="0" rIns="0" bIns="0" rtlCol="0"/>
            <a:lstStyle/>
            <a:p>
              <a:endParaRPr/>
            </a:p>
          </p:txBody>
        </p:sp>
        <p:sp>
          <p:nvSpPr>
            <p:cNvPr id="50" name="object 50"/>
            <p:cNvSpPr/>
            <p:nvPr/>
          </p:nvSpPr>
          <p:spPr>
            <a:xfrm>
              <a:off x="7375017" y="5125275"/>
              <a:ext cx="1459230" cy="508000"/>
            </a:xfrm>
            <a:custGeom>
              <a:avLst/>
              <a:gdLst/>
              <a:ahLst/>
              <a:cxnLst/>
              <a:rect l="l" t="t" r="r" b="b"/>
              <a:pathLst>
                <a:path w="1459229" h="508000">
                  <a:moveTo>
                    <a:pt x="0" y="49085"/>
                  </a:moveTo>
                  <a:lnTo>
                    <a:pt x="851217" y="49085"/>
                  </a:lnTo>
                  <a:lnTo>
                    <a:pt x="1025105" y="0"/>
                  </a:lnTo>
                  <a:lnTo>
                    <a:pt x="1216025" y="49085"/>
                  </a:lnTo>
                  <a:lnTo>
                    <a:pt x="1459230" y="49085"/>
                  </a:lnTo>
                  <a:lnTo>
                    <a:pt x="1459230" y="125539"/>
                  </a:lnTo>
                  <a:lnTo>
                    <a:pt x="1459230" y="240220"/>
                  </a:lnTo>
                  <a:lnTo>
                    <a:pt x="1459230" y="507809"/>
                  </a:lnTo>
                  <a:lnTo>
                    <a:pt x="1216025" y="507809"/>
                  </a:lnTo>
                  <a:lnTo>
                    <a:pt x="851217"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51" name="object 51"/>
          <p:cNvSpPr txBox="1"/>
          <p:nvPr/>
        </p:nvSpPr>
        <p:spPr>
          <a:xfrm>
            <a:off x="7520451" y="5233747"/>
            <a:ext cx="116776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Pol</a:t>
            </a:r>
            <a:r>
              <a:rPr sz="1800" b="1" dirty="0">
                <a:latin typeface="Arial"/>
                <a:cs typeface="Arial"/>
              </a:rPr>
              <a:t>y</a:t>
            </a:r>
            <a:r>
              <a:rPr sz="1800" b="1" spc="-5" dirty="0">
                <a:latin typeface="Arial"/>
                <a:cs typeface="Arial"/>
              </a:rPr>
              <a:t>dip</a:t>
            </a:r>
            <a:r>
              <a:rPr sz="1800" b="1" dirty="0">
                <a:latin typeface="Arial"/>
                <a:cs typeface="Arial"/>
              </a:rPr>
              <a:t>s</a:t>
            </a:r>
            <a:r>
              <a:rPr sz="1800" b="1" spc="-5" dirty="0">
                <a:latin typeface="Arial"/>
                <a:cs typeface="Arial"/>
              </a:rPr>
              <a:t>ia</a:t>
            </a:r>
            <a:endParaRPr sz="1800">
              <a:latin typeface="Arial"/>
              <a:cs typeface="Arial"/>
            </a:endParaRPr>
          </a:p>
        </p:txBody>
      </p:sp>
      <p:grpSp>
        <p:nvGrpSpPr>
          <p:cNvPr id="52" name="object 52"/>
          <p:cNvGrpSpPr/>
          <p:nvPr/>
        </p:nvGrpSpPr>
        <p:grpSpPr>
          <a:xfrm>
            <a:off x="9172320" y="4009112"/>
            <a:ext cx="1473200" cy="1630680"/>
            <a:chOff x="9172320" y="4009112"/>
            <a:chExt cx="1473200" cy="1630680"/>
          </a:xfrm>
        </p:grpSpPr>
        <p:pic>
          <p:nvPicPr>
            <p:cNvPr id="53" name="object 53"/>
            <p:cNvPicPr/>
            <p:nvPr/>
          </p:nvPicPr>
          <p:blipFill>
            <a:blip r:embed="rId14" cstate="print"/>
            <a:stretch>
              <a:fillRect/>
            </a:stretch>
          </p:blipFill>
          <p:spPr>
            <a:xfrm>
              <a:off x="9302864" y="4009112"/>
              <a:ext cx="1097304" cy="1280461"/>
            </a:xfrm>
            <a:prstGeom prst="rect">
              <a:avLst/>
            </a:prstGeom>
          </p:spPr>
        </p:pic>
        <p:sp>
          <p:nvSpPr>
            <p:cNvPr id="54" name="object 54"/>
            <p:cNvSpPr/>
            <p:nvPr/>
          </p:nvSpPr>
          <p:spPr>
            <a:xfrm>
              <a:off x="9178670" y="5125275"/>
              <a:ext cx="1460500" cy="508000"/>
            </a:xfrm>
            <a:custGeom>
              <a:avLst/>
              <a:gdLst/>
              <a:ahLst/>
              <a:cxnLst/>
              <a:rect l="l" t="t" r="r" b="b"/>
              <a:pathLst>
                <a:path w="1460500" h="508000">
                  <a:moveTo>
                    <a:pt x="1025639" y="0"/>
                  </a:moveTo>
                  <a:lnTo>
                    <a:pt x="851662" y="49085"/>
                  </a:lnTo>
                  <a:lnTo>
                    <a:pt x="0" y="49085"/>
                  </a:lnTo>
                  <a:lnTo>
                    <a:pt x="0" y="507809"/>
                  </a:lnTo>
                  <a:lnTo>
                    <a:pt x="1459992" y="507809"/>
                  </a:lnTo>
                  <a:lnTo>
                    <a:pt x="1459992" y="49085"/>
                  </a:lnTo>
                  <a:lnTo>
                    <a:pt x="1216660" y="49085"/>
                  </a:lnTo>
                  <a:lnTo>
                    <a:pt x="1025639" y="0"/>
                  </a:lnTo>
                  <a:close/>
                </a:path>
              </a:pathLst>
            </a:custGeom>
            <a:solidFill>
              <a:srgbClr val="FFD68A"/>
            </a:solidFill>
          </p:spPr>
          <p:txBody>
            <a:bodyPr wrap="square" lIns="0" tIns="0" rIns="0" bIns="0" rtlCol="0"/>
            <a:lstStyle/>
            <a:p>
              <a:endParaRPr/>
            </a:p>
          </p:txBody>
        </p:sp>
        <p:sp>
          <p:nvSpPr>
            <p:cNvPr id="55" name="object 55"/>
            <p:cNvSpPr/>
            <p:nvPr/>
          </p:nvSpPr>
          <p:spPr>
            <a:xfrm>
              <a:off x="9178670" y="5125275"/>
              <a:ext cx="1460500" cy="508000"/>
            </a:xfrm>
            <a:custGeom>
              <a:avLst/>
              <a:gdLst/>
              <a:ahLst/>
              <a:cxnLst/>
              <a:rect l="l" t="t" r="r" b="b"/>
              <a:pathLst>
                <a:path w="1460500" h="508000">
                  <a:moveTo>
                    <a:pt x="0" y="49085"/>
                  </a:moveTo>
                  <a:lnTo>
                    <a:pt x="851662" y="49085"/>
                  </a:lnTo>
                  <a:lnTo>
                    <a:pt x="1025639" y="0"/>
                  </a:lnTo>
                  <a:lnTo>
                    <a:pt x="1216660" y="49085"/>
                  </a:lnTo>
                  <a:lnTo>
                    <a:pt x="1459992" y="49085"/>
                  </a:lnTo>
                  <a:lnTo>
                    <a:pt x="1459992" y="125539"/>
                  </a:lnTo>
                  <a:lnTo>
                    <a:pt x="1459992" y="240220"/>
                  </a:lnTo>
                  <a:lnTo>
                    <a:pt x="1459992" y="507809"/>
                  </a:lnTo>
                  <a:lnTo>
                    <a:pt x="1216660" y="507809"/>
                  </a:lnTo>
                  <a:lnTo>
                    <a:pt x="851662" y="507809"/>
                  </a:lnTo>
                  <a:lnTo>
                    <a:pt x="0" y="507809"/>
                  </a:lnTo>
                  <a:lnTo>
                    <a:pt x="0" y="240220"/>
                  </a:lnTo>
                  <a:lnTo>
                    <a:pt x="0" y="125539"/>
                  </a:lnTo>
                  <a:lnTo>
                    <a:pt x="0" y="49085"/>
                  </a:lnTo>
                  <a:close/>
                </a:path>
              </a:pathLst>
            </a:custGeom>
            <a:ln w="12700">
              <a:solidFill>
                <a:srgbClr val="FFFFFF"/>
              </a:solidFill>
            </a:ln>
          </p:spPr>
          <p:txBody>
            <a:bodyPr wrap="square" lIns="0" tIns="0" rIns="0" bIns="0" rtlCol="0"/>
            <a:lstStyle/>
            <a:p>
              <a:endParaRPr/>
            </a:p>
          </p:txBody>
        </p:sp>
      </p:grpSp>
      <p:sp>
        <p:nvSpPr>
          <p:cNvPr id="56" name="object 56"/>
          <p:cNvSpPr txBox="1"/>
          <p:nvPr/>
        </p:nvSpPr>
        <p:spPr>
          <a:xfrm>
            <a:off x="9334718" y="5109655"/>
            <a:ext cx="1067435" cy="546735"/>
          </a:xfrm>
          <a:prstGeom prst="rect">
            <a:avLst/>
          </a:prstGeom>
        </p:spPr>
        <p:txBody>
          <a:bodyPr vert="horz" wrap="square" lIns="0" tIns="43815" rIns="0" bIns="0" rtlCol="0">
            <a:spAutoFit/>
          </a:bodyPr>
          <a:lstStyle/>
          <a:p>
            <a:pPr marL="44450" marR="5080" indent="-32384">
              <a:lnSpc>
                <a:spcPts val="1939"/>
              </a:lnSpc>
              <a:spcBef>
                <a:spcPts val="345"/>
              </a:spcBef>
            </a:pPr>
            <a:r>
              <a:rPr sz="1800" b="1" spc="-5" dirty="0">
                <a:latin typeface="Arial"/>
                <a:cs typeface="Arial"/>
              </a:rPr>
              <a:t>Nausea</a:t>
            </a:r>
            <a:r>
              <a:rPr sz="1800" b="1" spc="-85" dirty="0">
                <a:latin typeface="Arial"/>
                <a:cs typeface="Arial"/>
              </a:rPr>
              <a:t> </a:t>
            </a:r>
            <a:r>
              <a:rPr sz="1800" b="1" dirty="0">
                <a:latin typeface="Arial"/>
                <a:cs typeface="Arial"/>
              </a:rPr>
              <a:t>&amp; </a:t>
            </a:r>
            <a:r>
              <a:rPr sz="1800" b="1" spc="-484" dirty="0">
                <a:latin typeface="Arial"/>
                <a:cs typeface="Arial"/>
              </a:rPr>
              <a:t> </a:t>
            </a:r>
            <a:r>
              <a:rPr sz="1800" b="1" spc="-5" dirty="0">
                <a:latin typeface="Arial"/>
                <a:cs typeface="Arial"/>
              </a:rPr>
              <a:t>Vomiting</a:t>
            </a:r>
            <a:endParaRPr sz="1800">
              <a:latin typeface="Arial"/>
              <a:cs typeface="Arial"/>
            </a:endParaRPr>
          </a:p>
        </p:txBody>
      </p:sp>
      <p:sp>
        <p:nvSpPr>
          <p:cNvPr id="59" name="object 59"/>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60" name="object 60"/>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61" name="object 61"/>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62" name="object 6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63" name="object 63"/>
          <p:cNvSpPr txBox="1">
            <a:spLocks noGrp="1"/>
          </p:cNvSpPr>
          <p:nvPr>
            <p:ph type="sldNum" sz="quarter" idx="7"/>
          </p:nvPr>
        </p:nvSpPr>
        <p:spPr>
          <a:prstGeom prst="rect">
            <a:avLst/>
          </a:prstGeom>
        </p:spPr>
        <p:txBody>
          <a:bodyPr vert="horz" wrap="square" lIns="0" tIns="43180" rIns="0" bIns="0" rtlCol="0">
            <a:spAutoFit/>
          </a:bodyPr>
          <a:lstStyle/>
          <a:p>
            <a:pPr marL="38100">
              <a:lnSpc>
                <a:spcPct val="100000"/>
              </a:lnSpc>
              <a:spcBef>
                <a:spcPts val="340"/>
              </a:spcBef>
            </a:pPr>
            <a:fld id="{81D60167-4931-47E6-BA6A-407CBD079E47}" type="slidenum">
              <a:rPr dirty="0"/>
              <a:t>7</a:t>
            </a:fld>
            <a:endParaRPr dirty="0"/>
          </a:p>
        </p:txBody>
      </p:sp>
      <p:sp>
        <p:nvSpPr>
          <p:cNvPr id="57" name="object 57"/>
          <p:cNvSpPr txBox="1"/>
          <p:nvPr/>
        </p:nvSpPr>
        <p:spPr>
          <a:xfrm>
            <a:off x="1324128" y="5205929"/>
            <a:ext cx="2592705" cy="793750"/>
          </a:xfrm>
          <a:prstGeom prst="rect">
            <a:avLst/>
          </a:prstGeom>
        </p:spPr>
        <p:txBody>
          <a:bodyPr vert="horz" wrap="square" lIns="0" tIns="43815" rIns="0" bIns="0" rtlCol="0">
            <a:spAutoFit/>
          </a:bodyPr>
          <a:lstStyle/>
          <a:p>
            <a:pPr marL="12700" marR="5080">
              <a:lnSpc>
                <a:spcPts val="1939"/>
              </a:lnSpc>
              <a:spcBef>
                <a:spcPts val="345"/>
              </a:spcBef>
            </a:pPr>
            <a:r>
              <a:rPr sz="1800" spc="-5" dirty="0">
                <a:latin typeface="Arial MT"/>
                <a:cs typeface="Arial MT"/>
              </a:rPr>
              <a:t>Make</a:t>
            </a:r>
            <a:r>
              <a:rPr sz="1800" spc="-20" dirty="0">
                <a:latin typeface="Arial MT"/>
                <a:cs typeface="Arial MT"/>
              </a:rPr>
              <a:t> </a:t>
            </a:r>
            <a:r>
              <a:rPr sz="1800" dirty="0">
                <a:latin typeface="Arial MT"/>
                <a:cs typeface="Arial MT"/>
              </a:rPr>
              <a:t>sure</a:t>
            </a:r>
            <a:r>
              <a:rPr sz="1800" spc="-20" dirty="0">
                <a:latin typeface="Arial MT"/>
                <a:cs typeface="Arial MT"/>
              </a:rPr>
              <a:t> </a:t>
            </a:r>
            <a:r>
              <a:rPr sz="1800" spc="-5" dirty="0">
                <a:latin typeface="Arial MT"/>
                <a:cs typeface="Arial MT"/>
              </a:rPr>
              <a:t>you</a:t>
            </a:r>
            <a:r>
              <a:rPr sz="1800" spc="-15" dirty="0">
                <a:latin typeface="Arial MT"/>
                <a:cs typeface="Arial MT"/>
              </a:rPr>
              <a:t> </a:t>
            </a:r>
            <a:r>
              <a:rPr sz="1800" spc="-5" dirty="0">
                <a:latin typeface="Arial MT"/>
                <a:cs typeface="Arial MT"/>
              </a:rPr>
              <a:t>frequently </a:t>
            </a:r>
            <a:r>
              <a:rPr sz="1800" spc="-484" dirty="0">
                <a:latin typeface="Arial MT"/>
                <a:cs typeface="Arial MT"/>
              </a:rPr>
              <a:t> </a:t>
            </a:r>
            <a:r>
              <a:rPr sz="1800" spc="-5" dirty="0">
                <a:latin typeface="Arial MT"/>
                <a:cs typeface="Arial MT"/>
              </a:rPr>
              <a:t>assess casualties </a:t>
            </a:r>
            <a:r>
              <a:rPr sz="1800" dirty="0">
                <a:latin typeface="Arial MT"/>
                <a:cs typeface="Arial MT"/>
              </a:rPr>
              <a:t>during </a:t>
            </a:r>
            <a:r>
              <a:rPr sz="1800" spc="5" dirty="0">
                <a:latin typeface="Arial MT"/>
                <a:cs typeface="Arial MT"/>
              </a:rPr>
              <a:t> </a:t>
            </a:r>
            <a:r>
              <a:rPr sz="1800" spc="-5" dirty="0">
                <a:latin typeface="Arial MT"/>
                <a:cs typeface="Arial MT"/>
              </a:rPr>
              <a:t>TFC for</a:t>
            </a:r>
            <a:r>
              <a:rPr sz="1800" spc="-15" dirty="0">
                <a:latin typeface="Arial MT"/>
                <a:cs typeface="Arial MT"/>
              </a:rPr>
              <a:t> </a:t>
            </a:r>
            <a:r>
              <a:rPr sz="1800" dirty="0">
                <a:latin typeface="Arial MT"/>
                <a:cs typeface="Arial MT"/>
              </a:rPr>
              <a:t>signs</a:t>
            </a:r>
            <a:r>
              <a:rPr sz="1800" spc="-20" dirty="0">
                <a:latin typeface="Arial MT"/>
                <a:cs typeface="Arial MT"/>
              </a:rPr>
              <a:t> </a:t>
            </a:r>
            <a:r>
              <a:rPr sz="1800" dirty="0">
                <a:latin typeface="Arial MT"/>
                <a:cs typeface="Arial MT"/>
              </a:rPr>
              <a:t>of</a:t>
            </a:r>
            <a:r>
              <a:rPr sz="1800" spc="-5" dirty="0">
                <a:latin typeface="Arial MT"/>
                <a:cs typeface="Arial MT"/>
              </a:rPr>
              <a:t> shock.</a:t>
            </a:r>
            <a:endParaRPr sz="1800">
              <a:latin typeface="Arial MT"/>
              <a:cs typeface="Arial M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1912" rIns="0" bIns="0" rtlCol="0">
            <a:spAutoFit/>
          </a:bodyPr>
          <a:lstStyle/>
          <a:p>
            <a:pPr marL="12700">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1625776" y="2012801"/>
            <a:ext cx="1505585" cy="767715"/>
          </a:xfrm>
          <a:prstGeom prst="rect">
            <a:avLst/>
          </a:prstGeom>
        </p:spPr>
        <p:txBody>
          <a:bodyPr vert="horz" wrap="square" lIns="0" tIns="97790" rIns="0" bIns="0" rtlCol="0">
            <a:spAutoFit/>
          </a:bodyPr>
          <a:lstStyle/>
          <a:p>
            <a:pPr marL="12700">
              <a:lnSpc>
                <a:spcPct val="100000"/>
              </a:lnSpc>
              <a:spcBef>
                <a:spcPts val="770"/>
              </a:spcBef>
            </a:pPr>
            <a:r>
              <a:rPr sz="2000" b="1" spc="-10" dirty="0">
                <a:latin typeface="Arial"/>
                <a:cs typeface="Arial"/>
              </a:rPr>
              <a:t>Tachyca</a:t>
            </a:r>
            <a:r>
              <a:rPr sz="2000" b="1" spc="-5" dirty="0">
                <a:latin typeface="Arial"/>
                <a:cs typeface="Arial"/>
              </a:rPr>
              <a:t>r</a:t>
            </a:r>
            <a:r>
              <a:rPr sz="2000" b="1" spc="-10" dirty="0">
                <a:latin typeface="Arial"/>
                <a:cs typeface="Arial"/>
              </a:rPr>
              <a:t>d</a:t>
            </a:r>
            <a:r>
              <a:rPr sz="2000" b="1" spc="-5" dirty="0">
                <a:latin typeface="Arial"/>
                <a:cs typeface="Arial"/>
              </a:rPr>
              <a:t>ia</a:t>
            </a:r>
            <a:endParaRPr sz="2000">
              <a:latin typeface="Arial"/>
              <a:cs typeface="Arial"/>
            </a:endParaRPr>
          </a:p>
          <a:p>
            <a:pPr marL="12700">
              <a:lnSpc>
                <a:spcPct val="100000"/>
              </a:lnSpc>
              <a:spcBef>
                <a:spcPts val="610"/>
              </a:spcBef>
            </a:pPr>
            <a:r>
              <a:rPr sz="1800" spc="-5" dirty="0">
                <a:latin typeface="Arial MT"/>
                <a:cs typeface="Arial MT"/>
              </a:rPr>
              <a:t>Tachycardia</a:t>
            </a:r>
            <a:r>
              <a:rPr sz="1800" spc="-70" dirty="0">
                <a:latin typeface="Arial MT"/>
                <a:cs typeface="Arial MT"/>
              </a:rPr>
              <a:t> </a:t>
            </a:r>
            <a:r>
              <a:rPr sz="1800" dirty="0">
                <a:latin typeface="Arial MT"/>
                <a:cs typeface="Arial MT"/>
              </a:rPr>
              <a:t>is</a:t>
            </a:r>
            <a:endParaRPr sz="1800">
              <a:latin typeface="Arial MT"/>
              <a:cs typeface="Arial MT"/>
            </a:endParaRPr>
          </a:p>
        </p:txBody>
      </p:sp>
      <p:sp>
        <p:nvSpPr>
          <p:cNvPr id="5" name="object 5"/>
          <p:cNvSpPr txBox="1"/>
          <p:nvPr/>
        </p:nvSpPr>
        <p:spPr>
          <a:xfrm>
            <a:off x="1625776" y="2754650"/>
            <a:ext cx="2185035" cy="84836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typically the first </a:t>
            </a:r>
            <a:r>
              <a:rPr sz="1800" dirty="0">
                <a:latin typeface="Arial MT"/>
                <a:cs typeface="Arial MT"/>
              </a:rPr>
              <a:t> abnormal</a:t>
            </a:r>
            <a:r>
              <a:rPr sz="1800" spc="-45" dirty="0">
                <a:latin typeface="Arial MT"/>
                <a:cs typeface="Arial MT"/>
              </a:rPr>
              <a:t> </a:t>
            </a:r>
            <a:r>
              <a:rPr sz="1800" spc="-5" dirty="0">
                <a:latin typeface="Arial MT"/>
                <a:cs typeface="Arial MT"/>
              </a:rPr>
              <a:t>vital</a:t>
            </a:r>
            <a:r>
              <a:rPr sz="1800" spc="-30" dirty="0">
                <a:latin typeface="Arial MT"/>
                <a:cs typeface="Arial MT"/>
              </a:rPr>
              <a:t> </a:t>
            </a:r>
            <a:r>
              <a:rPr sz="1800" dirty="0">
                <a:latin typeface="Arial MT"/>
                <a:cs typeface="Arial MT"/>
              </a:rPr>
              <a:t>sign</a:t>
            </a:r>
            <a:r>
              <a:rPr sz="1800" spc="-35" dirty="0">
                <a:latin typeface="Arial MT"/>
                <a:cs typeface="Arial MT"/>
              </a:rPr>
              <a:t> </a:t>
            </a:r>
            <a:r>
              <a:rPr sz="1800" dirty="0">
                <a:latin typeface="Arial MT"/>
                <a:cs typeface="Arial MT"/>
              </a:rPr>
              <a:t>of </a:t>
            </a:r>
            <a:r>
              <a:rPr sz="1800" spc="-484" dirty="0">
                <a:latin typeface="Arial MT"/>
                <a:cs typeface="Arial MT"/>
              </a:rPr>
              <a:t> </a:t>
            </a:r>
            <a:r>
              <a:rPr sz="1800" dirty="0">
                <a:latin typeface="Arial MT"/>
                <a:cs typeface="Arial MT"/>
              </a:rPr>
              <a:t>hemorrhagic</a:t>
            </a:r>
            <a:r>
              <a:rPr sz="1800" spc="-35" dirty="0">
                <a:latin typeface="Arial MT"/>
                <a:cs typeface="Arial MT"/>
              </a:rPr>
              <a:t> </a:t>
            </a:r>
            <a:r>
              <a:rPr sz="1800" spc="-5" dirty="0">
                <a:latin typeface="Arial MT"/>
                <a:cs typeface="Arial MT"/>
              </a:rPr>
              <a:t>shock</a:t>
            </a:r>
            <a:endParaRPr sz="1800">
              <a:latin typeface="Arial MT"/>
              <a:cs typeface="Arial MT"/>
            </a:endParaRPr>
          </a:p>
        </p:txBody>
      </p:sp>
      <p:pic>
        <p:nvPicPr>
          <p:cNvPr id="6" name="object 6"/>
          <p:cNvPicPr/>
          <p:nvPr/>
        </p:nvPicPr>
        <p:blipFill>
          <a:blip r:embed="rId4" cstate="print"/>
          <a:stretch>
            <a:fillRect/>
          </a:stretch>
        </p:blipFill>
        <p:spPr>
          <a:xfrm>
            <a:off x="368808" y="2097786"/>
            <a:ext cx="1114031" cy="896111"/>
          </a:xfrm>
          <a:prstGeom prst="rect">
            <a:avLst/>
          </a:prstGeom>
        </p:spPr>
      </p:pic>
      <p:pic>
        <p:nvPicPr>
          <p:cNvPr id="7" name="object 7"/>
          <p:cNvPicPr/>
          <p:nvPr/>
        </p:nvPicPr>
        <p:blipFill>
          <a:blip r:embed="rId5" cstate="print"/>
          <a:stretch>
            <a:fillRect/>
          </a:stretch>
        </p:blipFill>
        <p:spPr>
          <a:xfrm>
            <a:off x="4045458" y="2085594"/>
            <a:ext cx="1107185" cy="908303"/>
          </a:xfrm>
          <a:prstGeom prst="rect">
            <a:avLst/>
          </a:prstGeom>
        </p:spPr>
      </p:pic>
      <p:pic>
        <p:nvPicPr>
          <p:cNvPr id="8" name="object 8"/>
          <p:cNvPicPr/>
          <p:nvPr/>
        </p:nvPicPr>
        <p:blipFill>
          <a:blip r:embed="rId6" cstate="print"/>
          <a:stretch>
            <a:fillRect/>
          </a:stretch>
        </p:blipFill>
        <p:spPr>
          <a:xfrm>
            <a:off x="7780781" y="2160270"/>
            <a:ext cx="1043939" cy="1029461"/>
          </a:xfrm>
          <a:prstGeom prst="rect">
            <a:avLst/>
          </a:prstGeom>
        </p:spPr>
      </p:pic>
      <p:sp>
        <p:nvSpPr>
          <p:cNvPr id="9" name="object 9"/>
          <p:cNvSpPr txBox="1"/>
          <p:nvPr/>
        </p:nvSpPr>
        <p:spPr>
          <a:xfrm>
            <a:off x="5286966" y="2754650"/>
            <a:ext cx="2364105" cy="57404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Arial MT"/>
                <a:cs typeface="Arial MT"/>
              </a:rPr>
              <a:t>changes</a:t>
            </a:r>
            <a:r>
              <a:rPr sz="1800" spc="-35" dirty="0">
                <a:latin typeface="Arial MT"/>
                <a:cs typeface="Arial MT"/>
              </a:rPr>
              <a:t> </a:t>
            </a:r>
            <a:r>
              <a:rPr sz="1800" spc="-5" dirty="0">
                <a:latin typeface="Arial MT"/>
                <a:cs typeface="Arial MT"/>
              </a:rPr>
              <a:t>occur,</a:t>
            </a:r>
            <a:r>
              <a:rPr sz="1800" spc="-30" dirty="0">
                <a:latin typeface="Arial MT"/>
                <a:cs typeface="Arial MT"/>
              </a:rPr>
              <a:t> </a:t>
            </a:r>
            <a:r>
              <a:rPr sz="1800" dirty="0">
                <a:latin typeface="Arial MT"/>
                <a:cs typeface="Arial MT"/>
              </a:rPr>
              <a:t>it</a:t>
            </a:r>
            <a:r>
              <a:rPr sz="1800" spc="-30" dirty="0">
                <a:latin typeface="Arial MT"/>
                <a:cs typeface="Arial MT"/>
              </a:rPr>
              <a:t> </a:t>
            </a:r>
            <a:r>
              <a:rPr sz="1800" dirty="0">
                <a:latin typeface="Arial MT"/>
                <a:cs typeface="Arial MT"/>
              </a:rPr>
              <a:t>could </a:t>
            </a:r>
            <a:r>
              <a:rPr sz="1800" spc="-484" dirty="0">
                <a:latin typeface="Arial MT"/>
                <a:cs typeface="Arial MT"/>
              </a:rPr>
              <a:t> </a:t>
            </a:r>
            <a:r>
              <a:rPr sz="1800" spc="-5" dirty="0">
                <a:latin typeface="Arial MT"/>
                <a:cs typeface="Arial MT"/>
              </a:rPr>
              <a:t>then</a:t>
            </a:r>
            <a:r>
              <a:rPr sz="1800" spc="-15" dirty="0">
                <a:latin typeface="Arial MT"/>
                <a:cs typeface="Arial MT"/>
              </a:rPr>
              <a:t> </a:t>
            </a:r>
            <a:r>
              <a:rPr sz="1800" spc="-5" dirty="0">
                <a:latin typeface="Arial MT"/>
                <a:cs typeface="Arial MT"/>
              </a:rPr>
              <a:t>cause</a:t>
            </a:r>
            <a:r>
              <a:rPr sz="1800" spc="-20" dirty="0">
                <a:latin typeface="Arial MT"/>
                <a:cs typeface="Arial MT"/>
              </a:rPr>
              <a:t> </a:t>
            </a:r>
            <a:r>
              <a:rPr sz="1800" spc="-5" dirty="0">
                <a:latin typeface="Arial MT"/>
                <a:cs typeface="Arial MT"/>
              </a:rPr>
              <a:t>tachypnea</a:t>
            </a:r>
            <a:endParaRPr sz="1800">
              <a:latin typeface="Arial MT"/>
              <a:cs typeface="Arial MT"/>
            </a:endParaRPr>
          </a:p>
        </p:txBody>
      </p:sp>
      <p:sp>
        <p:nvSpPr>
          <p:cNvPr id="10" name="object 10"/>
          <p:cNvSpPr txBox="1"/>
          <p:nvPr/>
        </p:nvSpPr>
        <p:spPr>
          <a:xfrm>
            <a:off x="3480624" y="661110"/>
            <a:ext cx="5310505" cy="2118995"/>
          </a:xfrm>
          <a:prstGeom prst="rect">
            <a:avLst/>
          </a:prstGeom>
        </p:spPr>
        <p:txBody>
          <a:bodyPr vert="horz" wrap="square" lIns="0" tIns="74295" rIns="0" bIns="0" rtlCol="0">
            <a:spAutoFit/>
          </a:bodyPr>
          <a:lstStyle/>
          <a:p>
            <a:pPr marL="735965" marR="5080" indent="-723900">
              <a:lnSpc>
                <a:spcPts val="3890"/>
              </a:lnSpc>
              <a:spcBef>
                <a:spcPts val="585"/>
              </a:spcBef>
            </a:pPr>
            <a:r>
              <a:rPr sz="3600" b="1" dirty="0">
                <a:latin typeface="Arial"/>
                <a:cs typeface="Arial"/>
              </a:rPr>
              <a:t>SIGNS</a:t>
            </a:r>
            <a:r>
              <a:rPr sz="3600" b="1" spc="-55" dirty="0">
                <a:latin typeface="Arial"/>
                <a:cs typeface="Arial"/>
              </a:rPr>
              <a:t> </a:t>
            </a:r>
            <a:r>
              <a:rPr sz="3600" b="1" spc="-5" dirty="0">
                <a:latin typeface="Arial"/>
                <a:cs typeface="Arial"/>
              </a:rPr>
              <a:t>AND</a:t>
            </a:r>
            <a:r>
              <a:rPr sz="3600" b="1" spc="-40" dirty="0">
                <a:latin typeface="Arial"/>
                <a:cs typeface="Arial"/>
              </a:rPr>
              <a:t> </a:t>
            </a:r>
            <a:r>
              <a:rPr sz="3600" b="1" dirty="0">
                <a:latin typeface="Arial"/>
                <a:cs typeface="Arial"/>
              </a:rPr>
              <a:t>SYMPTOMS </a:t>
            </a:r>
            <a:r>
              <a:rPr sz="3600" b="1" spc="-985" dirty="0">
                <a:latin typeface="Arial"/>
                <a:cs typeface="Arial"/>
              </a:rPr>
              <a:t> </a:t>
            </a:r>
            <a:r>
              <a:rPr sz="3600" b="1" dirty="0">
                <a:latin typeface="Arial"/>
                <a:cs typeface="Arial"/>
              </a:rPr>
              <a:t>OF</a:t>
            </a:r>
            <a:r>
              <a:rPr sz="3600" b="1" spc="-15" dirty="0">
                <a:latin typeface="Arial"/>
                <a:cs typeface="Arial"/>
              </a:rPr>
              <a:t> </a:t>
            </a:r>
            <a:r>
              <a:rPr sz="3600" b="1" dirty="0">
                <a:solidFill>
                  <a:srgbClr val="BB8542"/>
                </a:solidFill>
                <a:latin typeface="Arial"/>
                <a:cs typeface="Arial"/>
              </a:rPr>
              <a:t>SHOCK</a:t>
            </a:r>
            <a:r>
              <a:rPr sz="3600" b="1" spc="-20" dirty="0">
                <a:solidFill>
                  <a:srgbClr val="BB8542"/>
                </a:solidFill>
                <a:latin typeface="Arial"/>
                <a:cs typeface="Arial"/>
              </a:rPr>
              <a:t> </a:t>
            </a:r>
            <a:r>
              <a:rPr sz="3600" i="1" dirty="0">
                <a:latin typeface="Arial"/>
                <a:cs typeface="Arial"/>
              </a:rPr>
              <a:t>(cont.)</a:t>
            </a:r>
            <a:endParaRPr sz="3600">
              <a:latin typeface="Arial"/>
              <a:cs typeface="Arial"/>
            </a:endParaRPr>
          </a:p>
          <a:p>
            <a:pPr marL="1818639">
              <a:lnSpc>
                <a:spcPct val="100000"/>
              </a:lnSpc>
              <a:spcBef>
                <a:spcPts val="3050"/>
              </a:spcBef>
            </a:pPr>
            <a:r>
              <a:rPr sz="2000" b="1" spc="-5" dirty="0">
                <a:latin typeface="Arial"/>
                <a:cs typeface="Arial"/>
              </a:rPr>
              <a:t>Tachypnea</a:t>
            </a:r>
            <a:endParaRPr sz="2000">
              <a:latin typeface="Arial"/>
              <a:cs typeface="Arial"/>
            </a:endParaRPr>
          </a:p>
          <a:p>
            <a:pPr marL="1818639">
              <a:lnSpc>
                <a:spcPct val="100000"/>
              </a:lnSpc>
              <a:spcBef>
                <a:spcPts val="610"/>
              </a:spcBef>
            </a:pPr>
            <a:r>
              <a:rPr sz="1800" spc="-5" dirty="0">
                <a:latin typeface="Arial MT"/>
                <a:cs typeface="Arial MT"/>
              </a:rPr>
              <a:t>When</a:t>
            </a:r>
            <a:r>
              <a:rPr sz="1800" spc="-20" dirty="0">
                <a:latin typeface="Arial MT"/>
                <a:cs typeface="Arial MT"/>
              </a:rPr>
              <a:t> </a:t>
            </a:r>
            <a:r>
              <a:rPr sz="1800" spc="-5" dirty="0">
                <a:latin typeface="Arial MT"/>
                <a:cs typeface="Arial MT"/>
              </a:rPr>
              <a:t>cardiovascular</a:t>
            </a:r>
            <a:endParaRPr sz="1800">
              <a:latin typeface="Arial MT"/>
              <a:cs typeface="Arial MT"/>
            </a:endParaRPr>
          </a:p>
        </p:txBody>
      </p:sp>
      <p:pic>
        <p:nvPicPr>
          <p:cNvPr id="11" name="object 11"/>
          <p:cNvPicPr/>
          <p:nvPr/>
        </p:nvPicPr>
        <p:blipFill>
          <a:blip r:embed="rId7" cstate="print"/>
          <a:stretch>
            <a:fillRect/>
          </a:stretch>
        </p:blipFill>
        <p:spPr>
          <a:xfrm>
            <a:off x="231792" y="3914749"/>
            <a:ext cx="1233114" cy="1233112"/>
          </a:xfrm>
          <a:prstGeom prst="rect">
            <a:avLst/>
          </a:prstGeom>
        </p:spPr>
      </p:pic>
      <p:pic>
        <p:nvPicPr>
          <p:cNvPr id="12" name="object 12"/>
          <p:cNvPicPr/>
          <p:nvPr/>
        </p:nvPicPr>
        <p:blipFill>
          <a:blip r:embed="rId8" cstate="print"/>
          <a:stretch>
            <a:fillRect/>
          </a:stretch>
        </p:blipFill>
        <p:spPr>
          <a:xfrm>
            <a:off x="3825240" y="3877818"/>
            <a:ext cx="1137665" cy="1030223"/>
          </a:xfrm>
          <a:prstGeom prst="rect">
            <a:avLst/>
          </a:prstGeom>
        </p:spPr>
      </p:pic>
      <p:pic>
        <p:nvPicPr>
          <p:cNvPr id="13" name="object 13"/>
          <p:cNvPicPr/>
          <p:nvPr/>
        </p:nvPicPr>
        <p:blipFill>
          <a:blip r:embed="rId9" cstate="print"/>
          <a:stretch>
            <a:fillRect/>
          </a:stretch>
        </p:blipFill>
        <p:spPr>
          <a:xfrm>
            <a:off x="8045195" y="3878579"/>
            <a:ext cx="729233" cy="1029461"/>
          </a:xfrm>
          <a:prstGeom prst="rect">
            <a:avLst/>
          </a:prstGeom>
        </p:spPr>
      </p:pic>
      <p:sp>
        <p:nvSpPr>
          <p:cNvPr id="14" name="object 14"/>
          <p:cNvSpPr txBox="1"/>
          <p:nvPr/>
        </p:nvSpPr>
        <p:spPr>
          <a:xfrm>
            <a:off x="9115652" y="2012801"/>
            <a:ext cx="2693670" cy="1590675"/>
          </a:xfrm>
          <a:prstGeom prst="rect">
            <a:avLst/>
          </a:prstGeom>
        </p:spPr>
        <p:txBody>
          <a:bodyPr vert="horz" wrap="square" lIns="0" tIns="97790" rIns="0" bIns="0" rtlCol="0">
            <a:spAutoFit/>
          </a:bodyPr>
          <a:lstStyle/>
          <a:p>
            <a:pPr marL="12700">
              <a:lnSpc>
                <a:spcPct val="100000"/>
              </a:lnSpc>
              <a:spcBef>
                <a:spcPts val="770"/>
              </a:spcBef>
            </a:pPr>
            <a:r>
              <a:rPr sz="2000" b="1" spc="-10" dirty="0">
                <a:latin typeface="Arial"/>
                <a:cs typeface="Arial"/>
              </a:rPr>
              <a:t>Excess</a:t>
            </a:r>
            <a:r>
              <a:rPr sz="2000" b="1" spc="-20" dirty="0">
                <a:latin typeface="Arial"/>
                <a:cs typeface="Arial"/>
              </a:rPr>
              <a:t> </a:t>
            </a:r>
            <a:r>
              <a:rPr sz="2000" b="1" spc="-5" dirty="0">
                <a:latin typeface="Arial"/>
                <a:cs typeface="Arial"/>
              </a:rPr>
              <a:t>Thirst</a:t>
            </a:r>
            <a:endParaRPr sz="2000">
              <a:latin typeface="Arial"/>
              <a:cs typeface="Arial"/>
            </a:endParaRPr>
          </a:p>
          <a:p>
            <a:pPr marL="12700" marR="5080">
              <a:lnSpc>
                <a:spcPct val="100000"/>
              </a:lnSpc>
              <a:spcBef>
                <a:spcPts val="610"/>
              </a:spcBef>
            </a:pPr>
            <a:r>
              <a:rPr sz="1800" dirty="0">
                <a:latin typeface="Arial MT"/>
                <a:cs typeface="Arial MT"/>
              </a:rPr>
              <a:t>Rapid</a:t>
            </a:r>
            <a:r>
              <a:rPr sz="1800" spc="-25" dirty="0">
                <a:latin typeface="Arial MT"/>
                <a:cs typeface="Arial MT"/>
              </a:rPr>
              <a:t> </a:t>
            </a:r>
            <a:r>
              <a:rPr sz="1800" dirty="0">
                <a:latin typeface="Arial MT"/>
                <a:cs typeface="Arial MT"/>
              </a:rPr>
              <a:t>and</a:t>
            </a:r>
            <a:r>
              <a:rPr sz="1800" spc="-25" dirty="0">
                <a:latin typeface="Arial MT"/>
                <a:cs typeface="Arial MT"/>
              </a:rPr>
              <a:t> </a:t>
            </a:r>
            <a:r>
              <a:rPr sz="1800" spc="-5" dirty="0">
                <a:latin typeface="Arial MT"/>
                <a:cs typeface="Arial MT"/>
              </a:rPr>
              <a:t>substantial</a:t>
            </a:r>
            <a:r>
              <a:rPr sz="1800" spc="-25" dirty="0">
                <a:latin typeface="Arial MT"/>
                <a:cs typeface="Arial MT"/>
              </a:rPr>
              <a:t> </a:t>
            </a:r>
            <a:r>
              <a:rPr sz="1800" spc="-5" dirty="0">
                <a:latin typeface="Arial MT"/>
                <a:cs typeface="Arial MT"/>
              </a:rPr>
              <a:t>loss </a:t>
            </a:r>
            <a:r>
              <a:rPr sz="1800" spc="-484" dirty="0">
                <a:latin typeface="Arial MT"/>
                <a:cs typeface="Arial MT"/>
              </a:rPr>
              <a:t> </a:t>
            </a:r>
            <a:r>
              <a:rPr sz="1800" dirty="0">
                <a:latin typeface="Arial MT"/>
                <a:cs typeface="Arial MT"/>
              </a:rPr>
              <a:t>of blood or </a:t>
            </a:r>
            <a:r>
              <a:rPr sz="1800" spc="-5" dirty="0">
                <a:latin typeface="Arial MT"/>
                <a:cs typeface="Arial MT"/>
              </a:rPr>
              <a:t>decreases </a:t>
            </a:r>
            <a:r>
              <a:rPr sz="1800" dirty="0">
                <a:latin typeface="Arial MT"/>
                <a:cs typeface="Arial MT"/>
              </a:rPr>
              <a:t>in </a:t>
            </a:r>
            <a:r>
              <a:rPr sz="1800" spc="5" dirty="0">
                <a:latin typeface="Arial MT"/>
                <a:cs typeface="Arial MT"/>
              </a:rPr>
              <a:t> </a:t>
            </a:r>
            <a:r>
              <a:rPr sz="1800" spc="-5" dirty="0">
                <a:latin typeface="Arial MT"/>
                <a:cs typeface="Arial MT"/>
              </a:rPr>
              <a:t>intravascular </a:t>
            </a:r>
            <a:r>
              <a:rPr sz="1800" dirty="0">
                <a:latin typeface="Arial MT"/>
                <a:cs typeface="Arial MT"/>
              </a:rPr>
              <a:t>volume can </a:t>
            </a:r>
            <a:r>
              <a:rPr sz="1800" spc="5" dirty="0">
                <a:latin typeface="Arial MT"/>
                <a:cs typeface="Arial MT"/>
              </a:rPr>
              <a:t> </a:t>
            </a:r>
            <a:r>
              <a:rPr sz="1800" spc="-5" dirty="0">
                <a:latin typeface="Arial MT"/>
                <a:cs typeface="Arial MT"/>
              </a:rPr>
              <a:t>cause</a:t>
            </a:r>
            <a:r>
              <a:rPr sz="1800" spc="-15" dirty="0">
                <a:latin typeface="Arial MT"/>
                <a:cs typeface="Arial MT"/>
              </a:rPr>
              <a:t> </a:t>
            </a:r>
            <a:r>
              <a:rPr sz="1800" spc="-5" dirty="0">
                <a:latin typeface="Arial MT"/>
                <a:cs typeface="Arial MT"/>
              </a:rPr>
              <a:t>dehydration</a:t>
            </a:r>
            <a:endParaRPr sz="1800">
              <a:latin typeface="Arial MT"/>
              <a:cs typeface="Arial MT"/>
            </a:endParaRPr>
          </a:p>
        </p:txBody>
      </p:sp>
      <p:sp>
        <p:nvSpPr>
          <p:cNvPr id="15" name="object 15"/>
          <p:cNvSpPr txBox="1"/>
          <p:nvPr/>
        </p:nvSpPr>
        <p:spPr>
          <a:xfrm>
            <a:off x="1607488" y="3918505"/>
            <a:ext cx="2148205" cy="1590675"/>
          </a:xfrm>
          <a:prstGeom prst="rect">
            <a:avLst/>
          </a:prstGeom>
        </p:spPr>
        <p:txBody>
          <a:bodyPr vert="horz" wrap="square" lIns="0" tIns="97790" rIns="0" bIns="0" rtlCol="0">
            <a:spAutoFit/>
          </a:bodyPr>
          <a:lstStyle/>
          <a:p>
            <a:pPr marL="12700">
              <a:lnSpc>
                <a:spcPct val="100000"/>
              </a:lnSpc>
              <a:spcBef>
                <a:spcPts val="770"/>
              </a:spcBef>
            </a:pPr>
            <a:r>
              <a:rPr sz="2000" b="1" spc="-5" dirty="0">
                <a:latin typeface="Arial"/>
                <a:cs typeface="Arial"/>
              </a:rPr>
              <a:t>Cyanosis</a:t>
            </a:r>
            <a:endParaRPr sz="2000">
              <a:latin typeface="Arial"/>
              <a:cs typeface="Arial"/>
            </a:endParaRPr>
          </a:p>
          <a:p>
            <a:pPr marL="12700" marR="5080">
              <a:lnSpc>
                <a:spcPct val="100000"/>
              </a:lnSpc>
              <a:spcBef>
                <a:spcPts val="610"/>
              </a:spcBef>
            </a:pPr>
            <a:r>
              <a:rPr sz="1800" spc="-5" dirty="0">
                <a:latin typeface="Arial MT"/>
                <a:cs typeface="Arial MT"/>
              </a:rPr>
              <a:t>The body’s response </a:t>
            </a:r>
            <a:r>
              <a:rPr sz="1800" spc="-495" dirty="0">
                <a:latin typeface="Arial MT"/>
                <a:cs typeface="Arial MT"/>
              </a:rPr>
              <a:t> </a:t>
            </a:r>
            <a:r>
              <a:rPr sz="1800" spc="-5" dirty="0">
                <a:latin typeface="Arial MT"/>
                <a:cs typeface="Arial MT"/>
              </a:rPr>
              <a:t>to </a:t>
            </a:r>
            <a:r>
              <a:rPr sz="1800" dirty="0">
                <a:latin typeface="Arial MT"/>
                <a:cs typeface="Arial MT"/>
              </a:rPr>
              <a:t>blood </a:t>
            </a:r>
            <a:r>
              <a:rPr sz="1800" spc="-5" dirty="0">
                <a:latin typeface="Arial MT"/>
                <a:cs typeface="Arial MT"/>
              </a:rPr>
              <a:t>loss </a:t>
            </a:r>
            <a:r>
              <a:rPr sz="1800" dirty="0">
                <a:latin typeface="Arial MT"/>
                <a:cs typeface="Arial MT"/>
              </a:rPr>
              <a:t>are </a:t>
            </a:r>
            <a:r>
              <a:rPr sz="1800" spc="5" dirty="0">
                <a:latin typeface="Arial MT"/>
                <a:cs typeface="Arial MT"/>
              </a:rPr>
              <a:t> </a:t>
            </a:r>
            <a:r>
              <a:rPr sz="1800" spc="-5" dirty="0">
                <a:latin typeface="Arial MT"/>
                <a:cs typeface="Arial MT"/>
              </a:rPr>
              <a:t>compensatory </a:t>
            </a:r>
            <a:r>
              <a:rPr sz="1800" dirty="0">
                <a:latin typeface="Arial MT"/>
                <a:cs typeface="Arial MT"/>
              </a:rPr>
              <a:t>in </a:t>
            </a:r>
            <a:r>
              <a:rPr sz="1800" spc="5" dirty="0">
                <a:latin typeface="Arial MT"/>
                <a:cs typeface="Arial MT"/>
              </a:rPr>
              <a:t> </a:t>
            </a:r>
            <a:r>
              <a:rPr sz="1800" spc="-5" dirty="0">
                <a:latin typeface="Arial MT"/>
                <a:cs typeface="Arial MT"/>
              </a:rPr>
              <a:t>nature</a:t>
            </a:r>
            <a:endParaRPr sz="1800">
              <a:latin typeface="Arial MT"/>
              <a:cs typeface="Arial MT"/>
            </a:endParaRPr>
          </a:p>
        </p:txBody>
      </p:sp>
      <p:sp>
        <p:nvSpPr>
          <p:cNvPr id="16" name="object 16"/>
          <p:cNvSpPr txBox="1"/>
          <p:nvPr/>
        </p:nvSpPr>
        <p:spPr>
          <a:xfrm>
            <a:off x="5268678" y="3918505"/>
            <a:ext cx="2656840" cy="1590675"/>
          </a:xfrm>
          <a:prstGeom prst="rect">
            <a:avLst/>
          </a:prstGeom>
        </p:spPr>
        <p:txBody>
          <a:bodyPr vert="horz" wrap="square" lIns="0" tIns="97790" rIns="0" bIns="0" rtlCol="0">
            <a:spAutoFit/>
          </a:bodyPr>
          <a:lstStyle/>
          <a:p>
            <a:pPr marL="12700">
              <a:lnSpc>
                <a:spcPct val="100000"/>
              </a:lnSpc>
              <a:spcBef>
                <a:spcPts val="770"/>
              </a:spcBef>
            </a:pPr>
            <a:r>
              <a:rPr sz="2000" b="1" spc="-5" dirty="0">
                <a:latin typeface="Arial"/>
                <a:cs typeface="Arial"/>
              </a:rPr>
              <a:t>Diaphoresis</a:t>
            </a:r>
            <a:endParaRPr sz="2000">
              <a:latin typeface="Arial"/>
              <a:cs typeface="Arial"/>
            </a:endParaRPr>
          </a:p>
          <a:p>
            <a:pPr marL="12700" marR="5080">
              <a:lnSpc>
                <a:spcPct val="100000"/>
              </a:lnSpc>
              <a:spcBef>
                <a:spcPts val="610"/>
              </a:spcBef>
            </a:pPr>
            <a:r>
              <a:rPr sz="1800" dirty="0">
                <a:latin typeface="Arial MT"/>
                <a:cs typeface="Arial MT"/>
              </a:rPr>
              <a:t>High</a:t>
            </a:r>
            <a:r>
              <a:rPr sz="1800" spc="-35" dirty="0">
                <a:latin typeface="Arial MT"/>
                <a:cs typeface="Arial MT"/>
              </a:rPr>
              <a:t> </a:t>
            </a:r>
            <a:r>
              <a:rPr sz="1800" spc="-5" dirty="0">
                <a:latin typeface="Arial MT"/>
                <a:cs typeface="Arial MT"/>
              </a:rPr>
              <a:t>levels</a:t>
            </a:r>
            <a:r>
              <a:rPr sz="1800" spc="-35" dirty="0">
                <a:latin typeface="Arial MT"/>
                <a:cs typeface="Arial MT"/>
              </a:rPr>
              <a:t> </a:t>
            </a:r>
            <a:r>
              <a:rPr sz="1800" dirty="0">
                <a:latin typeface="Arial MT"/>
                <a:cs typeface="Arial MT"/>
              </a:rPr>
              <a:t>of</a:t>
            </a:r>
            <a:r>
              <a:rPr sz="1800" spc="-30" dirty="0">
                <a:latin typeface="Arial MT"/>
                <a:cs typeface="Arial MT"/>
              </a:rPr>
              <a:t> </a:t>
            </a:r>
            <a:r>
              <a:rPr sz="1800" dirty="0">
                <a:latin typeface="Arial MT"/>
                <a:cs typeface="Arial MT"/>
              </a:rPr>
              <a:t>epinephrine </a:t>
            </a:r>
            <a:r>
              <a:rPr sz="1800" spc="-484" dirty="0">
                <a:latin typeface="Arial MT"/>
                <a:cs typeface="Arial MT"/>
              </a:rPr>
              <a:t> </a:t>
            </a:r>
            <a:r>
              <a:rPr sz="1800" dirty="0">
                <a:latin typeface="Arial MT"/>
                <a:cs typeface="Arial MT"/>
              </a:rPr>
              <a:t>and </a:t>
            </a:r>
            <a:r>
              <a:rPr sz="1800" spc="-5" dirty="0">
                <a:latin typeface="Arial MT"/>
                <a:cs typeface="Arial MT"/>
              </a:rPr>
              <a:t>other related </a:t>
            </a:r>
            <a:r>
              <a:rPr sz="1800" dirty="0">
                <a:latin typeface="Arial MT"/>
                <a:cs typeface="Arial MT"/>
              </a:rPr>
              <a:t> hormones </a:t>
            </a:r>
            <a:r>
              <a:rPr sz="1800" spc="-5" dirty="0">
                <a:latin typeface="Arial MT"/>
                <a:cs typeface="Arial MT"/>
              </a:rPr>
              <a:t>release to </a:t>
            </a:r>
            <a:r>
              <a:rPr sz="1800" dirty="0">
                <a:latin typeface="Arial MT"/>
                <a:cs typeface="Arial MT"/>
              </a:rPr>
              <a:t> </a:t>
            </a:r>
            <a:r>
              <a:rPr sz="1800" spc="-5" dirty="0">
                <a:latin typeface="Arial MT"/>
                <a:cs typeface="Arial MT"/>
              </a:rPr>
              <a:t>counteract</a:t>
            </a:r>
            <a:r>
              <a:rPr sz="1800" spc="-20"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shock</a:t>
            </a:r>
            <a:endParaRPr sz="1800">
              <a:latin typeface="Arial MT"/>
              <a:cs typeface="Arial MT"/>
            </a:endParaRPr>
          </a:p>
        </p:txBody>
      </p:sp>
      <p:sp>
        <p:nvSpPr>
          <p:cNvPr id="17" name="object 17"/>
          <p:cNvSpPr txBox="1"/>
          <p:nvPr/>
        </p:nvSpPr>
        <p:spPr>
          <a:xfrm>
            <a:off x="9097364" y="4004271"/>
            <a:ext cx="2744470" cy="1809750"/>
          </a:xfrm>
          <a:prstGeom prst="rect">
            <a:avLst/>
          </a:prstGeom>
        </p:spPr>
        <p:txBody>
          <a:bodyPr vert="horz" wrap="square" lIns="0" tIns="12065" rIns="0" bIns="0" rtlCol="0">
            <a:spAutoFit/>
          </a:bodyPr>
          <a:lstStyle/>
          <a:p>
            <a:pPr marL="12700" marR="1228090">
              <a:lnSpc>
                <a:spcPct val="100000"/>
              </a:lnSpc>
              <a:spcBef>
                <a:spcPts val="95"/>
              </a:spcBef>
            </a:pPr>
            <a:r>
              <a:rPr sz="2000" b="1" spc="-10" dirty="0">
                <a:latin typeface="Arial"/>
                <a:cs typeface="Arial"/>
              </a:rPr>
              <a:t>Nausea and/ </a:t>
            </a:r>
            <a:r>
              <a:rPr sz="2000" b="1" spc="-545" dirty="0">
                <a:latin typeface="Arial"/>
                <a:cs typeface="Arial"/>
              </a:rPr>
              <a:t> </a:t>
            </a:r>
            <a:r>
              <a:rPr sz="2000" b="1" spc="-5" dirty="0">
                <a:latin typeface="Arial"/>
                <a:cs typeface="Arial"/>
              </a:rPr>
              <a:t>or</a:t>
            </a:r>
            <a:r>
              <a:rPr sz="2000" b="1" spc="-40" dirty="0">
                <a:latin typeface="Arial"/>
                <a:cs typeface="Arial"/>
              </a:rPr>
              <a:t> </a:t>
            </a:r>
            <a:r>
              <a:rPr sz="2000" b="1" spc="-5" dirty="0">
                <a:latin typeface="Arial"/>
                <a:cs typeface="Arial"/>
              </a:rPr>
              <a:t>vomiting</a:t>
            </a:r>
            <a:endParaRPr sz="2000">
              <a:latin typeface="Arial"/>
              <a:cs typeface="Arial"/>
            </a:endParaRPr>
          </a:p>
          <a:p>
            <a:pPr marL="12700" marR="5080">
              <a:lnSpc>
                <a:spcPct val="100000"/>
              </a:lnSpc>
              <a:spcBef>
                <a:spcPts val="610"/>
              </a:spcBef>
            </a:pPr>
            <a:r>
              <a:rPr sz="1800" spc="-5" dirty="0">
                <a:latin typeface="Arial MT"/>
                <a:cs typeface="Arial MT"/>
              </a:rPr>
              <a:t>When the </a:t>
            </a:r>
            <a:r>
              <a:rPr sz="1800" dirty="0">
                <a:latin typeface="Arial MT"/>
                <a:cs typeface="Arial MT"/>
              </a:rPr>
              <a:t>body begins </a:t>
            </a:r>
            <a:r>
              <a:rPr sz="1800" spc="-5" dirty="0">
                <a:latin typeface="Arial MT"/>
                <a:cs typeface="Arial MT"/>
              </a:rPr>
              <a:t>to </a:t>
            </a:r>
            <a:r>
              <a:rPr sz="1800" dirty="0">
                <a:latin typeface="Arial MT"/>
                <a:cs typeface="Arial MT"/>
              </a:rPr>
              <a:t> </a:t>
            </a:r>
            <a:r>
              <a:rPr sz="1800" spc="-5" dirty="0">
                <a:latin typeface="Arial MT"/>
                <a:cs typeface="Arial MT"/>
              </a:rPr>
              <a:t>overcompensate </a:t>
            </a:r>
            <a:r>
              <a:rPr sz="1800" dirty="0">
                <a:latin typeface="Arial MT"/>
                <a:cs typeface="Arial MT"/>
              </a:rPr>
              <a:t>it will </a:t>
            </a:r>
            <a:r>
              <a:rPr sz="1800" spc="5" dirty="0">
                <a:latin typeface="Arial MT"/>
                <a:cs typeface="Arial MT"/>
              </a:rPr>
              <a:t> </a:t>
            </a:r>
            <a:r>
              <a:rPr sz="1800" spc="-5" dirty="0">
                <a:latin typeface="Arial MT"/>
                <a:cs typeface="Arial MT"/>
              </a:rPr>
              <a:t>release non-vital fluids </a:t>
            </a:r>
            <a:r>
              <a:rPr sz="1800" dirty="0">
                <a:latin typeface="Arial MT"/>
                <a:cs typeface="Arial MT"/>
              </a:rPr>
              <a:t>and </a:t>
            </a:r>
            <a:r>
              <a:rPr sz="1800" spc="-490" dirty="0">
                <a:latin typeface="Arial MT"/>
                <a:cs typeface="Arial MT"/>
              </a:rPr>
              <a:t> </a:t>
            </a:r>
            <a:r>
              <a:rPr sz="1800" spc="-5" dirty="0">
                <a:latin typeface="Arial MT"/>
                <a:cs typeface="Arial MT"/>
              </a:rPr>
              <a:t>chemicals</a:t>
            </a:r>
            <a:endParaRPr sz="1800">
              <a:latin typeface="Arial MT"/>
              <a:cs typeface="Arial MT"/>
            </a:endParaRPr>
          </a:p>
        </p:txBody>
      </p:sp>
      <p:sp>
        <p:nvSpPr>
          <p:cNvPr id="18" name="object 18"/>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20" name="object 20"/>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21" name="object 21"/>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22" name="object 22"/>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23" name="object 23"/>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24" name="object 24"/>
          <p:cNvSpPr txBox="1">
            <a:spLocks noGrp="1"/>
          </p:cNvSpPr>
          <p:nvPr>
            <p:ph type="sldNum" sz="quarter" idx="7"/>
          </p:nvPr>
        </p:nvSpPr>
        <p:spPr>
          <a:prstGeom prst="rect">
            <a:avLst/>
          </a:prstGeom>
        </p:spPr>
        <p:txBody>
          <a:bodyPr vert="horz" wrap="square" lIns="0" tIns="43180" rIns="0" bIns="0" rtlCol="0">
            <a:spAutoFit/>
          </a:bodyPr>
          <a:lstStyle/>
          <a:p>
            <a:pPr marL="38100">
              <a:lnSpc>
                <a:spcPct val="100000"/>
              </a:lnSpc>
              <a:spcBef>
                <a:spcPts val="340"/>
              </a:spcBef>
            </a:pPr>
            <a:fld id="{81D60167-4931-47E6-BA6A-407CBD079E47}" type="slidenum">
              <a:rPr dirty="0"/>
              <a:t>8</a:t>
            </a:fld>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864108" y="1888998"/>
            <a:ext cx="712469" cy="1061453"/>
          </a:xfrm>
          <a:prstGeom prst="rect">
            <a:avLst/>
          </a:prstGeom>
        </p:spPr>
      </p:pic>
      <p:sp>
        <p:nvSpPr>
          <p:cNvPr id="5" name="object 5"/>
          <p:cNvSpPr txBox="1">
            <a:spLocks noGrp="1"/>
          </p:cNvSpPr>
          <p:nvPr>
            <p:ph sz="half" idx="2"/>
          </p:nvPr>
        </p:nvSpPr>
        <p:spPr>
          <a:prstGeom prst="rect">
            <a:avLst/>
          </a:prstGeom>
        </p:spPr>
        <p:txBody>
          <a:bodyPr vert="horz" wrap="square" lIns="0" tIns="71755" rIns="0" bIns="0" rtlCol="0">
            <a:spAutoFit/>
          </a:bodyPr>
          <a:lstStyle/>
          <a:p>
            <a:pPr marL="907415">
              <a:lnSpc>
                <a:spcPct val="100000"/>
              </a:lnSpc>
              <a:spcBef>
                <a:spcPts val="565"/>
              </a:spcBef>
            </a:pPr>
            <a:r>
              <a:rPr spc="-5" dirty="0"/>
              <a:t>Level</a:t>
            </a:r>
            <a:r>
              <a:rPr spc="-30" dirty="0"/>
              <a:t> </a:t>
            </a:r>
            <a:r>
              <a:rPr spc="-5" dirty="0"/>
              <a:t>of</a:t>
            </a:r>
            <a:r>
              <a:rPr spc="-30" dirty="0"/>
              <a:t> </a:t>
            </a:r>
            <a:r>
              <a:rPr spc="-5" dirty="0"/>
              <a:t>Consciousness</a:t>
            </a:r>
          </a:p>
          <a:p>
            <a:pPr marL="907415">
              <a:lnSpc>
                <a:spcPct val="100000"/>
              </a:lnSpc>
              <a:spcBef>
                <a:spcPts val="390"/>
              </a:spcBef>
            </a:pPr>
            <a:r>
              <a:rPr sz="2000" spc="-5" dirty="0">
                <a:solidFill>
                  <a:srgbClr val="BB8542"/>
                </a:solidFill>
              </a:rPr>
              <a:t>Altered</a:t>
            </a:r>
            <a:r>
              <a:rPr sz="2000" spc="-25" dirty="0">
                <a:solidFill>
                  <a:srgbClr val="BB8542"/>
                </a:solidFill>
              </a:rPr>
              <a:t> </a:t>
            </a:r>
            <a:r>
              <a:rPr sz="2000" spc="-5" dirty="0">
                <a:solidFill>
                  <a:srgbClr val="BB8542"/>
                </a:solidFill>
              </a:rPr>
              <a:t>Mental</a:t>
            </a:r>
            <a:r>
              <a:rPr sz="2000" spc="-35" dirty="0">
                <a:solidFill>
                  <a:srgbClr val="BB8542"/>
                </a:solidFill>
              </a:rPr>
              <a:t> </a:t>
            </a:r>
            <a:r>
              <a:rPr sz="2000" spc="-5" dirty="0">
                <a:solidFill>
                  <a:srgbClr val="BB8542"/>
                </a:solidFill>
              </a:rPr>
              <a:t>Status</a:t>
            </a:r>
            <a:endParaRPr sz="2000"/>
          </a:p>
          <a:p>
            <a:pPr marL="12700" marR="5080">
              <a:lnSpc>
                <a:spcPct val="100000"/>
              </a:lnSpc>
              <a:spcBef>
                <a:spcPts val="1255"/>
              </a:spcBef>
            </a:pPr>
            <a:r>
              <a:rPr sz="1800" spc="-5" dirty="0"/>
              <a:t>Altered Level of Consciousness </a:t>
            </a:r>
            <a:r>
              <a:rPr sz="1800" b="0" dirty="0">
                <a:latin typeface="Arial MT"/>
                <a:cs typeface="Arial MT"/>
              </a:rPr>
              <a:t>as blood </a:t>
            </a:r>
            <a:r>
              <a:rPr sz="1800" b="0" spc="-5" dirty="0">
                <a:latin typeface="Arial MT"/>
                <a:cs typeface="Arial MT"/>
              </a:rPr>
              <a:t>shunts </a:t>
            </a:r>
            <a:r>
              <a:rPr sz="1800" b="0" spc="-490" dirty="0">
                <a:latin typeface="Arial MT"/>
                <a:cs typeface="Arial MT"/>
              </a:rPr>
              <a:t> </a:t>
            </a:r>
            <a:r>
              <a:rPr sz="1800" b="0" spc="-5" dirty="0">
                <a:latin typeface="Arial MT"/>
                <a:cs typeface="Arial MT"/>
              </a:rPr>
              <a:t>from the</a:t>
            </a:r>
            <a:r>
              <a:rPr sz="1800" b="0" dirty="0">
                <a:latin typeface="Arial MT"/>
                <a:cs typeface="Arial MT"/>
              </a:rPr>
              <a:t> </a:t>
            </a:r>
            <a:r>
              <a:rPr sz="1800" b="0" spc="-5" dirty="0">
                <a:latin typeface="Arial MT"/>
                <a:cs typeface="Arial MT"/>
              </a:rPr>
              <a:t>cortex</a:t>
            </a:r>
            <a:r>
              <a:rPr sz="1800" b="0" dirty="0">
                <a:latin typeface="Arial MT"/>
                <a:cs typeface="Arial MT"/>
              </a:rPr>
              <a:t> </a:t>
            </a:r>
            <a:r>
              <a:rPr sz="1800" b="0" spc="-5" dirty="0">
                <a:latin typeface="Arial MT"/>
                <a:cs typeface="Arial MT"/>
              </a:rPr>
              <a:t>to</a:t>
            </a:r>
            <a:r>
              <a:rPr sz="1800" b="0" spc="5" dirty="0">
                <a:latin typeface="Arial MT"/>
                <a:cs typeface="Arial MT"/>
              </a:rPr>
              <a:t> </a:t>
            </a:r>
            <a:r>
              <a:rPr sz="1800" b="0" spc="-5" dirty="0">
                <a:latin typeface="Arial MT"/>
                <a:cs typeface="Arial MT"/>
              </a:rPr>
              <a:t>preserve brainstem function</a:t>
            </a:r>
            <a:endParaRPr sz="1800">
              <a:latin typeface="Arial MT"/>
              <a:cs typeface="Arial MT"/>
            </a:endParaRPr>
          </a:p>
          <a:p>
            <a:pPr marL="12700">
              <a:lnSpc>
                <a:spcPct val="100000"/>
              </a:lnSpc>
              <a:spcBef>
                <a:spcPts val="595"/>
              </a:spcBef>
            </a:pPr>
            <a:r>
              <a:rPr sz="1800" b="0" spc="-5" dirty="0">
                <a:latin typeface="Arial MT"/>
                <a:cs typeface="Arial MT"/>
              </a:rPr>
              <a:t>Check</a:t>
            </a:r>
            <a:r>
              <a:rPr sz="1800" b="0" spc="-10" dirty="0">
                <a:latin typeface="Arial MT"/>
                <a:cs typeface="Arial MT"/>
              </a:rPr>
              <a:t> </a:t>
            </a:r>
            <a:r>
              <a:rPr sz="1800" b="0" spc="-5" dirty="0">
                <a:latin typeface="Arial MT"/>
                <a:cs typeface="Arial MT"/>
              </a:rPr>
              <a:t>casualty</a:t>
            </a:r>
            <a:r>
              <a:rPr sz="1800" b="0" dirty="0">
                <a:latin typeface="Arial MT"/>
                <a:cs typeface="Arial MT"/>
              </a:rPr>
              <a:t> </a:t>
            </a:r>
            <a:r>
              <a:rPr sz="1800" b="0" spc="-5" dirty="0">
                <a:latin typeface="Arial MT"/>
                <a:cs typeface="Arial MT"/>
              </a:rPr>
              <a:t>every</a:t>
            </a:r>
            <a:r>
              <a:rPr sz="1800" b="0" spc="-10" dirty="0">
                <a:latin typeface="Arial MT"/>
                <a:cs typeface="Arial MT"/>
              </a:rPr>
              <a:t> </a:t>
            </a:r>
            <a:r>
              <a:rPr sz="1800" b="0" dirty="0">
                <a:latin typeface="Arial MT"/>
                <a:cs typeface="Arial MT"/>
              </a:rPr>
              <a:t>15 </a:t>
            </a:r>
            <a:r>
              <a:rPr sz="1800" b="0" spc="-5" dirty="0">
                <a:latin typeface="Arial MT"/>
                <a:cs typeface="Arial MT"/>
              </a:rPr>
              <a:t>minutes</a:t>
            </a:r>
            <a:r>
              <a:rPr sz="1800" b="0" spc="-10" dirty="0">
                <a:latin typeface="Arial MT"/>
                <a:cs typeface="Arial MT"/>
              </a:rPr>
              <a:t> </a:t>
            </a:r>
            <a:r>
              <a:rPr sz="1800" b="0" spc="-5" dirty="0">
                <a:latin typeface="Arial MT"/>
                <a:cs typeface="Arial MT"/>
              </a:rPr>
              <a:t>for</a:t>
            </a:r>
            <a:r>
              <a:rPr sz="1800" b="0" spc="5" dirty="0">
                <a:latin typeface="Arial MT"/>
                <a:cs typeface="Arial MT"/>
              </a:rPr>
              <a:t> </a:t>
            </a:r>
            <a:r>
              <a:rPr sz="2000" spc="-5" dirty="0">
                <a:solidFill>
                  <a:srgbClr val="BB8542"/>
                </a:solidFill>
              </a:rPr>
              <a:t>AVPU</a:t>
            </a:r>
            <a:endParaRPr sz="2000">
              <a:latin typeface="Arial MT"/>
              <a:cs typeface="Arial MT"/>
            </a:endParaRPr>
          </a:p>
          <a:p>
            <a:pPr marL="456565" marR="67945">
              <a:lnSpc>
                <a:spcPct val="127800"/>
              </a:lnSpc>
              <a:spcBef>
                <a:spcPts val="5"/>
              </a:spcBef>
            </a:pPr>
            <a:r>
              <a:rPr sz="1800" spc="-5" dirty="0">
                <a:solidFill>
                  <a:srgbClr val="BB8542"/>
                </a:solidFill>
              </a:rPr>
              <a:t>A</a:t>
            </a:r>
            <a:r>
              <a:rPr sz="1800" spc="-5" dirty="0"/>
              <a:t>lertness </a:t>
            </a:r>
            <a:r>
              <a:rPr sz="1800" b="0" dirty="0">
                <a:latin typeface="Arial MT"/>
                <a:cs typeface="Arial MT"/>
              </a:rPr>
              <a:t>- </a:t>
            </a:r>
            <a:r>
              <a:rPr sz="1800" b="0" spc="-5" dirty="0">
                <a:latin typeface="Arial MT"/>
                <a:cs typeface="Arial MT"/>
              </a:rPr>
              <a:t>Knows </a:t>
            </a:r>
            <a:r>
              <a:rPr sz="1800" b="0" dirty="0">
                <a:latin typeface="Arial MT"/>
                <a:cs typeface="Arial MT"/>
              </a:rPr>
              <a:t>who, where </a:t>
            </a:r>
            <a:r>
              <a:rPr sz="1800" b="0" spc="-5" dirty="0">
                <a:latin typeface="Arial MT"/>
                <a:cs typeface="Arial MT"/>
              </a:rPr>
              <a:t>they </a:t>
            </a:r>
            <a:r>
              <a:rPr sz="1800" b="0" dirty="0">
                <a:latin typeface="Arial MT"/>
                <a:cs typeface="Arial MT"/>
              </a:rPr>
              <a:t>are </a:t>
            </a:r>
            <a:r>
              <a:rPr sz="1800" b="0" spc="5" dirty="0">
                <a:latin typeface="Arial MT"/>
                <a:cs typeface="Arial MT"/>
              </a:rPr>
              <a:t> </a:t>
            </a:r>
            <a:r>
              <a:rPr sz="1800" spc="-5" dirty="0">
                <a:solidFill>
                  <a:srgbClr val="BB8542"/>
                </a:solidFill>
              </a:rPr>
              <a:t>V</a:t>
            </a:r>
            <a:r>
              <a:rPr sz="1800" spc="-5" dirty="0"/>
              <a:t>erbal </a:t>
            </a:r>
            <a:r>
              <a:rPr sz="1800" b="0" dirty="0">
                <a:latin typeface="Arial MT"/>
                <a:cs typeface="Arial MT"/>
              </a:rPr>
              <a:t>- </a:t>
            </a:r>
            <a:r>
              <a:rPr sz="1800" b="0" spc="-5" dirty="0">
                <a:latin typeface="Arial MT"/>
                <a:cs typeface="Arial MT"/>
              </a:rPr>
              <a:t>Orally responds to </a:t>
            </a:r>
            <a:r>
              <a:rPr sz="1800" b="0" dirty="0">
                <a:latin typeface="Arial MT"/>
                <a:cs typeface="Arial MT"/>
              </a:rPr>
              <a:t>verbal commands </a:t>
            </a:r>
            <a:r>
              <a:rPr sz="1800" b="0" spc="-490" dirty="0">
                <a:latin typeface="Arial MT"/>
                <a:cs typeface="Arial MT"/>
              </a:rPr>
              <a:t> </a:t>
            </a:r>
            <a:r>
              <a:rPr sz="1800" spc="-5" dirty="0">
                <a:solidFill>
                  <a:srgbClr val="BB8542"/>
                </a:solidFill>
              </a:rPr>
              <a:t>P</a:t>
            </a:r>
            <a:r>
              <a:rPr sz="1800" spc="-5" dirty="0"/>
              <a:t>ain </a:t>
            </a:r>
            <a:r>
              <a:rPr sz="1800" b="0" dirty="0">
                <a:latin typeface="Arial MT"/>
                <a:cs typeface="Arial MT"/>
              </a:rPr>
              <a:t>–</a:t>
            </a:r>
            <a:r>
              <a:rPr sz="1800" b="0" spc="-5" dirty="0">
                <a:latin typeface="Arial MT"/>
                <a:cs typeface="Arial MT"/>
              </a:rPr>
              <a:t> Level</a:t>
            </a:r>
            <a:r>
              <a:rPr sz="1800" b="0" spc="-10" dirty="0">
                <a:latin typeface="Arial MT"/>
                <a:cs typeface="Arial MT"/>
              </a:rPr>
              <a:t> </a:t>
            </a:r>
            <a:r>
              <a:rPr sz="1800" b="0" dirty="0">
                <a:latin typeface="Arial MT"/>
                <a:cs typeface="Arial MT"/>
              </a:rPr>
              <a:t>of</a:t>
            </a:r>
            <a:r>
              <a:rPr sz="1800" b="0" spc="-5" dirty="0">
                <a:latin typeface="Arial MT"/>
                <a:cs typeface="Arial MT"/>
              </a:rPr>
              <a:t> </a:t>
            </a:r>
            <a:r>
              <a:rPr sz="1800" b="0" dirty="0">
                <a:latin typeface="Arial MT"/>
                <a:cs typeface="Arial MT"/>
              </a:rPr>
              <a:t>pain</a:t>
            </a:r>
            <a:r>
              <a:rPr sz="1800" b="0" spc="-10" dirty="0">
                <a:latin typeface="Arial MT"/>
                <a:cs typeface="Arial MT"/>
              </a:rPr>
              <a:t> </a:t>
            </a:r>
            <a:r>
              <a:rPr sz="1800" b="0" spc="-5" dirty="0">
                <a:latin typeface="Arial MT"/>
                <a:cs typeface="Arial MT"/>
              </a:rPr>
              <a:t>felt </a:t>
            </a:r>
            <a:r>
              <a:rPr sz="1800" b="0" dirty="0">
                <a:latin typeface="Arial MT"/>
                <a:cs typeface="Arial MT"/>
              </a:rPr>
              <a:t>when</a:t>
            </a:r>
            <a:r>
              <a:rPr sz="1800" b="0" spc="-15" dirty="0">
                <a:latin typeface="Arial MT"/>
                <a:cs typeface="Arial MT"/>
              </a:rPr>
              <a:t> </a:t>
            </a:r>
            <a:r>
              <a:rPr sz="1800" b="0" spc="-5" dirty="0">
                <a:latin typeface="Arial MT"/>
                <a:cs typeface="Arial MT"/>
              </a:rPr>
              <a:t>the sternum</a:t>
            </a:r>
            <a:endParaRPr sz="1800">
              <a:latin typeface="Arial MT"/>
              <a:cs typeface="Arial MT"/>
            </a:endParaRPr>
          </a:p>
          <a:p>
            <a:pPr marL="456565" marR="1010285">
              <a:lnSpc>
                <a:spcPct val="100000"/>
              </a:lnSpc>
            </a:pPr>
            <a:r>
              <a:rPr sz="1800" b="0" dirty="0">
                <a:latin typeface="Arial MT"/>
                <a:cs typeface="Arial MT"/>
              </a:rPr>
              <a:t>is </a:t>
            </a:r>
            <a:r>
              <a:rPr sz="1800" b="0" spc="-5" dirty="0">
                <a:latin typeface="Arial MT"/>
                <a:cs typeface="Arial MT"/>
              </a:rPr>
              <a:t>briskly</a:t>
            </a:r>
            <a:r>
              <a:rPr sz="1800" b="0" dirty="0">
                <a:latin typeface="Arial MT"/>
                <a:cs typeface="Arial MT"/>
              </a:rPr>
              <a:t> rubbed </a:t>
            </a:r>
            <a:r>
              <a:rPr sz="1800" b="0" spc="-5" dirty="0">
                <a:latin typeface="Arial MT"/>
                <a:cs typeface="Arial MT"/>
              </a:rPr>
              <a:t>with the knuckle (</a:t>
            </a:r>
            <a:r>
              <a:rPr sz="1800" spc="-5" dirty="0"/>
              <a:t>if </a:t>
            </a:r>
            <a:r>
              <a:rPr sz="1800" spc="-490" dirty="0"/>
              <a:t> </a:t>
            </a:r>
            <a:r>
              <a:rPr sz="1800" spc="-5" dirty="0"/>
              <a:t>needed</a:t>
            </a:r>
            <a:r>
              <a:rPr sz="1800" b="0" spc="-5" dirty="0">
                <a:latin typeface="Arial MT"/>
                <a:cs typeface="Arial MT"/>
              </a:rPr>
              <a:t>)</a:t>
            </a:r>
            <a:endParaRPr sz="1800">
              <a:latin typeface="Arial MT"/>
              <a:cs typeface="Arial MT"/>
            </a:endParaRPr>
          </a:p>
          <a:p>
            <a:pPr marL="456565">
              <a:lnSpc>
                <a:spcPct val="100000"/>
              </a:lnSpc>
              <a:spcBef>
                <a:spcPts val="600"/>
              </a:spcBef>
            </a:pPr>
            <a:r>
              <a:rPr sz="1800" spc="-5" dirty="0">
                <a:solidFill>
                  <a:srgbClr val="BB8542"/>
                </a:solidFill>
              </a:rPr>
              <a:t>U</a:t>
            </a:r>
            <a:r>
              <a:rPr sz="1800" spc="-5" dirty="0"/>
              <a:t>nconscious</a:t>
            </a:r>
            <a:r>
              <a:rPr sz="1800" spc="-10" dirty="0"/>
              <a:t> </a:t>
            </a:r>
            <a:r>
              <a:rPr sz="1800" b="0" dirty="0">
                <a:latin typeface="Arial MT"/>
                <a:cs typeface="Arial MT"/>
              </a:rPr>
              <a:t>-</a:t>
            </a:r>
            <a:r>
              <a:rPr sz="1800" b="0" spc="-15" dirty="0">
                <a:latin typeface="Arial MT"/>
                <a:cs typeface="Arial MT"/>
              </a:rPr>
              <a:t> </a:t>
            </a:r>
            <a:r>
              <a:rPr sz="1800" b="0" spc="-5" dirty="0">
                <a:latin typeface="Arial MT"/>
                <a:cs typeface="Arial MT"/>
              </a:rPr>
              <a:t>Unresponsive</a:t>
            </a:r>
            <a:endParaRPr sz="1800">
              <a:latin typeface="Arial MT"/>
              <a:cs typeface="Arial MT"/>
            </a:endParaRPr>
          </a:p>
        </p:txBody>
      </p:sp>
      <p:pic>
        <p:nvPicPr>
          <p:cNvPr id="6" name="object 6"/>
          <p:cNvPicPr/>
          <p:nvPr/>
        </p:nvPicPr>
        <p:blipFill>
          <a:blip r:embed="rId5" cstate="print"/>
          <a:stretch>
            <a:fillRect/>
          </a:stretch>
        </p:blipFill>
        <p:spPr>
          <a:xfrm>
            <a:off x="6459474" y="1888998"/>
            <a:ext cx="995171" cy="1184147"/>
          </a:xfrm>
          <a:prstGeom prst="rect">
            <a:avLst/>
          </a:prstGeom>
        </p:spPr>
      </p:pic>
      <p:sp>
        <p:nvSpPr>
          <p:cNvPr id="7" name="object 7"/>
          <p:cNvSpPr txBox="1"/>
          <p:nvPr/>
        </p:nvSpPr>
        <p:spPr>
          <a:xfrm>
            <a:off x="6231119" y="2261038"/>
            <a:ext cx="5602605" cy="3444240"/>
          </a:xfrm>
          <a:prstGeom prst="rect">
            <a:avLst/>
          </a:prstGeom>
        </p:spPr>
        <p:txBody>
          <a:bodyPr vert="horz" wrap="square" lIns="0" tIns="64769" rIns="0" bIns="0" rtlCol="0">
            <a:spAutoFit/>
          </a:bodyPr>
          <a:lstStyle/>
          <a:p>
            <a:pPr marL="1394460">
              <a:lnSpc>
                <a:spcPct val="100000"/>
              </a:lnSpc>
              <a:spcBef>
                <a:spcPts val="509"/>
              </a:spcBef>
            </a:pPr>
            <a:r>
              <a:rPr sz="2400" b="1" spc="-5" dirty="0">
                <a:latin typeface="Arial"/>
                <a:cs typeface="Arial"/>
              </a:rPr>
              <a:t>Pulse</a:t>
            </a:r>
            <a:r>
              <a:rPr sz="2400" b="1" spc="-35" dirty="0">
                <a:latin typeface="Arial"/>
                <a:cs typeface="Arial"/>
              </a:rPr>
              <a:t> </a:t>
            </a:r>
            <a:r>
              <a:rPr sz="2400" b="1" spc="-5" dirty="0">
                <a:latin typeface="Arial"/>
                <a:cs typeface="Arial"/>
              </a:rPr>
              <a:t>Assessment</a:t>
            </a:r>
            <a:endParaRPr sz="2400">
              <a:latin typeface="Arial"/>
              <a:cs typeface="Arial"/>
            </a:endParaRPr>
          </a:p>
          <a:p>
            <a:pPr marL="1394460">
              <a:lnSpc>
                <a:spcPct val="100000"/>
              </a:lnSpc>
              <a:spcBef>
                <a:spcPts val="340"/>
              </a:spcBef>
            </a:pPr>
            <a:r>
              <a:rPr sz="2000" b="1" spc="-10" dirty="0">
                <a:solidFill>
                  <a:srgbClr val="BB8542"/>
                </a:solidFill>
                <a:latin typeface="Arial"/>
                <a:cs typeface="Arial"/>
              </a:rPr>
              <a:t>Weak</a:t>
            </a:r>
            <a:r>
              <a:rPr sz="2000" b="1" spc="-5" dirty="0">
                <a:solidFill>
                  <a:srgbClr val="BB8542"/>
                </a:solidFill>
                <a:latin typeface="Arial"/>
                <a:cs typeface="Arial"/>
              </a:rPr>
              <a:t> or</a:t>
            </a:r>
            <a:r>
              <a:rPr sz="2000" b="1" spc="-10" dirty="0">
                <a:solidFill>
                  <a:srgbClr val="BB8542"/>
                </a:solidFill>
                <a:latin typeface="Arial"/>
                <a:cs typeface="Arial"/>
              </a:rPr>
              <a:t> absent</a:t>
            </a:r>
            <a:r>
              <a:rPr sz="2000" b="1" spc="-5" dirty="0">
                <a:solidFill>
                  <a:srgbClr val="BB8542"/>
                </a:solidFill>
                <a:latin typeface="Arial"/>
                <a:cs typeface="Arial"/>
              </a:rPr>
              <a:t> radial</a:t>
            </a:r>
            <a:r>
              <a:rPr sz="2000" b="1" spc="-20" dirty="0">
                <a:solidFill>
                  <a:srgbClr val="BB8542"/>
                </a:solidFill>
                <a:latin typeface="Arial"/>
                <a:cs typeface="Arial"/>
              </a:rPr>
              <a:t> </a:t>
            </a:r>
            <a:r>
              <a:rPr sz="2000" b="1" spc="-5" dirty="0">
                <a:solidFill>
                  <a:srgbClr val="BB8542"/>
                </a:solidFill>
                <a:latin typeface="Arial"/>
                <a:cs typeface="Arial"/>
              </a:rPr>
              <a:t>pulses</a:t>
            </a:r>
            <a:endParaRPr sz="2000">
              <a:latin typeface="Arial"/>
              <a:cs typeface="Arial"/>
            </a:endParaRPr>
          </a:p>
          <a:p>
            <a:pPr marL="12700" marR="5080">
              <a:lnSpc>
                <a:spcPct val="100000"/>
              </a:lnSpc>
              <a:spcBef>
                <a:spcPts val="1805"/>
              </a:spcBef>
            </a:pPr>
            <a:r>
              <a:rPr sz="1800" b="1" spc="-5" dirty="0">
                <a:latin typeface="Arial"/>
                <a:cs typeface="Arial"/>
              </a:rPr>
              <a:t>Diminishing Peripheral Pulses </a:t>
            </a:r>
            <a:r>
              <a:rPr sz="1800" dirty="0">
                <a:latin typeface="Arial MT"/>
                <a:cs typeface="Arial MT"/>
              </a:rPr>
              <a:t>as blood is </a:t>
            </a:r>
            <a:r>
              <a:rPr sz="1800" spc="-5" dirty="0">
                <a:latin typeface="Arial MT"/>
                <a:cs typeface="Arial MT"/>
              </a:rPr>
              <a:t>diverted to </a:t>
            </a:r>
            <a:r>
              <a:rPr sz="1800" spc="-490" dirty="0">
                <a:latin typeface="Arial MT"/>
                <a:cs typeface="Arial MT"/>
              </a:rPr>
              <a:t> </a:t>
            </a:r>
            <a:r>
              <a:rPr sz="1800" spc="-5" dirty="0">
                <a:latin typeface="Arial MT"/>
                <a:cs typeface="Arial MT"/>
              </a:rPr>
              <a:t>preserve</a:t>
            </a:r>
            <a:r>
              <a:rPr sz="1800" spc="-15" dirty="0">
                <a:latin typeface="Arial MT"/>
                <a:cs typeface="Arial MT"/>
              </a:rPr>
              <a:t> </a:t>
            </a:r>
            <a:r>
              <a:rPr sz="1800" spc="-5" dirty="0">
                <a:latin typeface="Arial MT"/>
                <a:cs typeface="Arial MT"/>
              </a:rPr>
              <a:t>essential</a:t>
            </a:r>
            <a:r>
              <a:rPr sz="1800" spc="-10" dirty="0">
                <a:latin typeface="Arial MT"/>
                <a:cs typeface="Arial MT"/>
              </a:rPr>
              <a:t> </a:t>
            </a:r>
            <a:r>
              <a:rPr sz="1800" dirty="0">
                <a:latin typeface="Arial MT"/>
                <a:cs typeface="Arial MT"/>
              </a:rPr>
              <a:t>organs</a:t>
            </a:r>
            <a:endParaRPr sz="1800">
              <a:latin typeface="Arial MT"/>
              <a:cs typeface="Arial MT"/>
            </a:endParaRPr>
          </a:p>
          <a:p>
            <a:pPr marL="12700" marR="183515">
              <a:lnSpc>
                <a:spcPct val="100000"/>
              </a:lnSpc>
              <a:spcBef>
                <a:spcPts val="600"/>
              </a:spcBef>
              <a:tabLst>
                <a:tab pos="1371600" algn="l"/>
              </a:tabLst>
            </a:pPr>
            <a:r>
              <a:rPr sz="1800" spc="-5" dirty="0">
                <a:latin typeface="Arial MT"/>
                <a:cs typeface="Arial MT"/>
              </a:rPr>
              <a:t>Assess for </a:t>
            </a:r>
            <a:r>
              <a:rPr sz="1800" dirty="0">
                <a:latin typeface="Arial MT"/>
                <a:cs typeface="Arial MT"/>
              </a:rPr>
              <a:t>weak or </a:t>
            </a:r>
            <a:r>
              <a:rPr sz="1800" spc="-5" dirty="0">
                <a:latin typeface="Arial MT"/>
                <a:cs typeface="Arial MT"/>
              </a:rPr>
              <a:t>absent </a:t>
            </a:r>
            <a:r>
              <a:rPr sz="1800" b="1" spc="-5" dirty="0">
                <a:latin typeface="Arial"/>
                <a:cs typeface="Arial"/>
              </a:rPr>
              <a:t>radial pulses </a:t>
            </a:r>
            <a:r>
              <a:rPr sz="1800" dirty="0">
                <a:latin typeface="Arial MT"/>
                <a:cs typeface="Arial MT"/>
              </a:rPr>
              <a:t>and </a:t>
            </a:r>
            <a:r>
              <a:rPr sz="1800" spc="-5" dirty="0">
                <a:latin typeface="Arial MT"/>
                <a:cs typeface="Arial MT"/>
              </a:rPr>
              <a:t>confirm </a:t>
            </a:r>
            <a:r>
              <a:rPr sz="1800" spc="-490" dirty="0">
                <a:latin typeface="Arial MT"/>
                <a:cs typeface="Arial MT"/>
              </a:rPr>
              <a:t> </a:t>
            </a:r>
            <a:r>
              <a:rPr sz="1800" dirty="0">
                <a:latin typeface="Arial MT"/>
                <a:cs typeface="Arial MT"/>
              </a:rPr>
              <a:t>all</a:t>
            </a:r>
            <a:r>
              <a:rPr sz="1800" spc="-5" dirty="0">
                <a:latin typeface="Arial MT"/>
                <a:cs typeface="Arial MT"/>
              </a:rPr>
              <a:t> </a:t>
            </a:r>
            <a:r>
              <a:rPr sz="1800" b="1" spc="-5" dirty="0">
                <a:latin typeface="Arial"/>
                <a:cs typeface="Arial"/>
              </a:rPr>
              <a:t>bleeding	control </a:t>
            </a:r>
            <a:r>
              <a:rPr sz="1800" spc="-5" dirty="0">
                <a:latin typeface="Arial MT"/>
                <a:cs typeface="Arial MT"/>
              </a:rPr>
              <a:t>measures</a:t>
            </a:r>
            <a:r>
              <a:rPr sz="1800" spc="-10" dirty="0">
                <a:latin typeface="Arial MT"/>
                <a:cs typeface="Arial MT"/>
              </a:rPr>
              <a:t> </a:t>
            </a:r>
            <a:r>
              <a:rPr sz="1800" dirty="0">
                <a:latin typeface="Arial MT"/>
                <a:cs typeface="Arial MT"/>
              </a:rPr>
              <a:t>are</a:t>
            </a:r>
            <a:r>
              <a:rPr sz="1800" spc="-5" dirty="0">
                <a:latin typeface="Arial MT"/>
                <a:cs typeface="Arial MT"/>
              </a:rPr>
              <a:t> still effective</a:t>
            </a:r>
            <a:endParaRPr sz="1800">
              <a:latin typeface="Arial MT"/>
              <a:cs typeface="Arial MT"/>
            </a:endParaRPr>
          </a:p>
          <a:p>
            <a:pPr marL="12700" marR="321945">
              <a:lnSpc>
                <a:spcPct val="100000"/>
              </a:lnSpc>
              <a:spcBef>
                <a:spcPts val="600"/>
              </a:spcBef>
            </a:pPr>
            <a:r>
              <a:rPr sz="1800" spc="-5" dirty="0">
                <a:latin typeface="Arial MT"/>
                <a:cs typeface="Arial MT"/>
              </a:rPr>
              <a:t>It</a:t>
            </a:r>
            <a:r>
              <a:rPr sz="1800" dirty="0">
                <a:latin typeface="Arial MT"/>
                <a:cs typeface="Arial MT"/>
              </a:rPr>
              <a:t> is </a:t>
            </a:r>
            <a:r>
              <a:rPr sz="1800" spc="-5" dirty="0">
                <a:latin typeface="Arial MT"/>
                <a:cs typeface="Arial MT"/>
              </a:rPr>
              <a:t>better to</a:t>
            </a:r>
            <a:r>
              <a:rPr sz="1800" dirty="0">
                <a:latin typeface="Arial MT"/>
                <a:cs typeface="Arial MT"/>
              </a:rPr>
              <a:t> </a:t>
            </a:r>
            <a:r>
              <a:rPr sz="1800" spc="-5" dirty="0">
                <a:latin typeface="Arial MT"/>
                <a:cs typeface="Arial MT"/>
              </a:rPr>
              <a:t>prevent</a:t>
            </a:r>
            <a:r>
              <a:rPr sz="1800" dirty="0">
                <a:latin typeface="Arial MT"/>
                <a:cs typeface="Arial MT"/>
              </a:rPr>
              <a:t> </a:t>
            </a:r>
            <a:r>
              <a:rPr sz="1800" spc="-5" dirty="0">
                <a:latin typeface="Arial MT"/>
                <a:cs typeface="Arial MT"/>
              </a:rPr>
              <a:t>shock</a:t>
            </a:r>
            <a:r>
              <a:rPr sz="1800" spc="-10" dirty="0">
                <a:latin typeface="Arial MT"/>
                <a:cs typeface="Arial MT"/>
              </a:rPr>
              <a:t> </a:t>
            </a:r>
            <a:r>
              <a:rPr sz="1800" spc="-5" dirty="0">
                <a:latin typeface="Arial MT"/>
                <a:cs typeface="Arial MT"/>
              </a:rPr>
              <a:t>with</a:t>
            </a:r>
            <a:r>
              <a:rPr sz="1800" dirty="0">
                <a:latin typeface="Arial MT"/>
                <a:cs typeface="Arial MT"/>
              </a:rPr>
              <a:t> hemorrhage</a:t>
            </a:r>
            <a:r>
              <a:rPr sz="1800" spc="-15" dirty="0">
                <a:latin typeface="Arial MT"/>
                <a:cs typeface="Arial MT"/>
              </a:rPr>
              <a:t> </a:t>
            </a:r>
            <a:r>
              <a:rPr sz="1800" spc="-5" dirty="0">
                <a:latin typeface="Arial MT"/>
                <a:cs typeface="Arial MT"/>
              </a:rPr>
              <a:t>control </a:t>
            </a:r>
            <a:r>
              <a:rPr sz="1800" spc="-484" dirty="0">
                <a:latin typeface="Arial MT"/>
                <a:cs typeface="Arial MT"/>
              </a:rPr>
              <a:t> </a:t>
            </a:r>
            <a:r>
              <a:rPr sz="1800" spc="-5" dirty="0">
                <a:latin typeface="Arial MT"/>
                <a:cs typeface="Arial MT"/>
              </a:rPr>
              <a:t>than</a:t>
            </a:r>
            <a:r>
              <a:rPr sz="1800" spc="-10" dirty="0">
                <a:latin typeface="Arial MT"/>
                <a:cs typeface="Arial MT"/>
              </a:rPr>
              <a:t> </a:t>
            </a:r>
            <a:r>
              <a:rPr sz="1800" spc="-5" dirty="0">
                <a:latin typeface="Arial MT"/>
                <a:cs typeface="Arial MT"/>
              </a:rPr>
              <a:t>to treat </a:t>
            </a:r>
            <a:r>
              <a:rPr sz="1800" dirty="0">
                <a:latin typeface="Arial MT"/>
                <a:cs typeface="Arial MT"/>
              </a:rPr>
              <a:t>it</a:t>
            </a:r>
            <a:endParaRPr sz="1800">
              <a:latin typeface="Arial MT"/>
              <a:cs typeface="Arial MT"/>
            </a:endParaRPr>
          </a:p>
          <a:p>
            <a:pPr marL="12700" marR="335915">
              <a:lnSpc>
                <a:spcPct val="100000"/>
              </a:lnSpc>
              <a:spcBef>
                <a:spcPts val="600"/>
              </a:spcBef>
            </a:pPr>
            <a:r>
              <a:rPr sz="1800" b="1" dirty="0">
                <a:latin typeface="Arial"/>
                <a:cs typeface="Arial"/>
              </a:rPr>
              <a:t>DO </a:t>
            </a:r>
            <a:r>
              <a:rPr sz="1800" b="1" spc="-5" dirty="0">
                <a:latin typeface="Arial"/>
                <a:cs typeface="Arial"/>
              </a:rPr>
              <a:t>NOT WAIT </a:t>
            </a:r>
            <a:r>
              <a:rPr sz="1800" spc="-5" dirty="0">
                <a:latin typeface="Arial MT"/>
                <a:cs typeface="Arial MT"/>
              </a:rPr>
              <a:t>for </a:t>
            </a:r>
            <a:r>
              <a:rPr sz="1800" dirty="0">
                <a:latin typeface="Arial MT"/>
                <a:cs typeface="Arial MT"/>
              </a:rPr>
              <a:t>signs and</a:t>
            </a:r>
            <a:r>
              <a:rPr sz="1800" spc="5" dirty="0">
                <a:latin typeface="Arial MT"/>
                <a:cs typeface="Arial MT"/>
              </a:rPr>
              <a:t> </a:t>
            </a:r>
            <a:r>
              <a:rPr sz="1800" spc="-5" dirty="0">
                <a:latin typeface="Arial MT"/>
                <a:cs typeface="Arial MT"/>
              </a:rPr>
              <a:t>symptoms </a:t>
            </a:r>
            <a:r>
              <a:rPr sz="1800" dirty="0">
                <a:latin typeface="Arial MT"/>
                <a:cs typeface="Arial MT"/>
              </a:rPr>
              <a:t>of </a:t>
            </a:r>
            <a:r>
              <a:rPr sz="1800" spc="-5" dirty="0">
                <a:latin typeface="Arial MT"/>
                <a:cs typeface="Arial MT"/>
              </a:rPr>
              <a:t>shock to </a:t>
            </a:r>
            <a:r>
              <a:rPr sz="1800" spc="-490" dirty="0">
                <a:latin typeface="Arial MT"/>
                <a:cs typeface="Arial MT"/>
              </a:rPr>
              <a:t> </a:t>
            </a:r>
            <a:r>
              <a:rPr sz="1800" dirty="0">
                <a:latin typeface="Arial MT"/>
                <a:cs typeface="Arial MT"/>
              </a:rPr>
              <a:t>occur</a:t>
            </a:r>
            <a:endParaRPr sz="1800">
              <a:latin typeface="Arial MT"/>
              <a:cs typeface="Arial MT"/>
            </a:endParaRPr>
          </a:p>
        </p:txBody>
      </p:sp>
      <p:sp>
        <p:nvSpPr>
          <p:cNvPr id="8" name="object 8"/>
          <p:cNvSpPr txBox="1">
            <a:spLocks noGrp="1"/>
          </p:cNvSpPr>
          <p:nvPr>
            <p:ph type="title"/>
          </p:nvPr>
        </p:nvSpPr>
        <p:spPr>
          <a:xfrm>
            <a:off x="3480624" y="661110"/>
            <a:ext cx="5310505" cy="1068070"/>
          </a:xfrm>
          <a:prstGeom prst="rect">
            <a:avLst/>
          </a:prstGeom>
        </p:spPr>
        <p:txBody>
          <a:bodyPr vert="horz" wrap="square" lIns="0" tIns="74295" rIns="0" bIns="0" rtlCol="0">
            <a:spAutoFit/>
          </a:bodyPr>
          <a:lstStyle/>
          <a:p>
            <a:pPr marL="735965" marR="5080" indent="-723900">
              <a:lnSpc>
                <a:spcPts val="3890"/>
              </a:lnSpc>
              <a:spcBef>
                <a:spcPts val="585"/>
              </a:spcBef>
            </a:pPr>
            <a:r>
              <a:rPr sz="3600" dirty="0">
                <a:solidFill>
                  <a:srgbClr val="000000"/>
                </a:solidFill>
              </a:rPr>
              <a:t>SIGNS</a:t>
            </a:r>
            <a:r>
              <a:rPr sz="3600" spc="-55" dirty="0">
                <a:solidFill>
                  <a:srgbClr val="000000"/>
                </a:solidFill>
              </a:rPr>
              <a:t> </a:t>
            </a:r>
            <a:r>
              <a:rPr sz="3600" spc="-5" dirty="0">
                <a:solidFill>
                  <a:srgbClr val="000000"/>
                </a:solidFill>
              </a:rPr>
              <a:t>AND</a:t>
            </a:r>
            <a:r>
              <a:rPr sz="3600" spc="-40" dirty="0">
                <a:solidFill>
                  <a:srgbClr val="000000"/>
                </a:solidFill>
              </a:rPr>
              <a:t> </a:t>
            </a:r>
            <a:r>
              <a:rPr sz="3600" dirty="0">
                <a:solidFill>
                  <a:srgbClr val="000000"/>
                </a:solidFill>
              </a:rPr>
              <a:t>SYMPTOMS </a:t>
            </a:r>
            <a:r>
              <a:rPr sz="3600" spc="-985" dirty="0">
                <a:solidFill>
                  <a:srgbClr val="000000"/>
                </a:solidFill>
              </a:rPr>
              <a:t> </a:t>
            </a:r>
            <a:r>
              <a:rPr sz="3600" dirty="0">
                <a:solidFill>
                  <a:srgbClr val="000000"/>
                </a:solidFill>
              </a:rPr>
              <a:t>OF</a:t>
            </a:r>
            <a:r>
              <a:rPr sz="3600" spc="-15" dirty="0">
                <a:solidFill>
                  <a:srgbClr val="000000"/>
                </a:solidFill>
              </a:rPr>
              <a:t> </a:t>
            </a:r>
            <a:r>
              <a:rPr sz="3600" dirty="0">
                <a:solidFill>
                  <a:srgbClr val="BB8542"/>
                </a:solidFill>
              </a:rPr>
              <a:t>SHOCK</a:t>
            </a:r>
            <a:r>
              <a:rPr sz="3600" spc="-20" dirty="0">
                <a:solidFill>
                  <a:srgbClr val="BB8542"/>
                </a:solidFill>
              </a:rPr>
              <a:t> </a:t>
            </a:r>
            <a:r>
              <a:rPr sz="3600" b="0" i="1" dirty="0">
                <a:solidFill>
                  <a:srgbClr val="000000"/>
                </a:solidFill>
                <a:latin typeface="Arial"/>
                <a:cs typeface="Arial"/>
              </a:rPr>
              <a:t>(cont.)</a:t>
            </a:r>
            <a:endParaRPr sz="3600">
              <a:latin typeface="Arial"/>
              <a:cs typeface="Arial"/>
            </a:endParaRPr>
          </a:p>
        </p:txBody>
      </p:sp>
      <p:sp>
        <p:nvSpPr>
          <p:cNvPr id="9" name="object 9"/>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10" name="object 10"/>
          <p:cNvSpPr/>
          <p:nvPr/>
        </p:nvSpPr>
        <p:spPr>
          <a:xfrm>
            <a:off x="6070091" y="1901189"/>
            <a:ext cx="0" cy="3866515"/>
          </a:xfrm>
          <a:custGeom>
            <a:avLst/>
            <a:gdLst/>
            <a:ahLst/>
            <a:cxnLst/>
            <a:rect l="l" t="t" r="r" b="b"/>
            <a:pathLst>
              <a:path h="3866515">
                <a:moveTo>
                  <a:pt x="0" y="0"/>
                </a:moveTo>
                <a:lnTo>
                  <a:pt x="0" y="3866146"/>
                </a:lnTo>
              </a:path>
            </a:pathLst>
          </a:custGeom>
          <a:ln w="38100">
            <a:solidFill>
              <a:srgbClr val="7E7E7E"/>
            </a:solidFill>
            <a:prstDash val="dot"/>
          </a:ln>
        </p:spPr>
        <p:txBody>
          <a:bodyPr wrap="square" lIns="0" tIns="0" rIns="0" bIns="0" rtlCol="0"/>
          <a:lstStyle/>
          <a:p>
            <a:endParaRPr/>
          </a:p>
        </p:txBody>
      </p:sp>
      <p:sp>
        <p:nvSpPr>
          <p:cNvPr id="12" name="object 12"/>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13" name="object 13"/>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14" name="object 14"/>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15" name="object 15"/>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16" name="object 16"/>
          <p:cNvSpPr txBox="1">
            <a:spLocks noGrp="1"/>
          </p:cNvSpPr>
          <p:nvPr>
            <p:ph type="sldNum" sz="quarter" idx="7"/>
          </p:nvPr>
        </p:nvSpPr>
        <p:spPr>
          <a:prstGeom prst="rect">
            <a:avLst/>
          </a:prstGeom>
        </p:spPr>
        <p:txBody>
          <a:bodyPr vert="horz" wrap="square" lIns="0" tIns="43180" rIns="0" bIns="0" rtlCol="0">
            <a:spAutoFit/>
          </a:bodyPr>
          <a:lstStyle/>
          <a:p>
            <a:pPr marL="38100">
              <a:lnSpc>
                <a:spcPct val="100000"/>
              </a:lnSpc>
              <a:spcBef>
                <a:spcPts val="340"/>
              </a:spcBef>
            </a:pPr>
            <a:fld id="{81D60167-4931-47E6-BA6A-407CBD079E47}" type="slidenum">
              <a:rPr dirty="0"/>
              <a:t>9</a:t>
            </a:fld>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31620" y="242446"/>
            <a:ext cx="8128634" cy="1011555"/>
          </a:xfrm>
          <a:prstGeom prst="rect">
            <a:avLst/>
          </a:prstGeom>
        </p:spPr>
        <p:txBody>
          <a:bodyPr vert="horz" wrap="square" lIns="0" tIns="59690" rIns="0" bIns="0" rtlCol="0">
            <a:spAutoFit/>
          </a:bodyPr>
          <a:lstStyle/>
          <a:p>
            <a:pPr algn="ctr">
              <a:lnSpc>
                <a:spcPct val="100000"/>
              </a:lnSpc>
              <a:spcBef>
                <a:spcPts val="470"/>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a:p>
            <a:pPr algn="ctr">
              <a:lnSpc>
                <a:spcPct val="100000"/>
              </a:lnSpc>
              <a:spcBef>
                <a:spcPts val="670"/>
              </a:spcBef>
            </a:pPr>
            <a:r>
              <a:rPr sz="3600" dirty="0">
                <a:solidFill>
                  <a:srgbClr val="BB8542"/>
                </a:solidFill>
              </a:rPr>
              <a:t>PROGRESSIVE</a:t>
            </a:r>
            <a:r>
              <a:rPr sz="3600" spc="-40" dirty="0">
                <a:solidFill>
                  <a:srgbClr val="BB8542"/>
                </a:solidFill>
              </a:rPr>
              <a:t> </a:t>
            </a:r>
            <a:r>
              <a:rPr sz="3600" spc="-5" dirty="0">
                <a:solidFill>
                  <a:srgbClr val="BB8542"/>
                </a:solidFill>
              </a:rPr>
              <a:t>CHANGES</a:t>
            </a:r>
            <a:r>
              <a:rPr sz="3600" spc="-30" dirty="0">
                <a:solidFill>
                  <a:srgbClr val="BB8542"/>
                </a:solidFill>
              </a:rPr>
              <a:t> </a:t>
            </a:r>
            <a:r>
              <a:rPr sz="3600" dirty="0">
                <a:solidFill>
                  <a:srgbClr val="000000"/>
                </a:solidFill>
              </a:rPr>
              <a:t>IN</a:t>
            </a:r>
            <a:r>
              <a:rPr sz="3600" spc="-30" dirty="0">
                <a:solidFill>
                  <a:srgbClr val="000000"/>
                </a:solidFill>
              </a:rPr>
              <a:t> </a:t>
            </a:r>
            <a:r>
              <a:rPr sz="3600" dirty="0">
                <a:solidFill>
                  <a:srgbClr val="000000"/>
                </a:solidFill>
              </a:rPr>
              <a:t>SHOCK</a:t>
            </a:r>
            <a:endParaRPr sz="3600"/>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131826" y="1154430"/>
            <a:ext cx="11802617" cy="4859273"/>
          </a:xfrm>
          <a:prstGeom prst="rect">
            <a:avLst/>
          </a:prstGeom>
        </p:spPr>
      </p:pic>
      <p:graphicFrame>
        <p:nvGraphicFramePr>
          <p:cNvPr id="5" name="object 5"/>
          <p:cNvGraphicFramePr>
            <a:graphicFrameLocks noGrp="1"/>
          </p:cNvGraphicFramePr>
          <p:nvPr/>
        </p:nvGraphicFramePr>
        <p:xfrm>
          <a:off x="311376" y="1280144"/>
          <a:ext cx="11402692" cy="4593511"/>
        </p:xfrm>
        <a:graphic>
          <a:graphicData uri="http://schemas.openxmlformats.org/drawingml/2006/table">
            <a:tbl>
              <a:tblPr firstRow="1" bandRow="1">
                <a:tableStyleId>{2D5ABB26-0587-4C30-8999-92F81FD0307C}</a:tableStyleId>
              </a:tblPr>
              <a:tblGrid>
                <a:gridCol w="1708150">
                  <a:extLst>
                    <a:ext uri="{9D8B030D-6E8A-4147-A177-3AD203B41FA5}">
                      <a16:colId xmlns:a16="http://schemas.microsoft.com/office/drawing/2014/main" val="20000"/>
                    </a:ext>
                  </a:extLst>
                </a:gridCol>
                <a:gridCol w="1641475">
                  <a:extLst>
                    <a:ext uri="{9D8B030D-6E8A-4147-A177-3AD203B41FA5}">
                      <a16:colId xmlns:a16="http://schemas.microsoft.com/office/drawing/2014/main" val="20001"/>
                    </a:ext>
                  </a:extLst>
                </a:gridCol>
                <a:gridCol w="1358264">
                  <a:extLst>
                    <a:ext uri="{9D8B030D-6E8A-4147-A177-3AD203B41FA5}">
                      <a16:colId xmlns:a16="http://schemas.microsoft.com/office/drawing/2014/main" val="20002"/>
                    </a:ext>
                  </a:extLst>
                </a:gridCol>
                <a:gridCol w="3160394">
                  <a:extLst>
                    <a:ext uri="{9D8B030D-6E8A-4147-A177-3AD203B41FA5}">
                      <a16:colId xmlns:a16="http://schemas.microsoft.com/office/drawing/2014/main" val="20003"/>
                    </a:ext>
                  </a:extLst>
                </a:gridCol>
                <a:gridCol w="3534409">
                  <a:extLst>
                    <a:ext uri="{9D8B030D-6E8A-4147-A177-3AD203B41FA5}">
                      <a16:colId xmlns:a16="http://schemas.microsoft.com/office/drawing/2014/main" val="20004"/>
                    </a:ext>
                  </a:extLst>
                </a:gridCol>
              </a:tblGrid>
              <a:tr h="332836">
                <a:tc>
                  <a:txBody>
                    <a:bodyPr/>
                    <a:lstStyle/>
                    <a:p>
                      <a:pPr>
                        <a:lnSpc>
                          <a:spcPct val="100000"/>
                        </a:lnSpc>
                      </a:pPr>
                      <a:endParaRPr sz="1600">
                        <a:latin typeface="Times New Roman"/>
                        <a:cs typeface="Times New Roman"/>
                      </a:endParaRPr>
                    </a:p>
                  </a:txBody>
                  <a:tcPr marL="0" marR="0" marT="0" marB="0">
                    <a:lnB w="12700">
                      <a:solidFill>
                        <a:srgbClr val="A6A6A6"/>
                      </a:solidFill>
                      <a:prstDash val="solid"/>
                    </a:lnB>
                    <a:solidFill>
                      <a:srgbClr val="BB8542"/>
                    </a:solidFill>
                  </a:tcPr>
                </a:tc>
                <a:tc>
                  <a:txBody>
                    <a:bodyPr/>
                    <a:lstStyle/>
                    <a:p>
                      <a:pPr marL="71755">
                        <a:lnSpc>
                          <a:spcPct val="100000"/>
                        </a:lnSpc>
                        <a:spcBef>
                          <a:spcPts val="305"/>
                        </a:spcBef>
                      </a:pPr>
                      <a:r>
                        <a:rPr sz="1600" b="1" spc="-5" dirty="0">
                          <a:solidFill>
                            <a:srgbClr val="FFFFFF"/>
                          </a:solidFill>
                          <a:latin typeface="Arial"/>
                          <a:cs typeface="Arial"/>
                        </a:rPr>
                        <a:t>Blood</a:t>
                      </a:r>
                      <a:r>
                        <a:rPr sz="1600" b="1" spc="-45" dirty="0">
                          <a:solidFill>
                            <a:srgbClr val="FFFFFF"/>
                          </a:solidFill>
                          <a:latin typeface="Arial"/>
                          <a:cs typeface="Arial"/>
                        </a:rPr>
                        <a:t> </a:t>
                      </a:r>
                      <a:r>
                        <a:rPr sz="1600" b="1" spc="-5" dirty="0">
                          <a:solidFill>
                            <a:srgbClr val="FFFFFF"/>
                          </a:solidFill>
                          <a:latin typeface="Arial"/>
                          <a:cs typeface="Arial"/>
                        </a:rPr>
                        <a:t>Volume</a:t>
                      </a:r>
                      <a:endParaRPr sz="1600">
                        <a:latin typeface="Arial"/>
                        <a:cs typeface="Arial"/>
                      </a:endParaRPr>
                    </a:p>
                  </a:txBody>
                  <a:tcPr marL="0" marR="0" marT="38735" marB="0">
                    <a:lnB w="12700">
                      <a:solidFill>
                        <a:srgbClr val="A6A6A6"/>
                      </a:solidFill>
                      <a:prstDash val="solid"/>
                    </a:lnB>
                    <a:solidFill>
                      <a:srgbClr val="BB8542"/>
                    </a:solidFill>
                  </a:tcPr>
                </a:tc>
                <a:tc>
                  <a:txBody>
                    <a:bodyPr/>
                    <a:lstStyle/>
                    <a:p>
                      <a:pPr marL="71755">
                        <a:lnSpc>
                          <a:spcPct val="100000"/>
                        </a:lnSpc>
                        <a:spcBef>
                          <a:spcPts val="305"/>
                        </a:spcBef>
                      </a:pPr>
                      <a:r>
                        <a:rPr sz="1600" b="1" spc="-5" dirty="0">
                          <a:solidFill>
                            <a:srgbClr val="FFFFFF"/>
                          </a:solidFill>
                          <a:latin typeface="Arial"/>
                          <a:cs typeface="Arial"/>
                        </a:rPr>
                        <a:t>Blood</a:t>
                      </a:r>
                      <a:r>
                        <a:rPr sz="1600" b="1" spc="-45" dirty="0">
                          <a:solidFill>
                            <a:srgbClr val="FFFFFF"/>
                          </a:solidFill>
                          <a:latin typeface="Arial"/>
                          <a:cs typeface="Arial"/>
                        </a:rPr>
                        <a:t> </a:t>
                      </a:r>
                      <a:r>
                        <a:rPr sz="1600" b="1" spc="-5" dirty="0">
                          <a:solidFill>
                            <a:srgbClr val="FFFFFF"/>
                          </a:solidFill>
                          <a:latin typeface="Arial"/>
                          <a:cs typeface="Arial"/>
                        </a:rPr>
                        <a:t>Loss</a:t>
                      </a:r>
                      <a:endParaRPr sz="1600">
                        <a:latin typeface="Arial"/>
                        <a:cs typeface="Arial"/>
                      </a:endParaRPr>
                    </a:p>
                  </a:txBody>
                  <a:tcPr marL="0" marR="0" marT="38735" marB="0">
                    <a:lnB w="12700">
                      <a:solidFill>
                        <a:srgbClr val="A6A6A6"/>
                      </a:solidFill>
                      <a:prstDash val="solid"/>
                    </a:lnB>
                    <a:solidFill>
                      <a:srgbClr val="BB8542"/>
                    </a:solidFill>
                  </a:tcPr>
                </a:tc>
                <a:tc>
                  <a:txBody>
                    <a:bodyPr/>
                    <a:lstStyle/>
                    <a:p>
                      <a:pPr marL="71755">
                        <a:lnSpc>
                          <a:spcPct val="100000"/>
                        </a:lnSpc>
                        <a:spcBef>
                          <a:spcPts val="305"/>
                        </a:spcBef>
                      </a:pPr>
                      <a:r>
                        <a:rPr sz="1600" b="1" spc="-5" dirty="0">
                          <a:solidFill>
                            <a:srgbClr val="FFFFFF"/>
                          </a:solidFill>
                          <a:latin typeface="Arial"/>
                          <a:cs typeface="Arial"/>
                        </a:rPr>
                        <a:t>Signs/Symptoms</a:t>
                      </a:r>
                      <a:endParaRPr sz="1600">
                        <a:latin typeface="Arial"/>
                        <a:cs typeface="Arial"/>
                      </a:endParaRPr>
                    </a:p>
                  </a:txBody>
                  <a:tcPr marL="0" marR="0" marT="38735" marB="0">
                    <a:lnB w="12700">
                      <a:solidFill>
                        <a:srgbClr val="A6A6A6"/>
                      </a:solidFill>
                      <a:prstDash val="solid"/>
                    </a:lnB>
                    <a:solidFill>
                      <a:srgbClr val="BB8542"/>
                    </a:solidFill>
                  </a:tcPr>
                </a:tc>
                <a:tc>
                  <a:txBody>
                    <a:bodyPr/>
                    <a:lstStyle/>
                    <a:p>
                      <a:pPr marL="71755">
                        <a:lnSpc>
                          <a:spcPct val="100000"/>
                        </a:lnSpc>
                        <a:spcBef>
                          <a:spcPts val="305"/>
                        </a:spcBef>
                      </a:pPr>
                      <a:r>
                        <a:rPr sz="1600" b="1" spc="-5" dirty="0">
                          <a:solidFill>
                            <a:srgbClr val="FFFFFF"/>
                          </a:solidFill>
                          <a:latin typeface="Arial"/>
                          <a:cs typeface="Arial"/>
                        </a:rPr>
                        <a:t>Effects/Outcome</a:t>
                      </a:r>
                      <a:endParaRPr sz="1600">
                        <a:latin typeface="Arial"/>
                        <a:cs typeface="Arial"/>
                      </a:endParaRPr>
                    </a:p>
                  </a:txBody>
                  <a:tcPr marL="0" marR="0" marT="38735" marB="0">
                    <a:lnB w="12700">
                      <a:solidFill>
                        <a:srgbClr val="A6A6A6"/>
                      </a:solidFill>
                      <a:prstDash val="solid"/>
                    </a:lnB>
                    <a:solidFill>
                      <a:srgbClr val="BB8542"/>
                    </a:solidFill>
                  </a:tcPr>
                </a:tc>
                <a:extLst>
                  <a:ext uri="{0D108BD9-81ED-4DB2-BD59-A6C34878D82A}">
                    <a16:rowId xmlns:a16="http://schemas.microsoft.com/office/drawing/2014/main" val="10000"/>
                  </a:ext>
                </a:extLst>
              </a:tr>
              <a:tr h="719254">
                <a:tc>
                  <a:txBody>
                    <a:bodyPr/>
                    <a:lstStyle/>
                    <a:p>
                      <a:pPr>
                        <a:lnSpc>
                          <a:spcPct val="100000"/>
                        </a:lnSpc>
                      </a:pPr>
                      <a:endParaRPr sz="1600">
                        <a:latin typeface="Times New Roman"/>
                        <a:cs typeface="Times New Roman"/>
                      </a:endParaRPr>
                    </a:p>
                  </a:txBody>
                  <a:tcPr marL="0" marR="0" marT="0" marB="0">
                    <a:lnL w="28575">
                      <a:solidFill>
                        <a:srgbClr val="BB8542"/>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755">
                        <a:lnSpc>
                          <a:spcPct val="100000"/>
                        </a:lnSpc>
                        <a:spcBef>
                          <a:spcPts val="520"/>
                        </a:spcBef>
                      </a:pPr>
                      <a:r>
                        <a:rPr sz="1600" b="1" spc="-5" dirty="0">
                          <a:latin typeface="Arial"/>
                          <a:cs typeface="Arial"/>
                        </a:rPr>
                        <a:t>4,500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a:lnSpc>
                          <a:spcPct val="100000"/>
                        </a:lnSpc>
                        <a:spcBef>
                          <a:spcPts val="520"/>
                        </a:spcBef>
                      </a:pPr>
                      <a:r>
                        <a:rPr sz="1600" b="1" spc="-5" dirty="0">
                          <a:latin typeface="Arial"/>
                          <a:cs typeface="Arial"/>
                        </a:rPr>
                        <a:t>500</a:t>
                      </a:r>
                      <a:r>
                        <a:rPr sz="1600" b="1" spc="-40" dirty="0">
                          <a:latin typeface="Arial"/>
                          <a:cs typeface="Arial"/>
                        </a:rPr>
                        <a:t> </a:t>
                      </a:r>
                      <a:r>
                        <a:rPr sz="1600" b="1" spc="-5" dirty="0">
                          <a:latin typeface="Arial"/>
                          <a:cs typeface="Arial"/>
                        </a:rPr>
                        <a:t>ml</a:t>
                      </a:r>
                      <a:endParaRPr sz="1600">
                        <a:latin typeface="Arial"/>
                        <a:cs typeface="Arial"/>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a:lnSpc>
                          <a:spcPct val="100000"/>
                        </a:lnSpc>
                        <a:spcBef>
                          <a:spcPts val="520"/>
                        </a:spcBef>
                      </a:pPr>
                      <a:r>
                        <a:rPr sz="1600" spc="-5" dirty="0">
                          <a:latin typeface="Arial MT"/>
                          <a:cs typeface="Arial MT"/>
                        </a:rPr>
                        <a:t>Possible</a:t>
                      </a:r>
                      <a:r>
                        <a:rPr sz="1600" spc="-35" dirty="0">
                          <a:latin typeface="Arial MT"/>
                          <a:cs typeface="Arial MT"/>
                        </a:rPr>
                        <a:t> </a:t>
                      </a:r>
                      <a:r>
                        <a:rPr sz="1600" spc="-5" dirty="0">
                          <a:latin typeface="Arial MT"/>
                          <a:cs typeface="Arial MT"/>
                        </a:rPr>
                        <a:t>mild</a:t>
                      </a:r>
                      <a:r>
                        <a:rPr sz="1600" spc="-10" dirty="0">
                          <a:latin typeface="Arial MT"/>
                          <a:cs typeface="Arial MT"/>
                        </a:rPr>
                        <a:t> </a:t>
                      </a:r>
                      <a:r>
                        <a:rPr sz="1600" spc="-5" dirty="0">
                          <a:latin typeface="Arial MT"/>
                          <a:cs typeface="Arial MT"/>
                        </a:rPr>
                        <a:t>tachycardia</a:t>
                      </a:r>
                      <a:endParaRPr sz="1600">
                        <a:latin typeface="Arial MT"/>
                        <a:cs typeface="Arial MT"/>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a:lnSpc>
                          <a:spcPct val="100000"/>
                        </a:lnSpc>
                        <a:spcBef>
                          <a:spcPts val="520"/>
                        </a:spcBef>
                      </a:pPr>
                      <a:r>
                        <a:rPr sz="1600" spc="-5" dirty="0">
                          <a:latin typeface="Arial MT"/>
                          <a:cs typeface="Arial MT"/>
                        </a:rPr>
                        <a:t>Usually,</a:t>
                      </a:r>
                      <a:r>
                        <a:rPr sz="1600" spc="-30" dirty="0">
                          <a:latin typeface="Arial MT"/>
                          <a:cs typeface="Arial MT"/>
                        </a:rPr>
                        <a:t> </a:t>
                      </a:r>
                      <a:r>
                        <a:rPr sz="1600" spc="-5" dirty="0">
                          <a:latin typeface="Arial MT"/>
                          <a:cs typeface="Arial MT"/>
                        </a:rPr>
                        <a:t>no</a:t>
                      </a:r>
                      <a:r>
                        <a:rPr sz="1600" spc="-15" dirty="0">
                          <a:latin typeface="Arial MT"/>
                          <a:cs typeface="Arial MT"/>
                        </a:rPr>
                        <a:t> </a:t>
                      </a:r>
                      <a:r>
                        <a:rPr sz="1600" spc="-5" dirty="0">
                          <a:latin typeface="Arial MT"/>
                          <a:cs typeface="Arial MT"/>
                        </a:rPr>
                        <a:t>effects</a:t>
                      </a:r>
                      <a:endParaRPr sz="1600">
                        <a:latin typeface="Arial MT"/>
                        <a:cs typeface="Arial MT"/>
                      </a:endParaRPr>
                    </a:p>
                  </a:txBody>
                  <a:tcPr marL="0" marR="0" marT="66040" marB="0">
                    <a:lnL w="12700">
                      <a:solidFill>
                        <a:srgbClr val="A6A6A6"/>
                      </a:solidFill>
                      <a:prstDash val="solid"/>
                    </a:lnL>
                    <a:lnR w="28575">
                      <a:solidFill>
                        <a:srgbClr val="BB8542"/>
                      </a:solidFill>
                      <a:prstDash val="solid"/>
                    </a:lnR>
                    <a:lnT w="12700">
                      <a:solidFill>
                        <a:srgbClr val="A6A6A6"/>
                      </a:solidFill>
                      <a:prstDash val="solid"/>
                    </a:lnT>
                    <a:lnB w="12700">
                      <a:solidFill>
                        <a:srgbClr val="A6A6A6"/>
                      </a:solidFill>
                      <a:prstDash val="solid"/>
                    </a:lnB>
                    <a:solidFill>
                      <a:srgbClr val="FFFFFF"/>
                    </a:solidFill>
                  </a:tcPr>
                </a:tc>
                <a:extLst>
                  <a:ext uri="{0D108BD9-81ED-4DB2-BD59-A6C34878D82A}">
                    <a16:rowId xmlns:a16="http://schemas.microsoft.com/office/drawing/2014/main" val="10001"/>
                  </a:ext>
                </a:extLst>
              </a:tr>
              <a:tr h="722362">
                <a:tc>
                  <a:txBody>
                    <a:bodyPr/>
                    <a:lstStyle/>
                    <a:p>
                      <a:pPr>
                        <a:lnSpc>
                          <a:spcPct val="100000"/>
                        </a:lnSpc>
                      </a:pPr>
                      <a:endParaRPr sz="1600">
                        <a:latin typeface="Times New Roman"/>
                        <a:cs typeface="Times New Roman"/>
                      </a:endParaRPr>
                    </a:p>
                  </a:txBody>
                  <a:tcPr marL="0" marR="0" marT="0" marB="0">
                    <a:lnL w="28575">
                      <a:solidFill>
                        <a:srgbClr val="BB8542"/>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1120">
                        <a:lnSpc>
                          <a:spcPct val="100000"/>
                        </a:lnSpc>
                        <a:spcBef>
                          <a:spcPts val="520"/>
                        </a:spcBef>
                      </a:pPr>
                      <a:r>
                        <a:rPr sz="1600" b="1" spc="-5" dirty="0">
                          <a:latin typeface="Arial"/>
                          <a:cs typeface="Arial"/>
                        </a:rPr>
                        <a:t>4,000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1120">
                        <a:lnSpc>
                          <a:spcPct val="100000"/>
                        </a:lnSpc>
                        <a:spcBef>
                          <a:spcPts val="520"/>
                        </a:spcBef>
                      </a:pPr>
                      <a:r>
                        <a:rPr sz="1600" b="1" spc="-5" dirty="0">
                          <a:latin typeface="Arial"/>
                          <a:cs typeface="Arial"/>
                        </a:rPr>
                        <a:t>1,000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1120" marR="1002030">
                        <a:lnSpc>
                          <a:spcPct val="102200"/>
                        </a:lnSpc>
                        <a:spcBef>
                          <a:spcPts val="434"/>
                        </a:spcBef>
                      </a:pPr>
                      <a:r>
                        <a:rPr sz="1600" spc="-5" dirty="0">
                          <a:latin typeface="Arial MT"/>
                          <a:cs typeface="Arial MT"/>
                        </a:rPr>
                        <a:t>Radial pulse &gt;100 </a:t>
                      </a:r>
                      <a:r>
                        <a:rPr sz="1600" dirty="0">
                          <a:latin typeface="Arial MT"/>
                          <a:cs typeface="Arial MT"/>
                        </a:rPr>
                        <a:t> </a:t>
                      </a:r>
                      <a:r>
                        <a:rPr sz="1600" spc="-5" dirty="0">
                          <a:latin typeface="Arial MT"/>
                          <a:cs typeface="Arial MT"/>
                        </a:rPr>
                        <a:t>Normal</a:t>
                      </a:r>
                      <a:r>
                        <a:rPr sz="1600" spc="-20" dirty="0">
                          <a:latin typeface="Arial MT"/>
                          <a:cs typeface="Arial MT"/>
                        </a:rPr>
                        <a:t> </a:t>
                      </a:r>
                      <a:r>
                        <a:rPr sz="1600" spc="-5" dirty="0">
                          <a:latin typeface="Arial MT"/>
                          <a:cs typeface="Arial MT"/>
                        </a:rPr>
                        <a:t>respiratory rate</a:t>
                      </a:r>
                      <a:endParaRPr sz="1600">
                        <a:latin typeface="Arial MT"/>
                        <a:cs typeface="Arial MT"/>
                      </a:endParaRPr>
                    </a:p>
                  </a:txBody>
                  <a:tcPr marL="0" marR="0" marT="55244"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1120" marR="260350">
                        <a:lnSpc>
                          <a:spcPct val="100000"/>
                        </a:lnSpc>
                        <a:spcBef>
                          <a:spcPts val="520"/>
                        </a:spcBef>
                      </a:pPr>
                      <a:r>
                        <a:rPr sz="1600" spc="-5" dirty="0">
                          <a:latin typeface="Arial MT"/>
                          <a:cs typeface="Arial MT"/>
                        </a:rPr>
                        <a:t>Low</a:t>
                      </a:r>
                      <a:r>
                        <a:rPr sz="1600" spc="-10" dirty="0">
                          <a:latin typeface="Arial MT"/>
                          <a:cs typeface="Arial MT"/>
                        </a:rPr>
                        <a:t> </a:t>
                      </a:r>
                      <a:r>
                        <a:rPr sz="1600" spc="-5" dirty="0">
                          <a:latin typeface="Arial MT"/>
                          <a:cs typeface="Arial MT"/>
                        </a:rPr>
                        <a:t>likelihood</a:t>
                      </a:r>
                      <a:r>
                        <a:rPr sz="1600" spc="-25" dirty="0">
                          <a:latin typeface="Arial MT"/>
                          <a:cs typeface="Arial MT"/>
                        </a:rPr>
                        <a:t> </a:t>
                      </a:r>
                      <a:r>
                        <a:rPr sz="1600" spc="-5" dirty="0">
                          <a:latin typeface="Arial MT"/>
                          <a:cs typeface="Arial MT"/>
                        </a:rPr>
                        <a:t>of</a:t>
                      </a:r>
                      <a:r>
                        <a:rPr sz="1600" dirty="0">
                          <a:latin typeface="Arial MT"/>
                          <a:cs typeface="Arial MT"/>
                        </a:rPr>
                        <a:t> </a:t>
                      </a:r>
                      <a:r>
                        <a:rPr sz="1600" spc="-5" dirty="0">
                          <a:latin typeface="Arial MT"/>
                          <a:cs typeface="Arial MT"/>
                        </a:rPr>
                        <a:t>effects,</a:t>
                      </a:r>
                      <a:r>
                        <a:rPr sz="1600" spc="10" dirty="0">
                          <a:latin typeface="Arial MT"/>
                          <a:cs typeface="Arial MT"/>
                        </a:rPr>
                        <a:t> </a:t>
                      </a:r>
                      <a:r>
                        <a:rPr sz="1600" spc="-5" dirty="0">
                          <a:latin typeface="Arial MT"/>
                          <a:cs typeface="Arial MT"/>
                        </a:rPr>
                        <a:t>if</a:t>
                      </a:r>
                      <a:r>
                        <a:rPr sz="1600" spc="5" dirty="0">
                          <a:latin typeface="Arial MT"/>
                          <a:cs typeface="Arial MT"/>
                        </a:rPr>
                        <a:t> </a:t>
                      </a:r>
                      <a:r>
                        <a:rPr sz="1600" spc="-5" dirty="0">
                          <a:latin typeface="Arial MT"/>
                          <a:cs typeface="Arial MT"/>
                        </a:rPr>
                        <a:t>bleeding </a:t>
                      </a:r>
                      <a:r>
                        <a:rPr sz="1600" spc="-430" dirty="0">
                          <a:latin typeface="Arial MT"/>
                          <a:cs typeface="Arial MT"/>
                        </a:rPr>
                        <a:t> </a:t>
                      </a:r>
                      <a:r>
                        <a:rPr sz="1600" spc="-5" dirty="0">
                          <a:latin typeface="Arial MT"/>
                          <a:cs typeface="Arial MT"/>
                        </a:rPr>
                        <a:t>stopped</a:t>
                      </a:r>
                      <a:endParaRPr sz="1600">
                        <a:latin typeface="Arial MT"/>
                        <a:cs typeface="Arial MT"/>
                      </a:endParaRPr>
                    </a:p>
                  </a:txBody>
                  <a:tcPr marL="0" marR="0" marT="66040" marB="0">
                    <a:lnL w="12700">
                      <a:solidFill>
                        <a:srgbClr val="A6A6A6"/>
                      </a:solidFill>
                      <a:prstDash val="solid"/>
                    </a:lnL>
                    <a:lnR w="28575">
                      <a:solidFill>
                        <a:srgbClr val="BB8542"/>
                      </a:solidFill>
                      <a:prstDash val="solid"/>
                    </a:lnR>
                    <a:lnT w="12700">
                      <a:solidFill>
                        <a:srgbClr val="A6A6A6"/>
                      </a:solidFill>
                      <a:prstDash val="solid"/>
                    </a:lnT>
                    <a:lnB w="12700">
                      <a:solidFill>
                        <a:srgbClr val="A6A6A6"/>
                      </a:solidFill>
                      <a:prstDash val="solid"/>
                    </a:lnB>
                    <a:solidFill>
                      <a:srgbClr val="E7E6E6"/>
                    </a:solidFill>
                  </a:tcPr>
                </a:tc>
                <a:extLst>
                  <a:ext uri="{0D108BD9-81ED-4DB2-BD59-A6C34878D82A}">
                    <a16:rowId xmlns:a16="http://schemas.microsoft.com/office/drawing/2014/main" val="10002"/>
                  </a:ext>
                </a:extLst>
              </a:tr>
              <a:tr h="845723">
                <a:tc>
                  <a:txBody>
                    <a:bodyPr/>
                    <a:lstStyle/>
                    <a:p>
                      <a:pPr>
                        <a:lnSpc>
                          <a:spcPct val="100000"/>
                        </a:lnSpc>
                      </a:pPr>
                      <a:endParaRPr sz="1600">
                        <a:latin typeface="Times New Roman"/>
                        <a:cs typeface="Times New Roman"/>
                      </a:endParaRPr>
                    </a:p>
                  </a:txBody>
                  <a:tcPr marL="0" marR="0" marT="0" marB="0">
                    <a:lnL w="28575">
                      <a:solidFill>
                        <a:srgbClr val="BB8542"/>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a:lnSpc>
                          <a:spcPct val="100000"/>
                        </a:lnSpc>
                        <a:spcBef>
                          <a:spcPts val="520"/>
                        </a:spcBef>
                      </a:pPr>
                      <a:r>
                        <a:rPr sz="1600" b="1" spc="-5" dirty="0">
                          <a:latin typeface="Arial"/>
                          <a:cs typeface="Arial"/>
                        </a:rPr>
                        <a:t>3,500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a:lnSpc>
                          <a:spcPct val="100000"/>
                        </a:lnSpc>
                        <a:spcBef>
                          <a:spcPts val="520"/>
                        </a:spcBef>
                      </a:pPr>
                      <a:r>
                        <a:rPr sz="1600" b="1" spc="-5" dirty="0">
                          <a:latin typeface="Arial"/>
                          <a:cs typeface="Arial"/>
                        </a:rPr>
                        <a:t>1,500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6040"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marR="954405">
                        <a:lnSpc>
                          <a:spcPct val="101099"/>
                        </a:lnSpc>
                        <a:spcBef>
                          <a:spcPts val="455"/>
                        </a:spcBef>
                      </a:pPr>
                      <a:r>
                        <a:rPr sz="1600" spc="-5" dirty="0">
                          <a:latin typeface="Arial MT"/>
                          <a:cs typeface="Arial MT"/>
                        </a:rPr>
                        <a:t>Mental status changes </a:t>
                      </a:r>
                      <a:r>
                        <a:rPr sz="1600" dirty="0">
                          <a:latin typeface="Arial MT"/>
                          <a:cs typeface="Arial MT"/>
                        </a:rPr>
                        <a:t> </a:t>
                      </a:r>
                      <a:r>
                        <a:rPr sz="1600" spc="-5" dirty="0">
                          <a:latin typeface="Arial MT"/>
                          <a:cs typeface="Arial MT"/>
                        </a:rPr>
                        <a:t>Weak</a:t>
                      </a:r>
                      <a:r>
                        <a:rPr sz="1600" spc="-20" dirty="0">
                          <a:latin typeface="Arial MT"/>
                          <a:cs typeface="Arial MT"/>
                        </a:rPr>
                        <a:t> </a:t>
                      </a:r>
                      <a:r>
                        <a:rPr sz="1600" spc="-5" dirty="0">
                          <a:latin typeface="Arial MT"/>
                          <a:cs typeface="Arial MT"/>
                        </a:rPr>
                        <a:t>radial</a:t>
                      </a:r>
                      <a:r>
                        <a:rPr sz="1600" spc="-20" dirty="0">
                          <a:latin typeface="Arial MT"/>
                          <a:cs typeface="Arial MT"/>
                        </a:rPr>
                        <a:t> </a:t>
                      </a:r>
                      <a:r>
                        <a:rPr sz="1600" spc="-5" dirty="0">
                          <a:latin typeface="Arial MT"/>
                          <a:cs typeface="Arial MT"/>
                        </a:rPr>
                        <a:t>pulse</a:t>
                      </a:r>
                      <a:r>
                        <a:rPr sz="1600" spc="-20" dirty="0">
                          <a:latin typeface="Arial MT"/>
                          <a:cs typeface="Arial MT"/>
                        </a:rPr>
                        <a:t> </a:t>
                      </a:r>
                      <a:r>
                        <a:rPr sz="1600" spc="-5" dirty="0">
                          <a:latin typeface="Arial MT"/>
                          <a:cs typeface="Arial MT"/>
                        </a:rPr>
                        <a:t>&gt;100 </a:t>
                      </a:r>
                      <a:r>
                        <a:rPr sz="1600" spc="-430" dirty="0">
                          <a:latin typeface="Arial MT"/>
                          <a:cs typeface="Arial MT"/>
                        </a:rPr>
                        <a:t> </a:t>
                      </a:r>
                      <a:r>
                        <a:rPr sz="1600" spc="-5" dirty="0">
                          <a:latin typeface="Arial MT"/>
                          <a:cs typeface="Arial MT"/>
                        </a:rPr>
                        <a:t>Tachypnea</a:t>
                      </a:r>
                      <a:endParaRPr sz="1600">
                        <a:latin typeface="Arial MT"/>
                        <a:cs typeface="Arial MT"/>
                      </a:endParaRPr>
                    </a:p>
                  </a:txBody>
                  <a:tcPr marL="0" marR="0" marT="57785"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FFFFFF"/>
                    </a:solidFill>
                  </a:tcPr>
                </a:tc>
                <a:tc>
                  <a:txBody>
                    <a:bodyPr/>
                    <a:lstStyle/>
                    <a:p>
                      <a:pPr marL="71120" marR="135255">
                        <a:lnSpc>
                          <a:spcPct val="100000"/>
                        </a:lnSpc>
                        <a:spcBef>
                          <a:spcPts val="520"/>
                        </a:spcBef>
                      </a:pPr>
                      <a:r>
                        <a:rPr sz="1600" spc="-5" dirty="0">
                          <a:latin typeface="Arial MT"/>
                          <a:cs typeface="Arial MT"/>
                        </a:rPr>
                        <a:t>Requires</a:t>
                      </a:r>
                      <a:r>
                        <a:rPr sz="1600" spc="-15" dirty="0">
                          <a:latin typeface="Arial MT"/>
                          <a:cs typeface="Arial MT"/>
                        </a:rPr>
                        <a:t> </a:t>
                      </a:r>
                      <a:r>
                        <a:rPr sz="1600" spc="-5" dirty="0">
                          <a:latin typeface="Arial MT"/>
                          <a:cs typeface="Arial MT"/>
                        </a:rPr>
                        <a:t>quick</a:t>
                      </a:r>
                      <a:r>
                        <a:rPr sz="1600" spc="-20" dirty="0">
                          <a:latin typeface="Arial MT"/>
                          <a:cs typeface="Arial MT"/>
                        </a:rPr>
                        <a:t> </a:t>
                      </a:r>
                      <a:r>
                        <a:rPr sz="1600" spc="-5" dirty="0">
                          <a:latin typeface="Arial MT"/>
                          <a:cs typeface="Arial MT"/>
                        </a:rPr>
                        <a:t>management,</a:t>
                      </a:r>
                      <a:r>
                        <a:rPr sz="1600" spc="20" dirty="0">
                          <a:latin typeface="Arial MT"/>
                          <a:cs typeface="Arial MT"/>
                        </a:rPr>
                        <a:t> </a:t>
                      </a:r>
                      <a:r>
                        <a:rPr sz="1600" spc="-5" dirty="0">
                          <a:latin typeface="Arial MT"/>
                          <a:cs typeface="Arial MT"/>
                        </a:rPr>
                        <a:t>but not </a:t>
                      </a:r>
                      <a:r>
                        <a:rPr sz="1600" spc="-430" dirty="0">
                          <a:latin typeface="Arial MT"/>
                          <a:cs typeface="Arial MT"/>
                        </a:rPr>
                        <a:t> </a:t>
                      </a:r>
                      <a:r>
                        <a:rPr sz="1600" spc="-5" dirty="0">
                          <a:latin typeface="Arial MT"/>
                          <a:cs typeface="Arial MT"/>
                        </a:rPr>
                        <a:t>necessarily</a:t>
                      </a:r>
                      <a:r>
                        <a:rPr sz="1600" spc="-10" dirty="0">
                          <a:latin typeface="Arial MT"/>
                          <a:cs typeface="Arial MT"/>
                        </a:rPr>
                        <a:t> </a:t>
                      </a:r>
                      <a:r>
                        <a:rPr sz="1600" spc="-5" dirty="0">
                          <a:latin typeface="Arial MT"/>
                          <a:cs typeface="Arial MT"/>
                        </a:rPr>
                        <a:t>fatal</a:t>
                      </a:r>
                      <a:endParaRPr sz="1600">
                        <a:latin typeface="Arial MT"/>
                        <a:cs typeface="Arial MT"/>
                      </a:endParaRPr>
                    </a:p>
                  </a:txBody>
                  <a:tcPr marL="0" marR="0" marT="66040" marB="0">
                    <a:lnL w="12700">
                      <a:solidFill>
                        <a:srgbClr val="A6A6A6"/>
                      </a:solidFill>
                      <a:prstDash val="solid"/>
                    </a:lnL>
                    <a:lnR w="28575">
                      <a:solidFill>
                        <a:srgbClr val="BB8542"/>
                      </a:solidFill>
                      <a:prstDash val="solid"/>
                    </a:lnR>
                    <a:lnT w="12700">
                      <a:solidFill>
                        <a:srgbClr val="A6A6A6"/>
                      </a:solidFill>
                      <a:prstDash val="solid"/>
                    </a:lnT>
                    <a:lnB w="12700">
                      <a:solidFill>
                        <a:srgbClr val="A6A6A6"/>
                      </a:solidFill>
                      <a:prstDash val="solid"/>
                    </a:lnB>
                    <a:solidFill>
                      <a:srgbClr val="FFFFFF"/>
                    </a:solidFill>
                  </a:tcPr>
                </a:tc>
                <a:extLst>
                  <a:ext uri="{0D108BD9-81ED-4DB2-BD59-A6C34878D82A}">
                    <a16:rowId xmlns:a16="http://schemas.microsoft.com/office/drawing/2014/main" val="10003"/>
                  </a:ext>
                </a:extLst>
              </a:tr>
              <a:tr h="845723">
                <a:tc>
                  <a:txBody>
                    <a:bodyPr/>
                    <a:lstStyle/>
                    <a:p>
                      <a:pPr>
                        <a:lnSpc>
                          <a:spcPct val="100000"/>
                        </a:lnSpc>
                      </a:pPr>
                      <a:endParaRPr sz="1600">
                        <a:latin typeface="Times New Roman"/>
                        <a:cs typeface="Times New Roman"/>
                      </a:endParaRPr>
                    </a:p>
                  </a:txBody>
                  <a:tcPr marL="0" marR="0" marT="0" marB="0">
                    <a:lnL w="28575">
                      <a:solidFill>
                        <a:srgbClr val="BB8542"/>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1120">
                        <a:lnSpc>
                          <a:spcPct val="100000"/>
                        </a:lnSpc>
                        <a:spcBef>
                          <a:spcPts val="475"/>
                        </a:spcBef>
                      </a:pPr>
                      <a:r>
                        <a:rPr sz="1600" b="1" spc="-5" dirty="0">
                          <a:latin typeface="Arial"/>
                          <a:cs typeface="Arial"/>
                        </a:rPr>
                        <a:t>3,000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0325"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0485">
                        <a:lnSpc>
                          <a:spcPct val="100000"/>
                        </a:lnSpc>
                        <a:spcBef>
                          <a:spcPts val="515"/>
                        </a:spcBef>
                      </a:pPr>
                      <a:r>
                        <a:rPr sz="1600" b="1" spc="-5" dirty="0">
                          <a:latin typeface="Arial"/>
                          <a:cs typeface="Arial"/>
                        </a:rPr>
                        <a:t>2,000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5405"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0485" marR="526415">
                        <a:lnSpc>
                          <a:spcPct val="101099"/>
                        </a:lnSpc>
                        <a:spcBef>
                          <a:spcPts val="455"/>
                        </a:spcBef>
                      </a:pPr>
                      <a:r>
                        <a:rPr sz="1600" spc="-5" dirty="0">
                          <a:latin typeface="Arial MT"/>
                          <a:cs typeface="Arial MT"/>
                        </a:rPr>
                        <a:t>Confusion</a:t>
                      </a:r>
                      <a:r>
                        <a:rPr sz="1600" spc="430" dirty="0">
                          <a:latin typeface="Arial MT"/>
                          <a:cs typeface="Arial MT"/>
                        </a:rPr>
                        <a:t> </a:t>
                      </a:r>
                      <a:r>
                        <a:rPr sz="1600" spc="-5" dirty="0">
                          <a:latin typeface="Arial MT"/>
                          <a:cs typeface="Arial MT"/>
                        </a:rPr>
                        <a:t>and</a:t>
                      </a:r>
                      <a:r>
                        <a:rPr sz="1600" spc="434" dirty="0">
                          <a:latin typeface="Arial MT"/>
                          <a:cs typeface="Arial MT"/>
                        </a:rPr>
                        <a:t> </a:t>
                      </a:r>
                      <a:r>
                        <a:rPr sz="1600" spc="-5" dirty="0">
                          <a:latin typeface="Arial MT"/>
                          <a:cs typeface="Arial MT"/>
                        </a:rPr>
                        <a:t>lethargy </a:t>
                      </a:r>
                      <a:r>
                        <a:rPr sz="1600" dirty="0">
                          <a:latin typeface="Arial MT"/>
                          <a:cs typeface="Arial MT"/>
                        </a:rPr>
                        <a:t> </a:t>
                      </a:r>
                      <a:r>
                        <a:rPr sz="1600" spc="-5" dirty="0">
                          <a:latin typeface="Arial MT"/>
                          <a:cs typeface="Arial MT"/>
                        </a:rPr>
                        <a:t>Very weak radial pulse &gt;120 </a:t>
                      </a:r>
                      <a:r>
                        <a:rPr sz="1600" spc="-430" dirty="0">
                          <a:latin typeface="Arial MT"/>
                          <a:cs typeface="Arial MT"/>
                        </a:rPr>
                        <a:t> </a:t>
                      </a:r>
                      <a:r>
                        <a:rPr sz="1600" spc="-5" dirty="0">
                          <a:latin typeface="Arial MT"/>
                          <a:cs typeface="Arial MT"/>
                        </a:rPr>
                        <a:t>Significant</a:t>
                      </a:r>
                      <a:r>
                        <a:rPr sz="1600" spc="-15" dirty="0">
                          <a:latin typeface="Arial MT"/>
                          <a:cs typeface="Arial MT"/>
                        </a:rPr>
                        <a:t> </a:t>
                      </a:r>
                      <a:r>
                        <a:rPr sz="1600" spc="-5" dirty="0">
                          <a:latin typeface="Arial MT"/>
                          <a:cs typeface="Arial MT"/>
                        </a:rPr>
                        <a:t>tachypnea</a:t>
                      </a:r>
                      <a:endParaRPr sz="1600">
                        <a:latin typeface="Arial MT"/>
                        <a:cs typeface="Arial MT"/>
                      </a:endParaRPr>
                    </a:p>
                  </a:txBody>
                  <a:tcPr marL="0" marR="0" marT="57785" marB="0">
                    <a:lnL w="12700">
                      <a:solidFill>
                        <a:srgbClr val="A6A6A6"/>
                      </a:solidFill>
                      <a:prstDash val="solid"/>
                    </a:lnL>
                    <a:lnR w="12700">
                      <a:solidFill>
                        <a:srgbClr val="A6A6A6"/>
                      </a:solidFill>
                      <a:prstDash val="solid"/>
                    </a:lnR>
                    <a:lnT w="12700">
                      <a:solidFill>
                        <a:srgbClr val="A6A6A6"/>
                      </a:solidFill>
                      <a:prstDash val="solid"/>
                    </a:lnT>
                    <a:lnB w="12700">
                      <a:solidFill>
                        <a:srgbClr val="A6A6A6"/>
                      </a:solidFill>
                      <a:prstDash val="solid"/>
                    </a:lnB>
                    <a:solidFill>
                      <a:srgbClr val="E7E6E6"/>
                    </a:solidFill>
                  </a:tcPr>
                </a:tc>
                <a:tc>
                  <a:txBody>
                    <a:bodyPr/>
                    <a:lstStyle/>
                    <a:p>
                      <a:pPr marL="70485">
                        <a:lnSpc>
                          <a:spcPct val="100000"/>
                        </a:lnSpc>
                        <a:spcBef>
                          <a:spcPts val="515"/>
                        </a:spcBef>
                      </a:pPr>
                      <a:r>
                        <a:rPr sz="1600" spc="-5" dirty="0">
                          <a:latin typeface="Arial MT"/>
                          <a:cs typeface="Arial MT"/>
                        </a:rPr>
                        <a:t>Fatal</a:t>
                      </a:r>
                      <a:r>
                        <a:rPr sz="1600" spc="-10" dirty="0">
                          <a:latin typeface="Arial MT"/>
                          <a:cs typeface="Arial MT"/>
                        </a:rPr>
                        <a:t> </a:t>
                      </a:r>
                      <a:r>
                        <a:rPr sz="1600" spc="-5" dirty="0">
                          <a:latin typeface="Arial MT"/>
                          <a:cs typeface="Arial MT"/>
                        </a:rPr>
                        <a:t>if</a:t>
                      </a:r>
                      <a:r>
                        <a:rPr sz="1600" spc="-10" dirty="0">
                          <a:latin typeface="Arial MT"/>
                          <a:cs typeface="Arial MT"/>
                        </a:rPr>
                        <a:t> </a:t>
                      </a:r>
                      <a:r>
                        <a:rPr sz="1600" spc="-5" dirty="0">
                          <a:latin typeface="Arial MT"/>
                          <a:cs typeface="Arial MT"/>
                        </a:rPr>
                        <a:t>not</a:t>
                      </a:r>
                      <a:r>
                        <a:rPr sz="1600" dirty="0">
                          <a:latin typeface="Arial MT"/>
                          <a:cs typeface="Arial MT"/>
                        </a:rPr>
                        <a:t> </a:t>
                      </a:r>
                      <a:r>
                        <a:rPr sz="1600" spc="-5" dirty="0">
                          <a:latin typeface="Arial MT"/>
                          <a:cs typeface="Arial MT"/>
                        </a:rPr>
                        <a:t>managed</a:t>
                      </a:r>
                      <a:r>
                        <a:rPr sz="1600" spc="-10" dirty="0">
                          <a:latin typeface="Arial MT"/>
                          <a:cs typeface="Arial MT"/>
                        </a:rPr>
                        <a:t> </a:t>
                      </a:r>
                      <a:r>
                        <a:rPr sz="1600" spc="-5" dirty="0">
                          <a:latin typeface="Arial MT"/>
                          <a:cs typeface="Arial MT"/>
                        </a:rPr>
                        <a:t>properly</a:t>
                      </a:r>
                      <a:endParaRPr sz="1600">
                        <a:latin typeface="Arial MT"/>
                        <a:cs typeface="Arial MT"/>
                      </a:endParaRPr>
                    </a:p>
                  </a:txBody>
                  <a:tcPr marL="0" marR="0" marT="65405" marB="0">
                    <a:lnL w="12700">
                      <a:solidFill>
                        <a:srgbClr val="A6A6A6"/>
                      </a:solidFill>
                      <a:prstDash val="solid"/>
                    </a:lnL>
                    <a:lnR w="28575">
                      <a:solidFill>
                        <a:srgbClr val="BB8542"/>
                      </a:solidFill>
                      <a:prstDash val="solid"/>
                    </a:lnR>
                    <a:lnT w="12700">
                      <a:solidFill>
                        <a:srgbClr val="A6A6A6"/>
                      </a:solidFill>
                      <a:prstDash val="solid"/>
                    </a:lnT>
                    <a:lnB w="12700">
                      <a:solidFill>
                        <a:srgbClr val="A6A6A6"/>
                      </a:solidFill>
                      <a:prstDash val="solid"/>
                    </a:lnB>
                    <a:solidFill>
                      <a:srgbClr val="E7E6E6"/>
                    </a:solidFill>
                  </a:tcPr>
                </a:tc>
                <a:extLst>
                  <a:ext uri="{0D108BD9-81ED-4DB2-BD59-A6C34878D82A}">
                    <a16:rowId xmlns:a16="http://schemas.microsoft.com/office/drawing/2014/main" val="10004"/>
                  </a:ext>
                </a:extLst>
              </a:tr>
              <a:tr h="1127613">
                <a:tc>
                  <a:txBody>
                    <a:bodyPr/>
                    <a:lstStyle/>
                    <a:p>
                      <a:pPr>
                        <a:lnSpc>
                          <a:spcPct val="100000"/>
                        </a:lnSpc>
                      </a:pPr>
                      <a:endParaRPr sz="1600">
                        <a:latin typeface="Times New Roman"/>
                        <a:cs typeface="Times New Roman"/>
                      </a:endParaRPr>
                    </a:p>
                  </a:txBody>
                  <a:tcPr marL="0" marR="0" marT="0" marB="0">
                    <a:lnL w="28575">
                      <a:solidFill>
                        <a:srgbClr val="BB8542"/>
                      </a:solidFill>
                      <a:prstDash val="solid"/>
                    </a:lnL>
                    <a:lnR w="12700">
                      <a:solidFill>
                        <a:srgbClr val="A6A6A6"/>
                      </a:solidFill>
                      <a:prstDash val="solid"/>
                    </a:lnR>
                    <a:lnT w="12700">
                      <a:solidFill>
                        <a:srgbClr val="A6A6A6"/>
                      </a:solidFill>
                      <a:prstDash val="solid"/>
                    </a:lnT>
                    <a:lnB w="28575">
                      <a:solidFill>
                        <a:srgbClr val="BB8542"/>
                      </a:solidFill>
                      <a:prstDash val="solid"/>
                    </a:lnB>
                    <a:solidFill>
                      <a:srgbClr val="FFFFFF"/>
                    </a:solidFill>
                  </a:tcPr>
                </a:tc>
                <a:tc>
                  <a:txBody>
                    <a:bodyPr/>
                    <a:lstStyle/>
                    <a:p>
                      <a:pPr marL="70485">
                        <a:lnSpc>
                          <a:spcPct val="100000"/>
                        </a:lnSpc>
                        <a:spcBef>
                          <a:spcPts val="515"/>
                        </a:spcBef>
                      </a:pPr>
                      <a:r>
                        <a:rPr sz="1600" b="1" spc="-5" dirty="0">
                          <a:latin typeface="Arial"/>
                          <a:cs typeface="Arial"/>
                        </a:rPr>
                        <a:t>2,500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5405" marB="0">
                    <a:lnL w="12700">
                      <a:solidFill>
                        <a:srgbClr val="A6A6A6"/>
                      </a:solidFill>
                      <a:prstDash val="solid"/>
                    </a:lnL>
                    <a:lnR w="12700">
                      <a:solidFill>
                        <a:srgbClr val="A6A6A6"/>
                      </a:solidFill>
                      <a:prstDash val="solid"/>
                    </a:lnR>
                    <a:lnT w="12700">
                      <a:solidFill>
                        <a:srgbClr val="A6A6A6"/>
                      </a:solidFill>
                      <a:prstDash val="solid"/>
                    </a:lnT>
                    <a:lnB w="28575">
                      <a:solidFill>
                        <a:srgbClr val="BB8542"/>
                      </a:solidFill>
                      <a:prstDash val="solid"/>
                    </a:lnB>
                    <a:solidFill>
                      <a:srgbClr val="FFFFFF"/>
                    </a:solidFill>
                  </a:tcPr>
                </a:tc>
                <a:tc>
                  <a:txBody>
                    <a:bodyPr/>
                    <a:lstStyle/>
                    <a:p>
                      <a:pPr marL="70485">
                        <a:lnSpc>
                          <a:spcPct val="100000"/>
                        </a:lnSpc>
                        <a:spcBef>
                          <a:spcPts val="515"/>
                        </a:spcBef>
                      </a:pPr>
                      <a:r>
                        <a:rPr sz="1600" b="1" spc="-5" dirty="0">
                          <a:latin typeface="Arial"/>
                          <a:cs typeface="Arial"/>
                        </a:rPr>
                        <a:t>2,500</a:t>
                      </a:r>
                      <a:r>
                        <a:rPr sz="1600" b="1" spc="-35" dirty="0">
                          <a:latin typeface="Arial"/>
                          <a:cs typeface="Arial"/>
                        </a:rPr>
                        <a:t> </a:t>
                      </a:r>
                      <a:r>
                        <a:rPr sz="1600" b="1" spc="-5" dirty="0">
                          <a:latin typeface="Arial"/>
                          <a:cs typeface="Arial"/>
                        </a:rPr>
                        <a:t>ml</a:t>
                      </a:r>
                      <a:endParaRPr sz="1600">
                        <a:latin typeface="Arial"/>
                        <a:cs typeface="Arial"/>
                      </a:endParaRPr>
                    </a:p>
                  </a:txBody>
                  <a:tcPr marL="0" marR="0" marT="65405" marB="0">
                    <a:lnL w="12700">
                      <a:solidFill>
                        <a:srgbClr val="A6A6A6"/>
                      </a:solidFill>
                      <a:prstDash val="solid"/>
                    </a:lnL>
                    <a:lnR w="12700">
                      <a:solidFill>
                        <a:srgbClr val="A6A6A6"/>
                      </a:solidFill>
                      <a:prstDash val="solid"/>
                    </a:lnR>
                    <a:lnT w="12700">
                      <a:solidFill>
                        <a:srgbClr val="A6A6A6"/>
                      </a:solidFill>
                      <a:prstDash val="solid"/>
                    </a:lnT>
                    <a:lnB w="28575">
                      <a:solidFill>
                        <a:srgbClr val="BB8542"/>
                      </a:solidFill>
                      <a:prstDash val="solid"/>
                    </a:lnB>
                    <a:solidFill>
                      <a:srgbClr val="FFFFFF"/>
                    </a:solidFill>
                  </a:tcPr>
                </a:tc>
                <a:tc>
                  <a:txBody>
                    <a:bodyPr/>
                    <a:lstStyle/>
                    <a:p>
                      <a:pPr marL="70485">
                        <a:lnSpc>
                          <a:spcPct val="100000"/>
                        </a:lnSpc>
                        <a:spcBef>
                          <a:spcPts val="475"/>
                        </a:spcBef>
                      </a:pPr>
                      <a:r>
                        <a:rPr sz="1600" spc="-5" dirty="0">
                          <a:latin typeface="Arial MT"/>
                          <a:cs typeface="Arial MT"/>
                        </a:rPr>
                        <a:t>Unconscious</a:t>
                      </a:r>
                      <a:endParaRPr sz="1600">
                        <a:latin typeface="Arial MT"/>
                        <a:cs typeface="Arial MT"/>
                      </a:endParaRPr>
                    </a:p>
                    <a:p>
                      <a:pPr marL="70485" marR="281940">
                        <a:lnSpc>
                          <a:spcPts val="1960"/>
                        </a:lnSpc>
                        <a:spcBef>
                          <a:spcPts val="30"/>
                        </a:spcBef>
                      </a:pPr>
                      <a:r>
                        <a:rPr sz="1600" dirty="0">
                          <a:latin typeface="Arial MT"/>
                          <a:cs typeface="Arial MT"/>
                        </a:rPr>
                        <a:t>No </a:t>
                      </a:r>
                      <a:r>
                        <a:rPr sz="1600" spc="-5" dirty="0">
                          <a:latin typeface="Arial MT"/>
                          <a:cs typeface="Arial MT"/>
                        </a:rPr>
                        <a:t>radial pulse or carotid pulse </a:t>
                      </a:r>
                      <a:r>
                        <a:rPr sz="1600" spc="-430" dirty="0">
                          <a:latin typeface="Arial MT"/>
                          <a:cs typeface="Arial MT"/>
                        </a:rPr>
                        <a:t> </a:t>
                      </a:r>
                      <a:r>
                        <a:rPr sz="1600" dirty="0">
                          <a:latin typeface="Arial MT"/>
                          <a:cs typeface="Arial MT"/>
                        </a:rPr>
                        <a:t>HR</a:t>
                      </a:r>
                      <a:r>
                        <a:rPr sz="1600" spc="-20" dirty="0">
                          <a:latin typeface="Arial MT"/>
                          <a:cs typeface="Arial MT"/>
                        </a:rPr>
                        <a:t> </a:t>
                      </a:r>
                      <a:r>
                        <a:rPr sz="1600" spc="-5" dirty="0">
                          <a:latin typeface="Arial MT"/>
                          <a:cs typeface="Arial MT"/>
                        </a:rPr>
                        <a:t>&gt;140</a:t>
                      </a:r>
                      <a:endParaRPr sz="1600">
                        <a:latin typeface="Arial MT"/>
                        <a:cs typeface="Arial MT"/>
                      </a:endParaRPr>
                    </a:p>
                    <a:p>
                      <a:pPr marL="70485">
                        <a:lnSpc>
                          <a:spcPts val="1850"/>
                        </a:lnSpc>
                      </a:pPr>
                      <a:r>
                        <a:rPr sz="1600" spc="-5" dirty="0">
                          <a:latin typeface="Arial MT"/>
                          <a:cs typeface="Arial MT"/>
                        </a:rPr>
                        <a:t>Respiratory</a:t>
                      </a:r>
                      <a:r>
                        <a:rPr sz="1600" spc="-15" dirty="0">
                          <a:latin typeface="Arial MT"/>
                          <a:cs typeface="Arial MT"/>
                        </a:rPr>
                        <a:t> </a:t>
                      </a:r>
                      <a:r>
                        <a:rPr sz="1600" spc="-5" dirty="0">
                          <a:latin typeface="Arial MT"/>
                          <a:cs typeface="Arial MT"/>
                        </a:rPr>
                        <a:t>rate</a:t>
                      </a:r>
                      <a:r>
                        <a:rPr sz="1600" spc="-10" dirty="0">
                          <a:latin typeface="Arial MT"/>
                          <a:cs typeface="Arial MT"/>
                        </a:rPr>
                        <a:t> </a:t>
                      </a:r>
                      <a:r>
                        <a:rPr sz="1600" spc="-5" dirty="0">
                          <a:latin typeface="Arial MT"/>
                          <a:cs typeface="Arial MT"/>
                        </a:rPr>
                        <a:t>&gt;35</a:t>
                      </a:r>
                      <a:endParaRPr sz="1600">
                        <a:latin typeface="Arial MT"/>
                        <a:cs typeface="Arial MT"/>
                      </a:endParaRPr>
                    </a:p>
                  </a:txBody>
                  <a:tcPr marL="0" marR="0" marT="60325" marB="0">
                    <a:lnL w="12700">
                      <a:solidFill>
                        <a:srgbClr val="A6A6A6"/>
                      </a:solidFill>
                      <a:prstDash val="solid"/>
                    </a:lnL>
                    <a:lnR w="12700">
                      <a:solidFill>
                        <a:srgbClr val="A6A6A6"/>
                      </a:solidFill>
                      <a:prstDash val="solid"/>
                    </a:lnR>
                    <a:lnT w="12700">
                      <a:solidFill>
                        <a:srgbClr val="A6A6A6"/>
                      </a:solidFill>
                      <a:prstDash val="solid"/>
                    </a:lnT>
                    <a:lnB w="28575">
                      <a:solidFill>
                        <a:srgbClr val="BB8542"/>
                      </a:solidFill>
                      <a:prstDash val="solid"/>
                    </a:lnB>
                    <a:solidFill>
                      <a:srgbClr val="FFFFFF"/>
                    </a:solidFill>
                  </a:tcPr>
                </a:tc>
                <a:tc>
                  <a:txBody>
                    <a:bodyPr/>
                    <a:lstStyle/>
                    <a:p>
                      <a:pPr marL="70485" marR="408305">
                        <a:lnSpc>
                          <a:spcPct val="100000"/>
                        </a:lnSpc>
                        <a:spcBef>
                          <a:spcPts val="515"/>
                        </a:spcBef>
                      </a:pPr>
                      <a:r>
                        <a:rPr sz="1600" spc="-5" dirty="0">
                          <a:latin typeface="Arial MT"/>
                          <a:cs typeface="Arial MT"/>
                        </a:rPr>
                        <a:t>Fatal without immediate and rapid </a:t>
                      </a:r>
                      <a:r>
                        <a:rPr sz="1600" spc="-430" dirty="0">
                          <a:latin typeface="Arial MT"/>
                          <a:cs typeface="Arial MT"/>
                        </a:rPr>
                        <a:t> </a:t>
                      </a:r>
                      <a:r>
                        <a:rPr sz="1600" spc="-5" dirty="0">
                          <a:latin typeface="Arial MT"/>
                          <a:cs typeface="Arial MT"/>
                        </a:rPr>
                        <a:t>interventions</a:t>
                      </a:r>
                      <a:endParaRPr sz="1600">
                        <a:latin typeface="Arial MT"/>
                        <a:cs typeface="Arial MT"/>
                      </a:endParaRPr>
                    </a:p>
                  </a:txBody>
                  <a:tcPr marL="0" marR="0" marT="65405" marB="0">
                    <a:lnL w="12700">
                      <a:solidFill>
                        <a:srgbClr val="A6A6A6"/>
                      </a:solidFill>
                      <a:prstDash val="solid"/>
                    </a:lnL>
                    <a:lnR w="28575">
                      <a:solidFill>
                        <a:srgbClr val="BB8542"/>
                      </a:solidFill>
                      <a:prstDash val="solid"/>
                    </a:lnR>
                    <a:lnT w="12700">
                      <a:solidFill>
                        <a:srgbClr val="A6A6A6"/>
                      </a:solidFill>
                      <a:prstDash val="solid"/>
                    </a:lnT>
                    <a:lnB w="28575">
                      <a:solidFill>
                        <a:srgbClr val="BB8542"/>
                      </a:solidFill>
                      <a:prstDash val="solid"/>
                    </a:lnB>
                    <a:solidFill>
                      <a:srgbClr val="FFFFFF"/>
                    </a:solidFill>
                  </a:tcPr>
                </a:tc>
                <a:extLst>
                  <a:ext uri="{0D108BD9-81ED-4DB2-BD59-A6C34878D82A}">
                    <a16:rowId xmlns:a16="http://schemas.microsoft.com/office/drawing/2014/main" val="10005"/>
                  </a:ext>
                </a:extLst>
              </a:tr>
            </a:tbl>
          </a:graphicData>
        </a:graphic>
      </p:graphicFrame>
      <p:pic>
        <p:nvPicPr>
          <p:cNvPr id="6" name="object 6"/>
          <p:cNvPicPr/>
          <p:nvPr/>
        </p:nvPicPr>
        <p:blipFill>
          <a:blip r:embed="rId5" cstate="print"/>
          <a:stretch>
            <a:fillRect/>
          </a:stretch>
        </p:blipFill>
        <p:spPr>
          <a:xfrm>
            <a:off x="465581" y="4911851"/>
            <a:ext cx="1438655" cy="584453"/>
          </a:xfrm>
          <a:prstGeom prst="rect">
            <a:avLst/>
          </a:prstGeom>
        </p:spPr>
      </p:pic>
      <p:pic>
        <p:nvPicPr>
          <p:cNvPr id="7" name="object 7"/>
          <p:cNvPicPr/>
          <p:nvPr/>
        </p:nvPicPr>
        <p:blipFill>
          <a:blip r:embed="rId6" cstate="print"/>
          <a:stretch>
            <a:fillRect/>
          </a:stretch>
        </p:blipFill>
        <p:spPr>
          <a:xfrm>
            <a:off x="465581" y="4078223"/>
            <a:ext cx="1438655" cy="584453"/>
          </a:xfrm>
          <a:prstGeom prst="rect">
            <a:avLst/>
          </a:prstGeom>
        </p:spPr>
      </p:pic>
      <p:pic>
        <p:nvPicPr>
          <p:cNvPr id="8" name="object 8"/>
          <p:cNvPicPr/>
          <p:nvPr/>
        </p:nvPicPr>
        <p:blipFill>
          <a:blip r:embed="rId7" cstate="print"/>
          <a:stretch>
            <a:fillRect/>
          </a:stretch>
        </p:blipFill>
        <p:spPr>
          <a:xfrm>
            <a:off x="465581" y="3208781"/>
            <a:ext cx="1438655" cy="584453"/>
          </a:xfrm>
          <a:prstGeom prst="rect">
            <a:avLst/>
          </a:prstGeom>
        </p:spPr>
      </p:pic>
      <p:pic>
        <p:nvPicPr>
          <p:cNvPr id="9" name="object 9"/>
          <p:cNvPicPr/>
          <p:nvPr/>
        </p:nvPicPr>
        <p:blipFill>
          <a:blip r:embed="rId8" cstate="print"/>
          <a:stretch>
            <a:fillRect/>
          </a:stretch>
        </p:blipFill>
        <p:spPr>
          <a:xfrm>
            <a:off x="465581" y="2388869"/>
            <a:ext cx="1438655" cy="583691"/>
          </a:xfrm>
          <a:prstGeom prst="rect">
            <a:avLst/>
          </a:prstGeom>
        </p:spPr>
      </p:pic>
      <p:sp>
        <p:nvSpPr>
          <p:cNvPr id="10" name="object 10"/>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pic>
        <p:nvPicPr>
          <p:cNvPr id="11" name="object 11"/>
          <p:cNvPicPr/>
          <p:nvPr/>
        </p:nvPicPr>
        <p:blipFill>
          <a:blip r:embed="rId9" cstate="print"/>
          <a:stretch>
            <a:fillRect/>
          </a:stretch>
        </p:blipFill>
        <p:spPr>
          <a:xfrm>
            <a:off x="465581" y="1661159"/>
            <a:ext cx="1438655" cy="624839"/>
          </a:xfrm>
          <a:prstGeom prst="rect">
            <a:avLst/>
          </a:prstGeom>
        </p:spPr>
      </p:pic>
      <p:sp>
        <p:nvSpPr>
          <p:cNvPr id="13" name="object 13"/>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14" name="object 14"/>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15" name="object 15"/>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16" name="object 16"/>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17" name="object 17"/>
          <p:cNvSpPr txBox="1">
            <a:spLocks noGrp="1"/>
          </p:cNvSpPr>
          <p:nvPr>
            <p:ph type="sldNum" sz="quarter" idx="7"/>
          </p:nvPr>
        </p:nvSpPr>
        <p:spPr>
          <a:prstGeom prst="rect">
            <a:avLst/>
          </a:prstGeom>
        </p:spPr>
        <p:txBody>
          <a:bodyPr vert="horz" wrap="square" lIns="0" tIns="43180" rIns="0" bIns="0" rtlCol="0">
            <a:spAutoFit/>
          </a:bodyPr>
          <a:lstStyle/>
          <a:p>
            <a:pPr marL="38100">
              <a:lnSpc>
                <a:spcPct val="100000"/>
              </a:lnSpc>
              <a:spcBef>
                <a:spcPts val="340"/>
              </a:spcBef>
            </a:pPr>
            <a:fld id="{81D60167-4931-47E6-BA6A-407CBD079E47}" type="slidenum">
              <a:rPr dirty="0"/>
              <a:t>10</a:t>
            </a:fld>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sp>
        <p:nvSpPr>
          <p:cNvPr id="3" name="object 3"/>
          <p:cNvSpPr txBox="1"/>
          <p:nvPr/>
        </p:nvSpPr>
        <p:spPr>
          <a:xfrm>
            <a:off x="9445325" y="6548518"/>
            <a:ext cx="2105025" cy="208279"/>
          </a:xfrm>
          <a:prstGeom prst="rect">
            <a:avLst/>
          </a:prstGeom>
        </p:spPr>
        <p:txBody>
          <a:bodyPr vert="horz" wrap="square" lIns="0" tIns="12700" rIns="0" bIns="0" rtlCol="0">
            <a:spAutoFit/>
          </a:bodyPr>
          <a:lstStyle/>
          <a:p>
            <a:pPr marL="12700">
              <a:lnSpc>
                <a:spcPct val="100000"/>
              </a:lnSpc>
              <a:spcBef>
                <a:spcPts val="100"/>
              </a:spcBef>
            </a:pPr>
            <a:r>
              <a:rPr sz="1575" spc="-7" baseline="2645" dirty="0">
                <a:solidFill>
                  <a:srgbClr val="CD9146"/>
                </a:solidFill>
                <a:latin typeface="Arial MT"/>
                <a:cs typeface="Arial MT"/>
              </a:rPr>
              <a:t>#TCCC-CPP-PPT-10</a:t>
            </a:r>
            <a:r>
              <a:rPr sz="1575" spc="7" baseline="2645" dirty="0">
                <a:solidFill>
                  <a:srgbClr val="CD9146"/>
                </a:solidFill>
                <a:latin typeface="Arial MT"/>
                <a:cs typeface="Arial MT"/>
              </a:rPr>
              <a:t> </a:t>
            </a:r>
            <a:r>
              <a:rPr sz="1575" spc="-7" baseline="2645" dirty="0">
                <a:solidFill>
                  <a:srgbClr val="CD9146"/>
                </a:solidFill>
                <a:latin typeface="Arial MT"/>
                <a:cs typeface="Arial MT"/>
              </a:rPr>
              <a:t>08 AUG</a:t>
            </a:r>
            <a:r>
              <a:rPr sz="1575" spc="-22" baseline="2645" dirty="0">
                <a:solidFill>
                  <a:srgbClr val="CD9146"/>
                </a:solidFill>
                <a:latin typeface="Arial MT"/>
                <a:cs typeface="Arial MT"/>
              </a:rPr>
              <a:t> </a:t>
            </a:r>
            <a:r>
              <a:rPr sz="1575" spc="-150" baseline="2645" dirty="0">
                <a:solidFill>
                  <a:srgbClr val="CD9146"/>
                </a:solidFill>
                <a:latin typeface="Arial MT"/>
                <a:cs typeface="Arial MT"/>
              </a:rPr>
              <a:t>23</a:t>
            </a:r>
            <a:r>
              <a:rPr sz="1200" spc="-100" dirty="0">
                <a:latin typeface="Arial MT"/>
                <a:cs typeface="Arial MT"/>
              </a:rPr>
              <a:t>11</a:t>
            </a:r>
            <a:endParaRPr sz="1200">
              <a:latin typeface="Arial MT"/>
              <a:cs typeface="Arial MT"/>
            </a:endParaRPr>
          </a:p>
        </p:txBody>
      </p:sp>
      <p:pic>
        <p:nvPicPr>
          <p:cNvPr id="4" name="object 4"/>
          <p:cNvPicPr/>
          <p:nvPr/>
        </p:nvPicPr>
        <p:blipFill>
          <a:blip r:embed="rId3" cstate="print"/>
          <a:stretch>
            <a:fillRect/>
          </a:stretch>
        </p:blipFill>
        <p:spPr>
          <a:xfrm>
            <a:off x="309372" y="255270"/>
            <a:ext cx="1172717" cy="656081"/>
          </a:xfrm>
          <a:prstGeom prst="rect">
            <a:avLst/>
          </a:prstGeom>
        </p:spPr>
      </p:pic>
      <p:grpSp>
        <p:nvGrpSpPr>
          <p:cNvPr id="5" name="object 5"/>
          <p:cNvGrpSpPr/>
          <p:nvPr/>
        </p:nvGrpSpPr>
        <p:grpSpPr>
          <a:xfrm>
            <a:off x="4206534" y="2218182"/>
            <a:ext cx="4354195" cy="2948940"/>
            <a:chOff x="4206534" y="2218182"/>
            <a:chExt cx="4354195" cy="2948940"/>
          </a:xfrm>
        </p:grpSpPr>
        <p:sp>
          <p:nvSpPr>
            <p:cNvPr id="6" name="object 6"/>
            <p:cNvSpPr/>
            <p:nvPr/>
          </p:nvSpPr>
          <p:spPr>
            <a:xfrm>
              <a:off x="4643628" y="2351532"/>
              <a:ext cx="3393440" cy="2682240"/>
            </a:xfrm>
            <a:custGeom>
              <a:avLst/>
              <a:gdLst/>
              <a:ahLst/>
              <a:cxnLst/>
              <a:rect l="l" t="t" r="r" b="b"/>
              <a:pathLst>
                <a:path w="3393440" h="2682240">
                  <a:moveTo>
                    <a:pt x="0" y="2682240"/>
                  </a:moveTo>
                  <a:lnTo>
                    <a:pt x="1696593" y="0"/>
                  </a:lnTo>
                  <a:lnTo>
                    <a:pt x="3393186" y="2682240"/>
                  </a:lnTo>
                  <a:lnTo>
                    <a:pt x="0" y="2682240"/>
                  </a:lnTo>
                  <a:close/>
                </a:path>
              </a:pathLst>
            </a:custGeom>
            <a:ln w="266700">
              <a:solidFill>
                <a:srgbClr val="000000"/>
              </a:solidFill>
            </a:ln>
          </p:spPr>
          <p:txBody>
            <a:bodyPr wrap="square" lIns="0" tIns="0" rIns="0" bIns="0" rtlCol="0"/>
            <a:lstStyle/>
            <a:p>
              <a:endParaRPr/>
            </a:p>
          </p:txBody>
        </p:sp>
        <p:sp>
          <p:nvSpPr>
            <p:cNvPr id="7" name="object 7"/>
            <p:cNvSpPr/>
            <p:nvPr/>
          </p:nvSpPr>
          <p:spPr>
            <a:xfrm>
              <a:off x="4206532" y="2297683"/>
              <a:ext cx="4354195" cy="2566035"/>
            </a:xfrm>
            <a:custGeom>
              <a:avLst/>
              <a:gdLst/>
              <a:ahLst/>
              <a:cxnLst/>
              <a:rect l="l" t="t" r="r" b="b"/>
              <a:pathLst>
                <a:path w="4354195" h="2566035">
                  <a:moveTo>
                    <a:pt x="324002" y="2202053"/>
                  </a:moveTo>
                  <a:lnTo>
                    <a:pt x="304380" y="2189353"/>
                  </a:lnTo>
                  <a:lnTo>
                    <a:pt x="108191" y="2062353"/>
                  </a:lnTo>
                  <a:lnTo>
                    <a:pt x="80873" y="2113153"/>
                  </a:lnTo>
                  <a:lnTo>
                    <a:pt x="165811" y="2163953"/>
                  </a:lnTo>
                  <a:lnTo>
                    <a:pt x="112268" y="2252853"/>
                  </a:lnTo>
                  <a:lnTo>
                    <a:pt x="27330" y="2189353"/>
                  </a:lnTo>
                  <a:lnTo>
                    <a:pt x="0" y="2240153"/>
                  </a:lnTo>
                  <a:lnTo>
                    <a:pt x="215811" y="2367153"/>
                  </a:lnTo>
                  <a:lnTo>
                    <a:pt x="243128" y="2329053"/>
                  </a:lnTo>
                  <a:lnTo>
                    <a:pt x="148780" y="2265553"/>
                  </a:lnTo>
                  <a:lnTo>
                    <a:pt x="157695" y="2252853"/>
                  </a:lnTo>
                  <a:lnTo>
                    <a:pt x="202311" y="2189353"/>
                  </a:lnTo>
                  <a:lnTo>
                    <a:pt x="296672" y="2240153"/>
                  </a:lnTo>
                  <a:lnTo>
                    <a:pt x="324002" y="2202053"/>
                  </a:lnTo>
                  <a:close/>
                </a:path>
                <a:path w="4354195" h="2566035">
                  <a:moveTo>
                    <a:pt x="414921" y="2049653"/>
                  </a:moveTo>
                  <a:lnTo>
                    <a:pt x="324383" y="1998853"/>
                  </a:lnTo>
                  <a:lnTo>
                    <a:pt x="248869" y="1846453"/>
                  </a:lnTo>
                  <a:lnTo>
                    <a:pt x="217385" y="1897253"/>
                  </a:lnTo>
                  <a:lnTo>
                    <a:pt x="271564" y="1998853"/>
                  </a:lnTo>
                  <a:lnTo>
                    <a:pt x="154343" y="1986153"/>
                  </a:lnTo>
                  <a:lnTo>
                    <a:pt x="122301" y="2036953"/>
                  </a:lnTo>
                  <a:lnTo>
                    <a:pt x="296862" y="2036953"/>
                  </a:lnTo>
                  <a:lnTo>
                    <a:pt x="387680" y="2100453"/>
                  </a:lnTo>
                  <a:lnTo>
                    <a:pt x="414921" y="2049653"/>
                  </a:lnTo>
                  <a:close/>
                </a:path>
                <a:path w="4354195" h="2566035">
                  <a:moveTo>
                    <a:pt x="505371" y="1909953"/>
                  </a:moveTo>
                  <a:lnTo>
                    <a:pt x="423964" y="1859153"/>
                  </a:lnTo>
                  <a:lnTo>
                    <a:pt x="441782" y="1833753"/>
                  </a:lnTo>
                  <a:lnTo>
                    <a:pt x="450316" y="1821053"/>
                  </a:lnTo>
                  <a:lnTo>
                    <a:pt x="457365" y="1808353"/>
                  </a:lnTo>
                  <a:lnTo>
                    <a:pt x="462940" y="1795653"/>
                  </a:lnTo>
                  <a:lnTo>
                    <a:pt x="467029" y="1782953"/>
                  </a:lnTo>
                  <a:lnTo>
                    <a:pt x="469036" y="1782953"/>
                  </a:lnTo>
                  <a:lnTo>
                    <a:pt x="470357" y="1770253"/>
                  </a:lnTo>
                  <a:lnTo>
                    <a:pt x="471004" y="1770253"/>
                  </a:lnTo>
                  <a:lnTo>
                    <a:pt x="470966" y="1757553"/>
                  </a:lnTo>
                  <a:lnTo>
                    <a:pt x="470065" y="1744853"/>
                  </a:lnTo>
                  <a:lnTo>
                    <a:pt x="468134" y="1744853"/>
                  </a:lnTo>
                  <a:lnTo>
                    <a:pt x="465175" y="1732153"/>
                  </a:lnTo>
                  <a:lnTo>
                    <a:pt x="461187" y="1719453"/>
                  </a:lnTo>
                  <a:lnTo>
                    <a:pt x="455993" y="1719453"/>
                  </a:lnTo>
                  <a:lnTo>
                    <a:pt x="449453" y="1706753"/>
                  </a:lnTo>
                  <a:lnTo>
                    <a:pt x="441553" y="1706753"/>
                  </a:lnTo>
                  <a:lnTo>
                    <a:pt x="432295" y="1694053"/>
                  </a:lnTo>
                  <a:lnTo>
                    <a:pt x="421855" y="1694053"/>
                  </a:lnTo>
                  <a:lnTo>
                    <a:pt x="421855" y="1770253"/>
                  </a:lnTo>
                  <a:lnTo>
                    <a:pt x="420471" y="1782953"/>
                  </a:lnTo>
                  <a:lnTo>
                    <a:pt x="418553" y="1782953"/>
                  </a:lnTo>
                  <a:lnTo>
                    <a:pt x="414883" y="1795653"/>
                  </a:lnTo>
                  <a:lnTo>
                    <a:pt x="409448" y="1795653"/>
                  </a:lnTo>
                  <a:lnTo>
                    <a:pt x="402259" y="1808353"/>
                  </a:lnTo>
                  <a:lnTo>
                    <a:pt x="387311" y="1833753"/>
                  </a:lnTo>
                  <a:lnTo>
                    <a:pt x="326072" y="1795653"/>
                  </a:lnTo>
                  <a:lnTo>
                    <a:pt x="339267" y="1782953"/>
                  </a:lnTo>
                  <a:lnTo>
                    <a:pt x="346125" y="1770253"/>
                  </a:lnTo>
                  <a:lnTo>
                    <a:pt x="351929" y="1757553"/>
                  </a:lnTo>
                  <a:lnTo>
                    <a:pt x="356692" y="1757553"/>
                  </a:lnTo>
                  <a:lnTo>
                    <a:pt x="360400" y="1744853"/>
                  </a:lnTo>
                  <a:lnTo>
                    <a:pt x="366115" y="1744853"/>
                  </a:lnTo>
                  <a:lnTo>
                    <a:pt x="372960" y="1732153"/>
                  </a:lnTo>
                  <a:lnTo>
                    <a:pt x="396875" y="1732153"/>
                  </a:lnTo>
                  <a:lnTo>
                    <a:pt x="411111" y="1744853"/>
                  </a:lnTo>
                  <a:lnTo>
                    <a:pt x="415671" y="1744853"/>
                  </a:lnTo>
                  <a:lnTo>
                    <a:pt x="421170" y="1757553"/>
                  </a:lnTo>
                  <a:lnTo>
                    <a:pt x="421855" y="1770253"/>
                  </a:lnTo>
                  <a:lnTo>
                    <a:pt x="421855" y="1694053"/>
                  </a:lnTo>
                  <a:lnTo>
                    <a:pt x="419519" y="1694053"/>
                  </a:lnTo>
                  <a:lnTo>
                    <a:pt x="406946" y="1681353"/>
                  </a:lnTo>
                  <a:lnTo>
                    <a:pt x="370840" y="1681353"/>
                  </a:lnTo>
                  <a:lnTo>
                    <a:pt x="360210" y="1694053"/>
                  </a:lnTo>
                  <a:lnTo>
                    <a:pt x="341820" y="1694053"/>
                  </a:lnTo>
                  <a:lnTo>
                    <a:pt x="335521" y="1706753"/>
                  </a:lnTo>
                  <a:lnTo>
                    <a:pt x="327482" y="1719453"/>
                  </a:lnTo>
                  <a:lnTo>
                    <a:pt x="317665" y="1732153"/>
                  </a:lnTo>
                  <a:lnTo>
                    <a:pt x="306082" y="1744853"/>
                  </a:lnTo>
                  <a:lnTo>
                    <a:pt x="262242" y="1821053"/>
                  </a:lnTo>
                  <a:lnTo>
                    <a:pt x="478040" y="1960753"/>
                  </a:lnTo>
                  <a:lnTo>
                    <a:pt x="505371" y="1909953"/>
                  </a:lnTo>
                  <a:close/>
                </a:path>
                <a:path w="4354195" h="2566035">
                  <a:moveTo>
                    <a:pt x="689267" y="1592453"/>
                  </a:moveTo>
                  <a:lnTo>
                    <a:pt x="686015" y="1567053"/>
                  </a:lnTo>
                  <a:lnTo>
                    <a:pt x="677633" y="1541653"/>
                  </a:lnTo>
                  <a:lnTo>
                    <a:pt x="664171" y="1528953"/>
                  </a:lnTo>
                  <a:lnTo>
                    <a:pt x="654913" y="1516253"/>
                  </a:lnTo>
                  <a:lnTo>
                    <a:pt x="645655" y="1503553"/>
                  </a:lnTo>
                  <a:lnTo>
                    <a:pt x="641223" y="1501178"/>
                  </a:lnTo>
                  <a:lnTo>
                    <a:pt x="641223" y="1592453"/>
                  </a:lnTo>
                  <a:lnTo>
                    <a:pt x="640753" y="1605153"/>
                  </a:lnTo>
                  <a:lnTo>
                    <a:pt x="637197" y="1630553"/>
                  </a:lnTo>
                  <a:lnTo>
                    <a:pt x="630567" y="1643253"/>
                  </a:lnTo>
                  <a:lnTo>
                    <a:pt x="621563" y="1643253"/>
                  </a:lnTo>
                  <a:lnTo>
                    <a:pt x="610920" y="1655953"/>
                  </a:lnTo>
                  <a:lnTo>
                    <a:pt x="598627" y="1668653"/>
                  </a:lnTo>
                  <a:lnTo>
                    <a:pt x="553377" y="1668653"/>
                  </a:lnTo>
                  <a:lnTo>
                    <a:pt x="536397" y="1655953"/>
                  </a:lnTo>
                  <a:lnTo>
                    <a:pt x="518515" y="1655953"/>
                  </a:lnTo>
                  <a:lnTo>
                    <a:pt x="488543" y="1630553"/>
                  </a:lnTo>
                  <a:lnTo>
                    <a:pt x="470623" y="1579753"/>
                  </a:lnTo>
                  <a:lnTo>
                    <a:pt x="471246" y="1567053"/>
                  </a:lnTo>
                  <a:lnTo>
                    <a:pt x="475005" y="1554353"/>
                  </a:lnTo>
                  <a:lnTo>
                    <a:pt x="481888" y="1541653"/>
                  </a:lnTo>
                  <a:lnTo>
                    <a:pt x="491058" y="1528953"/>
                  </a:lnTo>
                  <a:lnTo>
                    <a:pt x="501675" y="1528953"/>
                  </a:lnTo>
                  <a:lnTo>
                    <a:pt x="513727" y="1516253"/>
                  </a:lnTo>
                  <a:lnTo>
                    <a:pt x="574776" y="1516253"/>
                  </a:lnTo>
                  <a:lnTo>
                    <a:pt x="592785" y="1528953"/>
                  </a:lnTo>
                  <a:lnTo>
                    <a:pt x="623011" y="1554353"/>
                  </a:lnTo>
                  <a:lnTo>
                    <a:pt x="641223" y="1592453"/>
                  </a:lnTo>
                  <a:lnTo>
                    <a:pt x="641223" y="1501178"/>
                  </a:lnTo>
                  <a:lnTo>
                    <a:pt x="622058" y="1490853"/>
                  </a:lnTo>
                  <a:lnTo>
                    <a:pt x="596036" y="1478153"/>
                  </a:lnTo>
                  <a:lnTo>
                    <a:pt x="570649" y="1465453"/>
                  </a:lnTo>
                  <a:lnTo>
                    <a:pt x="499148" y="1465453"/>
                  </a:lnTo>
                  <a:lnTo>
                    <a:pt x="478688" y="1478153"/>
                  </a:lnTo>
                  <a:lnTo>
                    <a:pt x="460425" y="1503553"/>
                  </a:lnTo>
                  <a:lnTo>
                    <a:pt x="444373" y="1516253"/>
                  </a:lnTo>
                  <a:lnTo>
                    <a:pt x="426567" y="1554353"/>
                  </a:lnTo>
                  <a:lnTo>
                    <a:pt x="422630" y="1592453"/>
                  </a:lnTo>
                  <a:lnTo>
                    <a:pt x="423633" y="1605153"/>
                  </a:lnTo>
                  <a:lnTo>
                    <a:pt x="425678" y="1617853"/>
                  </a:lnTo>
                  <a:lnTo>
                    <a:pt x="428650" y="1617853"/>
                  </a:lnTo>
                  <a:lnTo>
                    <a:pt x="432473" y="1630553"/>
                  </a:lnTo>
                  <a:lnTo>
                    <a:pt x="437146" y="1643253"/>
                  </a:lnTo>
                  <a:lnTo>
                    <a:pt x="442658" y="1655953"/>
                  </a:lnTo>
                  <a:lnTo>
                    <a:pt x="451802" y="1668653"/>
                  </a:lnTo>
                  <a:lnTo>
                    <a:pt x="463042" y="1681353"/>
                  </a:lnTo>
                  <a:lnTo>
                    <a:pt x="476389" y="1681353"/>
                  </a:lnTo>
                  <a:lnTo>
                    <a:pt x="491832" y="1694053"/>
                  </a:lnTo>
                  <a:lnTo>
                    <a:pt x="517309" y="1706753"/>
                  </a:lnTo>
                  <a:lnTo>
                    <a:pt x="542264" y="1719453"/>
                  </a:lnTo>
                  <a:lnTo>
                    <a:pt x="590537" y="1719453"/>
                  </a:lnTo>
                  <a:lnTo>
                    <a:pt x="633463" y="1694053"/>
                  </a:lnTo>
                  <a:lnTo>
                    <a:pt x="667905" y="1655953"/>
                  </a:lnTo>
                  <a:lnTo>
                    <a:pt x="680212" y="1643253"/>
                  </a:lnTo>
                  <a:lnTo>
                    <a:pt x="687336" y="1617853"/>
                  </a:lnTo>
                  <a:lnTo>
                    <a:pt x="689267" y="1592453"/>
                  </a:lnTo>
                  <a:close/>
                </a:path>
                <a:path w="4354195" h="2566035">
                  <a:moveTo>
                    <a:pt x="808685" y="1427353"/>
                  </a:moveTo>
                  <a:lnTo>
                    <a:pt x="709066" y="1363853"/>
                  </a:lnTo>
                  <a:lnTo>
                    <a:pt x="629386" y="1313053"/>
                  </a:lnTo>
                  <a:lnTo>
                    <a:pt x="669442" y="1249553"/>
                  </a:lnTo>
                  <a:lnTo>
                    <a:pt x="632942" y="1224153"/>
                  </a:lnTo>
                  <a:lnTo>
                    <a:pt x="525399" y="1401953"/>
                  </a:lnTo>
                  <a:lnTo>
                    <a:pt x="561898" y="1427353"/>
                  </a:lnTo>
                  <a:lnTo>
                    <a:pt x="602056" y="1363853"/>
                  </a:lnTo>
                  <a:lnTo>
                    <a:pt x="781354" y="1465453"/>
                  </a:lnTo>
                  <a:lnTo>
                    <a:pt x="808685" y="1427353"/>
                  </a:lnTo>
                  <a:close/>
                </a:path>
                <a:path w="4354195" h="2566035">
                  <a:moveTo>
                    <a:pt x="974547" y="1160653"/>
                  </a:moveTo>
                  <a:lnTo>
                    <a:pt x="952969" y="1147953"/>
                  </a:lnTo>
                  <a:lnTo>
                    <a:pt x="758748" y="1033653"/>
                  </a:lnTo>
                  <a:lnTo>
                    <a:pt x="731418" y="1071753"/>
                  </a:lnTo>
                  <a:lnTo>
                    <a:pt x="816356" y="1122553"/>
                  </a:lnTo>
                  <a:lnTo>
                    <a:pt x="762825" y="1211453"/>
                  </a:lnTo>
                  <a:lnTo>
                    <a:pt x="677875" y="1160653"/>
                  </a:lnTo>
                  <a:lnTo>
                    <a:pt x="650557" y="1198753"/>
                  </a:lnTo>
                  <a:lnTo>
                    <a:pt x="866368" y="1338453"/>
                  </a:lnTo>
                  <a:lnTo>
                    <a:pt x="893686" y="1287653"/>
                  </a:lnTo>
                  <a:lnTo>
                    <a:pt x="799325" y="1236853"/>
                  </a:lnTo>
                  <a:lnTo>
                    <a:pt x="814616" y="1211453"/>
                  </a:lnTo>
                  <a:lnTo>
                    <a:pt x="852868" y="1147953"/>
                  </a:lnTo>
                  <a:lnTo>
                    <a:pt x="947229" y="1211453"/>
                  </a:lnTo>
                  <a:lnTo>
                    <a:pt x="974547" y="1160653"/>
                  </a:lnTo>
                  <a:close/>
                </a:path>
                <a:path w="4354195" h="2566035">
                  <a:moveTo>
                    <a:pt x="1105623" y="957453"/>
                  </a:moveTo>
                  <a:lnTo>
                    <a:pt x="1069263" y="932053"/>
                  </a:lnTo>
                  <a:lnTo>
                    <a:pt x="993660" y="1046353"/>
                  </a:lnTo>
                  <a:lnTo>
                    <a:pt x="934923" y="1020953"/>
                  </a:lnTo>
                  <a:lnTo>
                    <a:pt x="950023" y="995553"/>
                  </a:lnTo>
                  <a:lnTo>
                    <a:pt x="1002868" y="906653"/>
                  </a:lnTo>
                  <a:lnTo>
                    <a:pt x="966508" y="881253"/>
                  </a:lnTo>
                  <a:lnTo>
                    <a:pt x="898563" y="995553"/>
                  </a:lnTo>
                  <a:lnTo>
                    <a:pt x="850722" y="957453"/>
                  </a:lnTo>
                  <a:lnTo>
                    <a:pt x="923734" y="843153"/>
                  </a:lnTo>
                  <a:lnTo>
                    <a:pt x="887234" y="817753"/>
                  </a:lnTo>
                  <a:lnTo>
                    <a:pt x="786892" y="982853"/>
                  </a:lnTo>
                  <a:lnTo>
                    <a:pt x="1002703" y="1122553"/>
                  </a:lnTo>
                  <a:lnTo>
                    <a:pt x="1050201" y="1046353"/>
                  </a:lnTo>
                  <a:lnTo>
                    <a:pt x="1105623" y="957453"/>
                  </a:lnTo>
                  <a:close/>
                </a:path>
                <a:path w="4354195" h="2566035">
                  <a:moveTo>
                    <a:pt x="1250353" y="728853"/>
                  </a:moveTo>
                  <a:lnTo>
                    <a:pt x="1116863" y="728853"/>
                  </a:lnTo>
                  <a:lnTo>
                    <a:pt x="1108405" y="741553"/>
                  </a:lnTo>
                  <a:lnTo>
                    <a:pt x="1113967" y="728853"/>
                  </a:lnTo>
                  <a:lnTo>
                    <a:pt x="1116952" y="703453"/>
                  </a:lnTo>
                  <a:lnTo>
                    <a:pt x="1117371" y="690753"/>
                  </a:lnTo>
                  <a:lnTo>
                    <a:pt x="1115225" y="678053"/>
                  </a:lnTo>
                  <a:lnTo>
                    <a:pt x="1110691" y="678053"/>
                  </a:lnTo>
                  <a:lnTo>
                    <a:pt x="1103998" y="665353"/>
                  </a:lnTo>
                  <a:lnTo>
                    <a:pt x="1095121" y="652653"/>
                  </a:lnTo>
                  <a:lnTo>
                    <a:pt x="1084072" y="639953"/>
                  </a:lnTo>
                  <a:lnTo>
                    <a:pt x="1075093" y="639953"/>
                  </a:lnTo>
                  <a:lnTo>
                    <a:pt x="1075093" y="716153"/>
                  </a:lnTo>
                  <a:lnTo>
                    <a:pt x="1073594" y="728853"/>
                  </a:lnTo>
                  <a:lnTo>
                    <a:pt x="1071384" y="728853"/>
                  </a:lnTo>
                  <a:lnTo>
                    <a:pt x="1066990" y="741553"/>
                  </a:lnTo>
                  <a:lnTo>
                    <a:pt x="1060424" y="754253"/>
                  </a:lnTo>
                  <a:lnTo>
                    <a:pt x="1051687" y="766953"/>
                  </a:lnTo>
                  <a:lnTo>
                    <a:pt x="1031481" y="792353"/>
                  </a:lnTo>
                  <a:lnTo>
                    <a:pt x="976718" y="766953"/>
                  </a:lnTo>
                  <a:lnTo>
                    <a:pt x="998042" y="728853"/>
                  </a:lnTo>
                  <a:lnTo>
                    <a:pt x="1005560" y="716153"/>
                  </a:lnTo>
                  <a:lnTo>
                    <a:pt x="1011516" y="703453"/>
                  </a:lnTo>
                  <a:lnTo>
                    <a:pt x="1015898" y="703453"/>
                  </a:lnTo>
                  <a:lnTo>
                    <a:pt x="1018717" y="690753"/>
                  </a:lnTo>
                  <a:lnTo>
                    <a:pt x="1030579" y="690753"/>
                  </a:lnTo>
                  <a:lnTo>
                    <a:pt x="1044371" y="678053"/>
                  </a:lnTo>
                  <a:lnTo>
                    <a:pt x="1051445" y="690753"/>
                  </a:lnTo>
                  <a:lnTo>
                    <a:pt x="1065187" y="690753"/>
                  </a:lnTo>
                  <a:lnTo>
                    <a:pt x="1069657" y="703453"/>
                  </a:lnTo>
                  <a:lnTo>
                    <a:pt x="1074610" y="716153"/>
                  </a:lnTo>
                  <a:lnTo>
                    <a:pt x="1075093" y="716153"/>
                  </a:lnTo>
                  <a:lnTo>
                    <a:pt x="1075093" y="639953"/>
                  </a:lnTo>
                  <a:lnTo>
                    <a:pt x="1064514" y="639953"/>
                  </a:lnTo>
                  <a:lnTo>
                    <a:pt x="1054430" y="627253"/>
                  </a:lnTo>
                  <a:lnTo>
                    <a:pt x="1034084" y="627253"/>
                  </a:lnTo>
                  <a:lnTo>
                    <a:pt x="1024648" y="639953"/>
                  </a:lnTo>
                  <a:lnTo>
                    <a:pt x="1007732" y="639953"/>
                  </a:lnTo>
                  <a:lnTo>
                    <a:pt x="999528" y="652653"/>
                  </a:lnTo>
                  <a:lnTo>
                    <a:pt x="990574" y="665353"/>
                  </a:lnTo>
                  <a:lnTo>
                    <a:pt x="980859" y="678053"/>
                  </a:lnTo>
                  <a:lnTo>
                    <a:pt x="970394" y="690753"/>
                  </a:lnTo>
                  <a:lnTo>
                    <a:pt x="912888" y="779653"/>
                  </a:lnTo>
                  <a:lnTo>
                    <a:pt x="1128687" y="919353"/>
                  </a:lnTo>
                  <a:lnTo>
                    <a:pt x="1156017" y="868553"/>
                  </a:lnTo>
                  <a:lnTo>
                    <a:pt x="1065923" y="817753"/>
                  </a:lnTo>
                  <a:lnTo>
                    <a:pt x="1071460" y="805053"/>
                  </a:lnTo>
                  <a:lnTo>
                    <a:pt x="1075994" y="805053"/>
                  </a:lnTo>
                  <a:lnTo>
                    <a:pt x="1080211" y="792353"/>
                  </a:lnTo>
                  <a:lnTo>
                    <a:pt x="1087640" y="792353"/>
                  </a:lnTo>
                  <a:lnTo>
                    <a:pt x="1092161" y="779653"/>
                  </a:lnTo>
                  <a:lnTo>
                    <a:pt x="1217676" y="779653"/>
                  </a:lnTo>
                  <a:lnTo>
                    <a:pt x="1242174" y="741553"/>
                  </a:lnTo>
                  <a:lnTo>
                    <a:pt x="1250353" y="728853"/>
                  </a:lnTo>
                  <a:close/>
                </a:path>
                <a:path w="4354195" h="2566035">
                  <a:moveTo>
                    <a:pt x="1395361" y="487553"/>
                  </a:moveTo>
                  <a:lnTo>
                    <a:pt x="1287462" y="424053"/>
                  </a:lnTo>
                  <a:lnTo>
                    <a:pt x="1179563" y="360553"/>
                  </a:lnTo>
                  <a:lnTo>
                    <a:pt x="1138580" y="424053"/>
                  </a:lnTo>
                  <a:lnTo>
                    <a:pt x="1261503" y="551053"/>
                  </a:lnTo>
                  <a:lnTo>
                    <a:pt x="1089736" y="500253"/>
                  </a:lnTo>
                  <a:lnTo>
                    <a:pt x="1048842" y="563753"/>
                  </a:lnTo>
                  <a:lnTo>
                    <a:pt x="1264653" y="703453"/>
                  </a:lnTo>
                  <a:lnTo>
                    <a:pt x="1290040" y="665353"/>
                  </a:lnTo>
                  <a:lnTo>
                    <a:pt x="1120165" y="551053"/>
                  </a:lnTo>
                  <a:lnTo>
                    <a:pt x="1316812" y="614553"/>
                  </a:lnTo>
                  <a:lnTo>
                    <a:pt x="1343113" y="576453"/>
                  </a:lnTo>
                  <a:lnTo>
                    <a:pt x="1200099" y="424053"/>
                  </a:lnTo>
                  <a:lnTo>
                    <a:pt x="1369987" y="538353"/>
                  </a:lnTo>
                  <a:lnTo>
                    <a:pt x="1395361" y="487553"/>
                  </a:lnTo>
                  <a:close/>
                </a:path>
                <a:path w="4354195" h="2566035">
                  <a:moveTo>
                    <a:pt x="1448993" y="411353"/>
                  </a:moveTo>
                  <a:lnTo>
                    <a:pt x="1233182" y="271653"/>
                  </a:lnTo>
                  <a:lnTo>
                    <a:pt x="1205865" y="309753"/>
                  </a:lnTo>
                  <a:lnTo>
                    <a:pt x="1421663" y="449453"/>
                  </a:lnTo>
                  <a:lnTo>
                    <a:pt x="1448993" y="411353"/>
                  </a:lnTo>
                  <a:close/>
                </a:path>
                <a:path w="4354195" h="2566035">
                  <a:moveTo>
                    <a:pt x="1597164" y="170053"/>
                  </a:moveTo>
                  <a:lnTo>
                    <a:pt x="1461477" y="144526"/>
                  </a:lnTo>
                  <a:lnTo>
                    <a:pt x="1461477" y="195453"/>
                  </a:lnTo>
                  <a:lnTo>
                    <a:pt x="1424546" y="258953"/>
                  </a:lnTo>
                  <a:lnTo>
                    <a:pt x="1362748" y="182753"/>
                  </a:lnTo>
                  <a:lnTo>
                    <a:pt x="1461477" y="195453"/>
                  </a:lnTo>
                  <a:lnTo>
                    <a:pt x="1461477" y="144526"/>
                  </a:lnTo>
                  <a:lnTo>
                    <a:pt x="1327175" y="119253"/>
                  </a:lnTo>
                  <a:lnTo>
                    <a:pt x="1298270" y="170053"/>
                  </a:lnTo>
                  <a:lnTo>
                    <a:pt x="1461376" y="385953"/>
                  </a:lnTo>
                  <a:lnTo>
                    <a:pt x="1490357" y="335153"/>
                  </a:lnTo>
                  <a:lnTo>
                    <a:pt x="1452511" y="297053"/>
                  </a:lnTo>
                  <a:lnTo>
                    <a:pt x="1475689" y="258953"/>
                  </a:lnTo>
                  <a:lnTo>
                    <a:pt x="1506601" y="208153"/>
                  </a:lnTo>
                  <a:lnTo>
                    <a:pt x="1567434" y="220853"/>
                  </a:lnTo>
                  <a:lnTo>
                    <a:pt x="1574863" y="208153"/>
                  </a:lnTo>
                  <a:lnTo>
                    <a:pt x="1589722" y="182753"/>
                  </a:lnTo>
                  <a:lnTo>
                    <a:pt x="1597164" y="170053"/>
                  </a:lnTo>
                  <a:close/>
                </a:path>
                <a:path w="4354195" h="2566035">
                  <a:moveTo>
                    <a:pt x="2851747" y="116103"/>
                  </a:moveTo>
                  <a:lnTo>
                    <a:pt x="2843441" y="76568"/>
                  </a:lnTo>
                  <a:lnTo>
                    <a:pt x="2817825" y="36283"/>
                  </a:lnTo>
                  <a:lnTo>
                    <a:pt x="2780093" y="8902"/>
                  </a:lnTo>
                  <a:lnTo>
                    <a:pt x="2733624" y="0"/>
                  </a:lnTo>
                  <a:lnTo>
                    <a:pt x="2708745" y="3390"/>
                  </a:lnTo>
                  <a:lnTo>
                    <a:pt x="2656433" y="26250"/>
                  </a:lnTo>
                  <a:lnTo>
                    <a:pt x="2615095" y="61569"/>
                  </a:lnTo>
                  <a:lnTo>
                    <a:pt x="2593187" y="104038"/>
                  </a:lnTo>
                  <a:lnTo>
                    <a:pt x="2589530" y="126873"/>
                  </a:lnTo>
                  <a:lnTo>
                    <a:pt x="2590736" y="149339"/>
                  </a:lnTo>
                  <a:lnTo>
                    <a:pt x="2607792" y="193167"/>
                  </a:lnTo>
                  <a:lnTo>
                    <a:pt x="2645676" y="232549"/>
                  </a:lnTo>
                  <a:lnTo>
                    <a:pt x="2694533" y="245859"/>
                  </a:lnTo>
                  <a:lnTo>
                    <a:pt x="2713355" y="244259"/>
                  </a:lnTo>
                  <a:lnTo>
                    <a:pt x="2733459" y="239636"/>
                  </a:lnTo>
                  <a:lnTo>
                    <a:pt x="2721965" y="194513"/>
                  </a:lnTo>
                  <a:lnTo>
                    <a:pt x="2720556" y="188937"/>
                  </a:lnTo>
                  <a:lnTo>
                    <a:pt x="2707500" y="192659"/>
                  </a:lnTo>
                  <a:lnTo>
                    <a:pt x="2695473" y="194513"/>
                  </a:lnTo>
                  <a:lnTo>
                    <a:pt x="2684488" y="194487"/>
                  </a:lnTo>
                  <a:lnTo>
                    <a:pt x="2644851" y="169506"/>
                  </a:lnTo>
                  <a:lnTo>
                    <a:pt x="2635720" y="132994"/>
                  </a:lnTo>
                  <a:lnTo>
                    <a:pt x="2638399" y="120319"/>
                  </a:lnTo>
                  <a:lnTo>
                    <a:pt x="2669197" y="81991"/>
                  </a:lnTo>
                  <a:lnTo>
                    <a:pt x="2706243" y="58978"/>
                  </a:lnTo>
                  <a:lnTo>
                    <a:pt x="2738856" y="49085"/>
                  </a:lnTo>
                  <a:lnTo>
                    <a:pt x="2752902" y="49441"/>
                  </a:lnTo>
                  <a:lnTo>
                    <a:pt x="2794431" y="77736"/>
                  </a:lnTo>
                  <a:lnTo>
                    <a:pt x="2803321" y="104038"/>
                  </a:lnTo>
                  <a:lnTo>
                    <a:pt x="2803271" y="107530"/>
                  </a:lnTo>
                  <a:lnTo>
                    <a:pt x="2786481" y="145897"/>
                  </a:lnTo>
                  <a:lnTo>
                    <a:pt x="2823692" y="182714"/>
                  </a:lnTo>
                  <a:lnTo>
                    <a:pt x="2833344" y="170967"/>
                  </a:lnTo>
                  <a:lnTo>
                    <a:pt x="2840901" y="159232"/>
                  </a:lnTo>
                  <a:lnTo>
                    <a:pt x="2846387" y="147510"/>
                  </a:lnTo>
                  <a:lnTo>
                    <a:pt x="2849778" y="135813"/>
                  </a:lnTo>
                  <a:lnTo>
                    <a:pt x="2851747" y="116103"/>
                  </a:lnTo>
                  <a:close/>
                </a:path>
                <a:path w="4354195" h="2566035">
                  <a:moveTo>
                    <a:pt x="2991320" y="348373"/>
                  </a:moveTo>
                  <a:lnTo>
                    <a:pt x="2989440" y="324675"/>
                  </a:lnTo>
                  <a:lnTo>
                    <a:pt x="2982366" y="300901"/>
                  </a:lnTo>
                  <a:lnTo>
                    <a:pt x="2970098" y="277025"/>
                  </a:lnTo>
                  <a:lnTo>
                    <a:pt x="2963900" y="267931"/>
                  </a:lnTo>
                  <a:lnTo>
                    <a:pt x="2961602" y="264553"/>
                  </a:lnTo>
                  <a:lnTo>
                    <a:pt x="2952508" y="253504"/>
                  </a:lnTo>
                  <a:lnTo>
                    <a:pt x="2944203" y="245275"/>
                  </a:lnTo>
                  <a:lnTo>
                    <a:pt x="2944203" y="341579"/>
                  </a:lnTo>
                  <a:lnTo>
                    <a:pt x="2941675" y="355371"/>
                  </a:lnTo>
                  <a:lnTo>
                    <a:pt x="2913113" y="394335"/>
                  </a:lnTo>
                  <a:lnTo>
                    <a:pt x="2878048" y="416090"/>
                  </a:lnTo>
                  <a:lnTo>
                    <a:pt x="2844622" y="425272"/>
                  </a:lnTo>
                  <a:lnTo>
                    <a:pt x="2829483" y="424522"/>
                  </a:lnTo>
                  <a:lnTo>
                    <a:pt x="2792946" y="405091"/>
                  </a:lnTo>
                  <a:lnTo>
                    <a:pt x="2773934" y="366572"/>
                  </a:lnTo>
                  <a:lnTo>
                    <a:pt x="2773515" y="352679"/>
                  </a:lnTo>
                  <a:lnTo>
                    <a:pt x="2776182" y="338467"/>
                  </a:lnTo>
                  <a:lnTo>
                    <a:pt x="2804744" y="298665"/>
                  </a:lnTo>
                  <a:lnTo>
                    <a:pt x="2839478" y="277025"/>
                  </a:lnTo>
                  <a:lnTo>
                    <a:pt x="2872536" y="267931"/>
                  </a:lnTo>
                  <a:lnTo>
                    <a:pt x="2887472" y="268668"/>
                  </a:lnTo>
                  <a:lnTo>
                    <a:pt x="2923908" y="288556"/>
                  </a:lnTo>
                  <a:lnTo>
                    <a:pt x="2943606" y="327863"/>
                  </a:lnTo>
                  <a:lnTo>
                    <a:pt x="2944203" y="341579"/>
                  </a:lnTo>
                  <a:lnTo>
                    <a:pt x="2944203" y="245275"/>
                  </a:lnTo>
                  <a:lnTo>
                    <a:pt x="2905899" y="222592"/>
                  </a:lnTo>
                  <a:lnTo>
                    <a:pt x="2874619" y="217144"/>
                  </a:lnTo>
                  <a:lnTo>
                    <a:pt x="2864066" y="217195"/>
                  </a:lnTo>
                  <a:lnTo>
                    <a:pt x="2823807" y="226352"/>
                  </a:lnTo>
                  <a:lnTo>
                    <a:pt x="2768549" y="259753"/>
                  </a:lnTo>
                  <a:lnTo>
                    <a:pt x="2736862" y="299199"/>
                  </a:lnTo>
                  <a:lnTo>
                    <a:pt x="2725242" y="345147"/>
                  </a:lnTo>
                  <a:lnTo>
                    <a:pt x="2727210" y="368820"/>
                  </a:lnTo>
                  <a:lnTo>
                    <a:pt x="2746768" y="416712"/>
                  </a:lnTo>
                  <a:lnTo>
                    <a:pt x="2780817" y="454977"/>
                  </a:lnTo>
                  <a:lnTo>
                    <a:pt x="2823692" y="474459"/>
                  </a:lnTo>
                  <a:lnTo>
                    <a:pt x="2847657" y="476834"/>
                  </a:lnTo>
                  <a:lnTo>
                    <a:pt x="2872257" y="473875"/>
                  </a:lnTo>
                  <a:lnTo>
                    <a:pt x="2897492" y="465594"/>
                  </a:lnTo>
                  <a:lnTo>
                    <a:pt x="2923375" y="451967"/>
                  </a:lnTo>
                  <a:lnTo>
                    <a:pt x="2947225" y="434657"/>
                  </a:lnTo>
                  <a:lnTo>
                    <a:pt x="2956420" y="425272"/>
                  </a:lnTo>
                  <a:lnTo>
                    <a:pt x="2965945" y="415556"/>
                  </a:lnTo>
                  <a:lnTo>
                    <a:pt x="2979547" y="394665"/>
                  </a:lnTo>
                  <a:lnTo>
                    <a:pt x="2988018" y="371983"/>
                  </a:lnTo>
                  <a:lnTo>
                    <a:pt x="2991320" y="348373"/>
                  </a:lnTo>
                  <a:close/>
                </a:path>
                <a:path w="4354195" h="2566035">
                  <a:moveTo>
                    <a:pt x="3120364" y="526986"/>
                  </a:moveTo>
                  <a:lnTo>
                    <a:pt x="3091637" y="481266"/>
                  </a:lnTo>
                  <a:lnTo>
                    <a:pt x="3055213" y="488162"/>
                  </a:lnTo>
                  <a:lnTo>
                    <a:pt x="3055213" y="535876"/>
                  </a:lnTo>
                  <a:lnTo>
                    <a:pt x="2993479" y="614616"/>
                  </a:lnTo>
                  <a:lnTo>
                    <a:pt x="2962364" y="565086"/>
                  </a:lnTo>
                  <a:lnTo>
                    <a:pt x="2956776" y="556196"/>
                  </a:lnTo>
                  <a:lnTo>
                    <a:pt x="3055213" y="535876"/>
                  </a:lnTo>
                  <a:lnTo>
                    <a:pt x="3055213" y="488162"/>
                  </a:lnTo>
                  <a:lnTo>
                    <a:pt x="2822930" y="532066"/>
                  </a:lnTo>
                  <a:lnTo>
                    <a:pt x="2851734" y="577786"/>
                  </a:lnTo>
                  <a:lnTo>
                    <a:pt x="2911983" y="565086"/>
                  </a:lnTo>
                  <a:lnTo>
                    <a:pt x="2965742" y="651446"/>
                  </a:lnTo>
                  <a:lnTo>
                    <a:pt x="2928340" y="700976"/>
                  </a:lnTo>
                  <a:lnTo>
                    <a:pt x="2957893" y="749236"/>
                  </a:lnTo>
                  <a:lnTo>
                    <a:pt x="3056305" y="614616"/>
                  </a:lnTo>
                  <a:lnTo>
                    <a:pt x="3113862" y="535876"/>
                  </a:lnTo>
                  <a:lnTo>
                    <a:pt x="3120364" y="526986"/>
                  </a:lnTo>
                  <a:close/>
                </a:path>
                <a:path w="4354195" h="2566035">
                  <a:moveTo>
                    <a:pt x="3276549" y="807656"/>
                  </a:moveTo>
                  <a:lnTo>
                    <a:pt x="3265093" y="754316"/>
                  </a:lnTo>
                  <a:lnTo>
                    <a:pt x="3246056" y="722566"/>
                  </a:lnTo>
                  <a:lnTo>
                    <a:pt x="3244405" y="720026"/>
                  </a:lnTo>
                  <a:lnTo>
                    <a:pt x="3211347" y="689546"/>
                  </a:lnTo>
                  <a:lnTo>
                    <a:pt x="3162554" y="673036"/>
                  </a:lnTo>
                  <a:lnTo>
                    <a:pt x="3145282" y="673036"/>
                  </a:lnTo>
                  <a:lnTo>
                    <a:pt x="3093389" y="687006"/>
                  </a:lnTo>
                  <a:lnTo>
                    <a:pt x="3048406" y="718756"/>
                  </a:lnTo>
                  <a:lnTo>
                    <a:pt x="3018625" y="759396"/>
                  </a:lnTo>
                  <a:lnTo>
                    <a:pt x="3009531" y="807656"/>
                  </a:lnTo>
                  <a:lnTo>
                    <a:pt x="3011487" y="825436"/>
                  </a:lnTo>
                  <a:lnTo>
                    <a:pt x="3032074" y="876236"/>
                  </a:lnTo>
                  <a:lnTo>
                    <a:pt x="3062440" y="911796"/>
                  </a:lnTo>
                  <a:lnTo>
                    <a:pt x="3074987" y="923226"/>
                  </a:lnTo>
                  <a:lnTo>
                    <a:pt x="3087852" y="932116"/>
                  </a:lnTo>
                  <a:lnTo>
                    <a:pt x="3100159" y="938466"/>
                  </a:lnTo>
                  <a:lnTo>
                    <a:pt x="3111906" y="944816"/>
                  </a:lnTo>
                  <a:lnTo>
                    <a:pt x="3123095" y="947356"/>
                  </a:lnTo>
                  <a:lnTo>
                    <a:pt x="3209277" y="894016"/>
                  </a:lnTo>
                  <a:lnTo>
                    <a:pt x="3206902" y="890206"/>
                  </a:lnTo>
                  <a:lnTo>
                    <a:pt x="3150743" y="800036"/>
                  </a:lnTo>
                  <a:lnTo>
                    <a:pt x="3114294" y="822896"/>
                  </a:lnTo>
                  <a:lnTo>
                    <a:pt x="3145396" y="872426"/>
                  </a:lnTo>
                  <a:lnTo>
                    <a:pt x="3117951" y="890206"/>
                  </a:lnTo>
                  <a:lnTo>
                    <a:pt x="3111030" y="887666"/>
                  </a:lnTo>
                  <a:lnTo>
                    <a:pt x="3104083" y="883856"/>
                  </a:lnTo>
                  <a:lnTo>
                    <a:pt x="3097136" y="878776"/>
                  </a:lnTo>
                  <a:lnTo>
                    <a:pt x="3090164" y="874966"/>
                  </a:lnTo>
                  <a:lnTo>
                    <a:pt x="3083522" y="868616"/>
                  </a:lnTo>
                  <a:lnTo>
                    <a:pt x="3077553" y="863536"/>
                  </a:lnTo>
                  <a:lnTo>
                    <a:pt x="3072269" y="857186"/>
                  </a:lnTo>
                  <a:lnTo>
                    <a:pt x="3067672" y="850836"/>
                  </a:lnTo>
                  <a:lnTo>
                    <a:pt x="3060662" y="836866"/>
                  </a:lnTo>
                  <a:lnTo>
                    <a:pt x="3056890" y="821626"/>
                  </a:lnTo>
                  <a:lnTo>
                    <a:pt x="3056344" y="807656"/>
                  </a:lnTo>
                  <a:lnTo>
                    <a:pt x="3059036" y="793686"/>
                  </a:lnTo>
                  <a:lnTo>
                    <a:pt x="3088767" y="753046"/>
                  </a:lnTo>
                  <a:lnTo>
                    <a:pt x="3123577" y="731456"/>
                  </a:lnTo>
                  <a:lnTo>
                    <a:pt x="3155759" y="722566"/>
                  </a:lnTo>
                  <a:lnTo>
                    <a:pt x="3170529" y="723836"/>
                  </a:lnTo>
                  <a:lnTo>
                    <a:pt x="3207397" y="745426"/>
                  </a:lnTo>
                  <a:lnTo>
                    <a:pt x="3227209" y="786066"/>
                  </a:lnTo>
                  <a:lnTo>
                    <a:pt x="3227349" y="794956"/>
                  </a:lnTo>
                  <a:lnTo>
                    <a:pt x="3225927" y="803846"/>
                  </a:lnTo>
                  <a:lnTo>
                    <a:pt x="3223031" y="812736"/>
                  </a:lnTo>
                  <a:lnTo>
                    <a:pt x="3218688" y="820356"/>
                  </a:lnTo>
                  <a:lnTo>
                    <a:pt x="3212871" y="827976"/>
                  </a:lnTo>
                  <a:lnTo>
                    <a:pt x="3247961" y="866076"/>
                  </a:lnTo>
                  <a:lnTo>
                    <a:pt x="3259417" y="853376"/>
                  </a:lnTo>
                  <a:lnTo>
                    <a:pt x="3267989" y="839406"/>
                  </a:lnTo>
                  <a:lnTo>
                    <a:pt x="3273704" y="824166"/>
                  </a:lnTo>
                  <a:lnTo>
                    <a:pt x="3276549" y="807656"/>
                  </a:lnTo>
                  <a:close/>
                </a:path>
                <a:path w="4354195" h="2566035">
                  <a:moveTo>
                    <a:pt x="3441636" y="1043876"/>
                  </a:moveTo>
                  <a:lnTo>
                    <a:pt x="3414471" y="1000696"/>
                  </a:lnTo>
                  <a:lnTo>
                    <a:pt x="3294799" y="1075626"/>
                  </a:lnTo>
                  <a:lnTo>
                    <a:pt x="3282797" y="1081976"/>
                  </a:lnTo>
                  <a:lnTo>
                    <a:pt x="3272472" y="1088326"/>
                  </a:lnTo>
                  <a:lnTo>
                    <a:pt x="3263836" y="1092136"/>
                  </a:lnTo>
                  <a:lnTo>
                    <a:pt x="3256864" y="1095946"/>
                  </a:lnTo>
                  <a:lnTo>
                    <a:pt x="3244304" y="1098486"/>
                  </a:lnTo>
                  <a:lnTo>
                    <a:pt x="3237788" y="1098486"/>
                  </a:lnTo>
                  <a:lnTo>
                    <a:pt x="3206102" y="1073086"/>
                  </a:lnTo>
                  <a:lnTo>
                    <a:pt x="3196209" y="1038796"/>
                  </a:lnTo>
                  <a:lnTo>
                    <a:pt x="3197580" y="1031176"/>
                  </a:lnTo>
                  <a:lnTo>
                    <a:pt x="3231718" y="996886"/>
                  </a:lnTo>
                  <a:lnTo>
                    <a:pt x="3244380" y="987996"/>
                  </a:lnTo>
                  <a:lnTo>
                    <a:pt x="3361537" y="915606"/>
                  </a:lnTo>
                  <a:lnTo>
                    <a:pt x="3334385" y="871156"/>
                  </a:lnTo>
                  <a:lnTo>
                    <a:pt x="3218992" y="943546"/>
                  </a:lnTo>
                  <a:lnTo>
                    <a:pt x="3202114" y="954976"/>
                  </a:lnTo>
                  <a:lnTo>
                    <a:pt x="3187776" y="963866"/>
                  </a:lnTo>
                  <a:lnTo>
                    <a:pt x="3175990" y="974026"/>
                  </a:lnTo>
                  <a:lnTo>
                    <a:pt x="3166757" y="981646"/>
                  </a:lnTo>
                  <a:lnTo>
                    <a:pt x="3161715" y="987996"/>
                  </a:lnTo>
                  <a:lnTo>
                    <a:pt x="3146844" y="1026096"/>
                  </a:lnTo>
                  <a:lnTo>
                    <a:pt x="3146653" y="1036256"/>
                  </a:lnTo>
                  <a:lnTo>
                    <a:pt x="3147530" y="1046416"/>
                  </a:lnTo>
                  <a:lnTo>
                    <a:pt x="3169602" y="1097216"/>
                  </a:lnTo>
                  <a:lnTo>
                    <a:pt x="3202038" y="1135316"/>
                  </a:lnTo>
                  <a:lnTo>
                    <a:pt x="3244062" y="1150556"/>
                  </a:lnTo>
                  <a:lnTo>
                    <a:pt x="3261703" y="1148016"/>
                  </a:lnTo>
                  <a:lnTo>
                    <a:pt x="3309823" y="1126426"/>
                  </a:lnTo>
                  <a:lnTo>
                    <a:pt x="3354387" y="1098486"/>
                  </a:lnTo>
                  <a:lnTo>
                    <a:pt x="3441636" y="1043876"/>
                  </a:lnTo>
                  <a:close/>
                </a:path>
                <a:path w="4354195" h="2566035">
                  <a:moveTo>
                    <a:pt x="3496272" y="1136586"/>
                  </a:moveTo>
                  <a:lnTo>
                    <a:pt x="3469119" y="1092136"/>
                  </a:lnTo>
                  <a:lnTo>
                    <a:pt x="3254565" y="1225486"/>
                  </a:lnTo>
                  <a:lnTo>
                    <a:pt x="3349244" y="1377886"/>
                  </a:lnTo>
                  <a:lnTo>
                    <a:pt x="3385693" y="1355026"/>
                  </a:lnTo>
                  <a:lnTo>
                    <a:pt x="3318167" y="1247076"/>
                  </a:lnTo>
                  <a:lnTo>
                    <a:pt x="3496272" y="1136586"/>
                  </a:lnTo>
                  <a:close/>
                </a:path>
                <a:path w="4354195" h="2566035">
                  <a:moveTo>
                    <a:pt x="3669271" y="1438846"/>
                  </a:moveTo>
                  <a:lnTo>
                    <a:pt x="3667391" y="1415986"/>
                  </a:lnTo>
                  <a:lnTo>
                    <a:pt x="3660317" y="1391856"/>
                  </a:lnTo>
                  <a:lnTo>
                    <a:pt x="3648049" y="1367726"/>
                  </a:lnTo>
                  <a:lnTo>
                    <a:pt x="3642093" y="1358836"/>
                  </a:lnTo>
                  <a:lnTo>
                    <a:pt x="3639540" y="1355026"/>
                  </a:lnTo>
                  <a:lnTo>
                    <a:pt x="3630447" y="1344866"/>
                  </a:lnTo>
                  <a:lnTo>
                    <a:pt x="3622141" y="1336154"/>
                  </a:lnTo>
                  <a:lnTo>
                    <a:pt x="3622141" y="1432496"/>
                  </a:lnTo>
                  <a:lnTo>
                    <a:pt x="3619627" y="1446466"/>
                  </a:lnTo>
                  <a:lnTo>
                    <a:pt x="3591052" y="1485836"/>
                  </a:lnTo>
                  <a:lnTo>
                    <a:pt x="3555987" y="1507426"/>
                  </a:lnTo>
                  <a:lnTo>
                    <a:pt x="3522561" y="1516316"/>
                  </a:lnTo>
                  <a:lnTo>
                    <a:pt x="3507422" y="1515046"/>
                  </a:lnTo>
                  <a:lnTo>
                    <a:pt x="3470884" y="1495996"/>
                  </a:lnTo>
                  <a:lnTo>
                    <a:pt x="3451885" y="1457896"/>
                  </a:lnTo>
                  <a:lnTo>
                    <a:pt x="3451466" y="1443926"/>
                  </a:lnTo>
                  <a:lnTo>
                    <a:pt x="3454133" y="1429956"/>
                  </a:lnTo>
                  <a:lnTo>
                    <a:pt x="3482683" y="1389316"/>
                  </a:lnTo>
                  <a:lnTo>
                    <a:pt x="3517417" y="1367726"/>
                  </a:lnTo>
                  <a:lnTo>
                    <a:pt x="3550475" y="1358836"/>
                  </a:lnTo>
                  <a:lnTo>
                    <a:pt x="3565410" y="1360106"/>
                  </a:lnTo>
                  <a:lnTo>
                    <a:pt x="3601847" y="1379156"/>
                  </a:lnTo>
                  <a:lnTo>
                    <a:pt x="3621544" y="1418526"/>
                  </a:lnTo>
                  <a:lnTo>
                    <a:pt x="3622141" y="1432496"/>
                  </a:lnTo>
                  <a:lnTo>
                    <a:pt x="3622141" y="1336154"/>
                  </a:lnTo>
                  <a:lnTo>
                    <a:pt x="3583838" y="1313116"/>
                  </a:lnTo>
                  <a:lnTo>
                    <a:pt x="3552558" y="1308036"/>
                  </a:lnTo>
                  <a:lnTo>
                    <a:pt x="3542004" y="1308036"/>
                  </a:lnTo>
                  <a:lnTo>
                    <a:pt x="3501758" y="1316926"/>
                  </a:lnTo>
                  <a:lnTo>
                    <a:pt x="3446488" y="1351216"/>
                  </a:lnTo>
                  <a:lnTo>
                    <a:pt x="3414801" y="1390586"/>
                  </a:lnTo>
                  <a:lnTo>
                    <a:pt x="3403181" y="1436306"/>
                  </a:lnTo>
                  <a:lnTo>
                    <a:pt x="3405149" y="1460436"/>
                  </a:lnTo>
                  <a:lnTo>
                    <a:pt x="3424720" y="1507426"/>
                  </a:lnTo>
                  <a:lnTo>
                    <a:pt x="3458756" y="1545526"/>
                  </a:lnTo>
                  <a:lnTo>
                    <a:pt x="3501644" y="1565846"/>
                  </a:lnTo>
                  <a:lnTo>
                    <a:pt x="3525609" y="1568386"/>
                  </a:lnTo>
                  <a:lnTo>
                    <a:pt x="3550208" y="1564576"/>
                  </a:lnTo>
                  <a:lnTo>
                    <a:pt x="3601313" y="1542986"/>
                  </a:lnTo>
                  <a:lnTo>
                    <a:pt x="3633901" y="1516316"/>
                  </a:lnTo>
                  <a:lnTo>
                    <a:pt x="3657485" y="1485836"/>
                  </a:lnTo>
                  <a:lnTo>
                    <a:pt x="3665956" y="1462976"/>
                  </a:lnTo>
                  <a:lnTo>
                    <a:pt x="3669271" y="1438846"/>
                  </a:lnTo>
                  <a:close/>
                </a:path>
                <a:path w="4354195" h="2566035">
                  <a:moveTo>
                    <a:pt x="3806380" y="1656016"/>
                  </a:moveTo>
                  <a:lnTo>
                    <a:pt x="3794087" y="1612836"/>
                  </a:lnTo>
                  <a:lnTo>
                    <a:pt x="3772077" y="1576006"/>
                  </a:lnTo>
                  <a:lnTo>
                    <a:pt x="3756177" y="1550530"/>
                  </a:lnTo>
                  <a:lnTo>
                    <a:pt x="3756177" y="1644586"/>
                  </a:lnTo>
                  <a:lnTo>
                    <a:pt x="3751707" y="1661096"/>
                  </a:lnTo>
                  <a:lnTo>
                    <a:pt x="3746639" y="1667446"/>
                  </a:lnTo>
                  <a:lnTo>
                    <a:pt x="3732377" y="1676336"/>
                  </a:lnTo>
                  <a:lnTo>
                    <a:pt x="3725748" y="1677606"/>
                  </a:lnTo>
                  <a:lnTo>
                    <a:pt x="3712006" y="1677606"/>
                  </a:lnTo>
                  <a:lnTo>
                    <a:pt x="3705644" y="1675066"/>
                  </a:lnTo>
                  <a:lnTo>
                    <a:pt x="3699764" y="1669986"/>
                  </a:lnTo>
                  <a:lnTo>
                    <a:pt x="3694912" y="1666176"/>
                  </a:lnTo>
                  <a:lnTo>
                    <a:pt x="3660051" y="1614106"/>
                  </a:lnTo>
                  <a:lnTo>
                    <a:pt x="3721430" y="1576006"/>
                  </a:lnTo>
                  <a:lnTo>
                    <a:pt x="3734549" y="1597596"/>
                  </a:lnTo>
                  <a:lnTo>
                    <a:pt x="3741178" y="1607756"/>
                  </a:lnTo>
                  <a:lnTo>
                    <a:pt x="3756177" y="1644586"/>
                  </a:lnTo>
                  <a:lnTo>
                    <a:pt x="3756177" y="1550530"/>
                  </a:lnTo>
                  <a:lnTo>
                    <a:pt x="3730866" y="1509966"/>
                  </a:lnTo>
                  <a:lnTo>
                    <a:pt x="3514547" y="1644586"/>
                  </a:lnTo>
                  <a:lnTo>
                    <a:pt x="3541699" y="1687766"/>
                  </a:lnTo>
                  <a:lnTo>
                    <a:pt x="3623297" y="1636966"/>
                  </a:lnTo>
                  <a:lnTo>
                    <a:pt x="3649878" y="1678876"/>
                  </a:lnTo>
                  <a:lnTo>
                    <a:pt x="3658044" y="1691576"/>
                  </a:lnTo>
                  <a:lnTo>
                    <a:pt x="3665499" y="1700466"/>
                  </a:lnTo>
                  <a:lnTo>
                    <a:pt x="3672268" y="1709356"/>
                  </a:lnTo>
                  <a:lnTo>
                    <a:pt x="3677412" y="1713166"/>
                  </a:lnTo>
                  <a:lnTo>
                    <a:pt x="3683190" y="1718246"/>
                  </a:lnTo>
                  <a:lnTo>
                    <a:pt x="3689591" y="1722056"/>
                  </a:lnTo>
                  <a:lnTo>
                    <a:pt x="3696614" y="1724596"/>
                  </a:lnTo>
                  <a:lnTo>
                    <a:pt x="3704158" y="1727136"/>
                  </a:lnTo>
                  <a:lnTo>
                    <a:pt x="3712133" y="1729676"/>
                  </a:lnTo>
                  <a:lnTo>
                    <a:pt x="3729355" y="1729676"/>
                  </a:lnTo>
                  <a:lnTo>
                    <a:pt x="3767353" y="1716976"/>
                  </a:lnTo>
                  <a:lnTo>
                    <a:pt x="3796334" y="1689036"/>
                  </a:lnTo>
                  <a:lnTo>
                    <a:pt x="3804983" y="1666176"/>
                  </a:lnTo>
                  <a:lnTo>
                    <a:pt x="3806380" y="1656016"/>
                  </a:lnTo>
                  <a:close/>
                </a:path>
                <a:path w="4354195" h="2566035">
                  <a:moveTo>
                    <a:pt x="3923423" y="1818576"/>
                  </a:moveTo>
                  <a:lnTo>
                    <a:pt x="3894709" y="1772386"/>
                  </a:lnTo>
                  <a:lnTo>
                    <a:pt x="3858285" y="1779206"/>
                  </a:lnTo>
                  <a:lnTo>
                    <a:pt x="3858285" y="1826348"/>
                  </a:lnTo>
                  <a:lnTo>
                    <a:pt x="3796538" y="1906054"/>
                  </a:lnTo>
                  <a:lnTo>
                    <a:pt x="3765588" y="1856270"/>
                  </a:lnTo>
                  <a:lnTo>
                    <a:pt x="3759847" y="1847037"/>
                  </a:lnTo>
                  <a:lnTo>
                    <a:pt x="3858285" y="1826348"/>
                  </a:lnTo>
                  <a:lnTo>
                    <a:pt x="3858285" y="1779206"/>
                  </a:lnTo>
                  <a:lnTo>
                    <a:pt x="3626002" y="1822627"/>
                  </a:lnTo>
                  <a:lnTo>
                    <a:pt x="3654806" y="1868957"/>
                  </a:lnTo>
                  <a:lnTo>
                    <a:pt x="3715054" y="1856270"/>
                  </a:lnTo>
                  <a:lnTo>
                    <a:pt x="3768814" y="1942744"/>
                  </a:lnTo>
                  <a:lnTo>
                    <a:pt x="3731412" y="1992172"/>
                  </a:lnTo>
                  <a:lnTo>
                    <a:pt x="3760952" y="2039696"/>
                  </a:lnTo>
                  <a:lnTo>
                    <a:pt x="3859149" y="1906054"/>
                  </a:lnTo>
                  <a:lnTo>
                    <a:pt x="3917708" y="1826348"/>
                  </a:lnTo>
                  <a:lnTo>
                    <a:pt x="3923423" y="1818576"/>
                  </a:lnTo>
                  <a:close/>
                </a:path>
                <a:path w="4354195" h="2566035">
                  <a:moveTo>
                    <a:pt x="4088841" y="2084616"/>
                  </a:moveTo>
                  <a:lnTo>
                    <a:pt x="4063161" y="2043328"/>
                  </a:lnTo>
                  <a:lnTo>
                    <a:pt x="3981958" y="1912708"/>
                  </a:lnTo>
                  <a:lnTo>
                    <a:pt x="3945356" y="1935454"/>
                  </a:lnTo>
                  <a:lnTo>
                    <a:pt x="3985260" y="1999640"/>
                  </a:lnTo>
                  <a:lnTo>
                    <a:pt x="3805542" y="2111387"/>
                  </a:lnTo>
                  <a:lnTo>
                    <a:pt x="3832695" y="2155075"/>
                  </a:lnTo>
                  <a:lnTo>
                    <a:pt x="4012425" y="2043328"/>
                  </a:lnTo>
                  <a:lnTo>
                    <a:pt x="4052239" y="2107361"/>
                  </a:lnTo>
                  <a:lnTo>
                    <a:pt x="4088841" y="2084616"/>
                  </a:lnTo>
                  <a:close/>
                </a:path>
                <a:path w="4354195" h="2566035">
                  <a:moveTo>
                    <a:pt x="4213872" y="2285720"/>
                  </a:moveTo>
                  <a:lnTo>
                    <a:pt x="4186707" y="2242045"/>
                  </a:lnTo>
                  <a:lnTo>
                    <a:pt x="4101566" y="2294979"/>
                  </a:lnTo>
                  <a:lnTo>
                    <a:pt x="4062488" y="2232139"/>
                  </a:lnTo>
                  <a:lnTo>
                    <a:pt x="4048353" y="2209393"/>
                  </a:lnTo>
                  <a:lnTo>
                    <a:pt x="4133494" y="2156460"/>
                  </a:lnTo>
                  <a:lnTo>
                    <a:pt x="4106341" y="2112772"/>
                  </a:lnTo>
                  <a:lnTo>
                    <a:pt x="3890022" y="2247277"/>
                  </a:lnTo>
                  <a:lnTo>
                    <a:pt x="3917175" y="2290953"/>
                  </a:lnTo>
                  <a:lnTo>
                    <a:pt x="4011765" y="2232139"/>
                  </a:lnTo>
                  <a:lnTo>
                    <a:pt x="4064978" y="2317724"/>
                  </a:lnTo>
                  <a:lnTo>
                    <a:pt x="3970388" y="2376538"/>
                  </a:lnTo>
                  <a:lnTo>
                    <a:pt x="3997541" y="2420213"/>
                  </a:lnTo>
                  <a:lnTo>
                    <a:pt x="4198975" y="2294979"/>
                  </a:lnTo>
                  <a:lnTo>
                    <a:pt x="4213872" y="2285720"/>
                  </a:lnTo>
                  <a:close/>
                </a:path>
                <a:path w="4354195" h="2566035">
                  <a:moveTo>
                    <a:pt x="4353674" y="2510586"/>
                  </a:moveTo>
                  <a:lnTo>
                    <a:pt x="4352760" y="2509126"/>
                  </a:lnTo>
                  <a:lnTo>
                    <a:pt x="4324464" y="2463609"/>
                  </a:lnTo>
                  <a:lnTo>
                    <a:pt x="4322394" y="2460269"/>
                  </a:lnTo>
                  <a:lnTo>
                    <a:pt x="4205795" y="2463609"/>
                  </a:lnTo>
                  <a:lnTo>
                    <a:pt x="4259732" y="2359482"/>
                  </a:lnTo>
                  <a:lnTo>
                    <a:pt x="4227893" y="2308275"/>
                  </a:lnTo>
                  <a:lnTo>
                    <a:pt x="4151884" y="2465413"/>
                  </a:lnTo>
                  <a:lnTo>
                    <a:pt x="4060837" y="2522016"/>
                  </a:lnTo>
                  <a:lnTo>
                    <a:pt x="4087901" y="2565552"/>
                  </a:lnTo>
                  <a:lnTo>
                    <a:pt x="4178655" y="2509126"/>
                  </a:lnTo>
                  <a:lnTo>
                    <a:pt x="4353674" y="2510586"/>
                  </a:lnTo>
                  <a:close/>
                </a:path>
              </a:pathLst>
            </a:custGeom>
            <a:solidFill>
              <a:srgbClr val="BB8542"/>
            </a:solidFill>
          </p:spPr>
          <p:txBody>
            <a:bodyPr wrap="square" lIns="0" tIns="0" rIns="0" bIns="0" rtlCol="0"/>
            <a:lstStyle/>
            <a:p>
              <a:endParaRPr/>
            </a:p>
          </p:txBody>
        </p:sp>
      </p:grpSp>
      <p:sp>
        <p:nvSpPr>
          <p:cNvPr id="8" name="object 8"/>
          <p:cNvSpPr txBox="1">
            <a:spLocks noGrp="1"/>
          </p:cNvSpPr>
          <p:nvPr>
            <p:ph type="title"/>
          </p:nvPr>
        </p:nvSpPr>
        <p:spPr>
          <a:xfrm>
            <a:off x="3060471" y="676381"/>
            <a:ext cx="6070600" cy="1068070"/>
          </a:xfrm>
          <a:prstGeom prst="rect">
            <a:avLst/>
          </a:prstGeom>
        </p:spPr>
        <p:txBody>
          <a:bodyPr vert="horz" wrap="square" lIns="0" tIns="12700" rIns="0" bIns="0" rtlCol="0">
            <a:spAutoFit/>
          </a:bodyPr>
          <a:lstStyle/>
          <a:p>
            <a:pPr algn="ctr">
              <a:lnSpc>
                <a:spcPts val="4105"/>
              </a:lnSpc>
              <a:spcBef>
                <a:spcPts val="100"/>
              </a:spcBef>
            </a:pPr>
            <a:r>
              <a:rPr sz="3600" spc="-5" dirty="0">
                <a:solidFill>
                  <a:srgbClr val="000000"/>
                </a:solidFill>
              </a:rPr>
              <a:t>THE</a:t>
            </a:r>
            <a:r>
              <a:rPr sz="3600" spc="-30" dirty="0">
                <a:solidFill>
                  <a:srgbClr val="000000"/>
                </a:solidFill>
              </a:rPr>
              <a:t> </a:t>
            </a:r>
            <a:r>
              <a:rPr sz="3600" spc="-5" dirty="0">
                <a:solidFill>
                  <a:srgbClr val="BB8542"/>
                </a:solidFill>
              </a:rPr>
              <a:t>LETHAL</a:t>
            </a:r>
            <a:r>
              <a:rPr sz="3600" spc="-25" dirty="0">
                <a:solidFill>
                  <a:srgbClr val="BB8542"/>
                </a:solidFill>
              </a:rPr>
              <a:t> </a:t>
            </a:r>
            <a:r>
              <a:rPr sz="3600" spc="-5" dirty="0">
                <a:solidFill>
                  <a:srgbClr val="BB8542"/>
                </a:solidFill>
              </a:rPr>
              <a:t>TRIAD</a:t>
            </a:r>
            <a:endParaRPr sz="3600"/>
          </a:p>
          <a:p>
            <a:pPr algn="ctr">
              <a:lnSpc>
                <a:spcPts val="4105"/>
              </a:lnSpc>
            </a:pPr>
            <a:r>
              <a:rPr sz="3600" dirty="0">
                <a:solidFill>
                  <a:srgbClr val="000000"/>
                </a:solidFill>
              </a:rPr>
              <a:t>OF</a:t>
            </a:r>
            <a:r>
              <a:rPr sz="3600" spc="-45" dirty="0">
                <a:solidFill>
                  <a:srgbClr val="000000"/>
                </a:solidFill>
              </a:rPr>
              <a:t> </a:t>
            </a:r>
            <a:r>
              <a:rPr sz="3600" spc="-5" dirty="0">
                <a:solidFill>
                  <a:srgbClr val="000000"/>
                </a:solidFill>
              </a:rPr>
              <a:t>HEMORRHAGIC</a:t>
            </a:r>
            <a:r>
              <a:rPr sz="3600" spc="-35" dirty="0">
                <a:solidFill>
                  <a:srgbClr val="000000"/>
                </a:solidFill>
              </a:rPr>
              <a:t> </a:t>
            </a:r>
            <a:r>
              <a:rPr sz="3600" dirty="0">
                <a:solidFill>
                  <a:srgbClr val="000000"/>
                </a:solidFill>
              </a:rPr>
              <a:t>SHOCK</a:t>
            </a:r>
            <a:endParaRPr sz="3600"/>
          </a:p>
        </p:txBody>
      </p:sp>
      <p:sp>
        <p:nvSpPr>
          <p:cNvPr id="9" name="object 9"/>
          <p:cNvSpPr txBox="1"/>
          <p:nvPr/>
        </p:nvSpPr>
        <p:spPr>
          <a:xfrm>
            <a:off x="5172630" y="5088321"/>
            <a:ext cx="2299335" cy="929005"/>
          </a:xfrm>
          <a:prstGeom prst="rect">
            <a:avLst/>
          </a:prstGeom>
        </p:spPr>
        <p:txBody>
          <a:bodyPr vert="horz" wrap="square" lIns="0" tIns="135890" rIns="0" bIns="0" rtlCol="0">
            <a:spAutoFit/>
          </a:bodyPr>
          <a:lstStyle/>
          <a:p>
            <a:pPr marR="22225" algn="ctr">
              <a:lnSpc>
                <a:spcPct val="100000"/>
              </a:lnSpc>
              <a:spcBef>
                <a:spcPts val="1070"/>
              </a:spcBef>
            </a:pPr>
            <a:r>
              <a:rPr sz="2800" b="1" spc="-5" dirty="0">
                <a:solidFill>
                  <a:srgbClr val="BB8542"/>
                </a:solidFill>
                <a:latin typeface="Arial"/>
                <a:cs typeface="Arial"/>
              </a:rPr>
              <a:t>ACIDOSIS</a:t>
            </a:r>
            <a:endParaRPr sz="2800">
              <a:latin typeface="Arial"/>
              <a:cs typeface="Arial"/>
            </a:endParaRPr>
          </a:p>
          <a:p>
            <a:pPr algn="ctr">
              <a:lnSpc>
                <a:spcPct val="100000"/>
              </a:lnSpc>
              <a:spcBef>
                <a:spcPts val="620"/>
              </a:spcBef>
            </a:pPr>
            <a:r>
              <a:rPr sz="1800" b="1" spc="-5" dirty="0">
                <a:latin typeface="Arial"/>
                <a:cs typeface="Arial"/>
              </a:rPr>
              <a:t>Buildup</a:t>
            </a:r>
            <a:r>
              <a:rPr sz="1800" b="1" spc="-15" dirty="0">
                <a:latin typeface="Arial"/>
                <a:cs typeface="Arial"/>
              </a:rPr>
              <a:t> </a:t>
            </a:r>
            <a:r>
              <a:rPr sz="1800" dirty="0">
                <a:latin typeface="Arial MT"/>
                <a:cs typeface="Arial MT"/>
              </a:rPr>
              <a:t>of</a:t>
            </a:r>
            <a:r>
              <a:rPr sz="1800" spc="-20" dirty="0">
                <a:latin typeface="Arial MT"/>
                <a:cs typeface="Arial MT"/>
              </a:rPr>
              <a:t> </a:t>
            </a:r>
            <a:r>
              <a:rPr sz="1800" b="1" spc="-5" dirty="0">
                <a:latin typeface="Arial"/>
                <a:cs typeface="Arial"/>
              </a:rPr>
              <a:t>lactic</a:t>
            </a:r>
            <a:r>
              <a:rPr sz="1800" b="1" spc="-20" dirty="0">
                <a:latin typeface="Arial"/>
                <a:cs typeface="Arial"/>
              </a:rPr>
              <a:t> </a:t>
            </a:r>
            <a:r>
              <a:rPr sz="1800" b="1" spc="-5" dirty="0">
                <a:latin typeface="Arial"/>
                <a:cs typeface="Arial"/>
              </a:rPr>
              <a:t>acid</a:t>
            </a:r>
            <a:endParaRPr sz="1800">
              <a:latin typeface="Arial"/>
              <a:cs typeface="Arial"/>
            </a:endParaRPr>
          </a:p>
        </p:txBody>
      </p:sp>
      <p:pic>
        <p:nvPicPr>
          <p:cNvPr id="10" name="object 10"/>
          <p:cNvPicPr/>
          <p:nvPr/>
        </p:nvPicPr>
        <p:blipFill>
          <a:blip r:embed="rId4" cstate="print"/>
          <a:stretch>
            <a:fillRect/>
          </a:stretch>
        </p:blipFill>
        <p:spPr>
          <a:xfrm>
            <a:off x="9854183" y="3162300"/>
            <a:ext cx="1239011" cy="3114281"/>
          </a:xfrm>
          <a:prstGeom prst="rect">
            <a:avLst/>
          </a:prstGeom>
        </p:spPr>
      </p:pic>
      <p:sp>
        <p:nvSpPr>
          <p:cNvPr id="11" name="object 11"/>
          <p:cNvSpPr txBox="1"/>
          <p:nvPr/>
        </p:nvSpPr>
        <p:spPr>
          <a:xfrm>
            <a:off x="9271427" y="1893820"/>
            <a:ext cx="2388870" cy="1153795"/>
          </a:xfrm>
          <a:prstGeom prst="rect">
            <a:avLst/>
          </a:prstGeom>
        </p:spPr>
        <p:txBody>
          <a:bodyPr vert="horz" wrap="square" lIns="0" tIns="165100" rIns="0" bIns="0" rtlCol="0">
            <a:spAutoFit/>
          </a:bodyPr>
          <a:lstStyle/>
          <a:p>
            <a:pPr marL="12700">
              <a:lnSpc>
                <a:spcPct val="100000"/>
              </a:lnSpc>
              <a:spcBef>
                <a:spcPts val="1300"/>
              </a:spcBef>
            </a:pPr>
            <a:r>
              <a:rPr sz="1800" b="1" spc="-5" dirty="0">
                <a:latin typeface="Arial"/>
                <a:cs typeface="Arial"/>
              </a:rPr>
              <a:t>Environmental</a:t>
            </a:r>
            <a:r>
              <a:rPr sz="1800" b="1" spc="-30" dirty="0">
                <a:latin typeface="Arial"/>
                <a:cs typeface="Arial"/>
              </a:rPr>
              <a:t> </a:t>
            </a:r>
            <a:r>
              <a:rPr sz="1800" spc="-5" dirty="0">
                <a:latin typeface="Arial MT"/>
                <a:cs typeface="Arial MT"/>
              </a:rPr>
              <a:t>factors</a:t>
            </a:r>
            <a:endParaRPr sz="1800">
              <a:latin typeface="Arial MT"/>
              <a:cs typeface="Arial MT"/>
            </a:endParaRPr>
          </a:p>
          <a:p>
            <a:pPr marL="12700">
              <a:lnSpc>
                <a:spcPct val="100000"/>
              </a:lnSpc>
              <a:spcBef>
                <a:spcPts val="1200"/>
              </a:spcBef>
            </a:pPr>
            <a:r>
              <a:rPr sz="1800" b="1" spc="-5" dirty="0">
                <a:latin typeface="Arial"/>
                <a:cs typeface="Arial"/>
              </a:rPr>
              <a:t>Physiologic</a:t>
            </a:r>
            <a:r>
              <a:rPr sz="1800" b="1" spc="-40" dirty="0">
                <a:latin typeface="Arial"/>
                <a:cs typeface="Arial"/>
              </a:rPr>
              <a:t> </a:t>
            </a:r>
            <a:r>
              <a:rPr sz="1800" b="1" spc="-5" dirty="0">
                <a:latin typeface="Arial"/>
                <a:cs typeface="Arial"/>
              </a:rPr>
              <a:t>response</a:t>
            </a:r>
            <a:endParaRPr sz="1800">
              <a:latin typeface="Arial"/>
              <a:cs typeface="Arial"/>
            </a:endParaRPr>
          </a:p>
          <a:p>
            <a:pPr marL="12700">
              <a:lnSpc>
                <a:spcPct val="100000"/>
              </a:lnSpc>
            </a:pPr>
            <a:r>
              <a:rPr sz="1800" spc="-5" dirty="0">
                <a:latin typeface="Arial MT"/>
                <a:cs typeface="Arial MT"/>
              </a:rPr>
              <a:t>to</a:t>
            </a:r>
            <a:r>
              <a:rPr sz="1800" spc="-30" dirty="0">
                <a:latin typeface="Arial MT"/>
                <a:cs typeface="Arial MT"/>
              </a:rPr>
              <a:t> </a:t>
            </a:r>
            <a:r>
              <a:rPr sz="1800" b="1" spc="-5" dirty="0">
                <a:solidFill>
                  <a:srgbClr val="BB8542"/>
                </a:solidFill>
                <a:latin typeface="Arial"/>
                <a:cs typeface="Arial"/>
              </a:rPr>
              <a:t>BLOOD</a:t>
            </a:r>
            <a:r>
              <a:rPr sz="1800" b="1" spc="-20" dirty="0">
                <a:solidFill>
                  <a:srgbClr val="BB8542"/>
                </a:solidFill>
                <a:latin typeface="Arial"/>
                <a:cs typeface="Arial"/>
              </a:rPr>
              <a:t> </a:t>
            </a:r>
            <a:r>
              <a:rPr sz="1800" b="1" spc="-5" dirty="0">
                <a:solidFill>
                  <a:srgbClr val="BB8542"/>
                </a:solidFill>
                <a:latin typeface="Arial"/>
                <a:cs typeface="Arial"/>
              </a:rPr>
              <a:t>LOSS</a:t>
            </a:r>
            <a:endParaRPr sz="1800">
              <a:latin typeface="Arial"/>
              <a:cs typeface="Arial"/>
            </a:endParaRPr>
          </a:p>
        </p:txBody>
      </p:sp>
      <p:sp>
        <p:nvSpPr>
          <p:cNvPr id="12" name="object 12"/>
          <p:cNvSpPr txBox="1"/>
          <p:nvPr/>
        </p:nvSpPr>
        <p:spPr>
          <a:xfrm>
            <a:off x="789224" y="2210202"/>
            <a:ext cx="2946400" cy="1702435"/>
          </a:xfrm>
          <a:prstGeom prst="rect">
            <a:avLst/>
          </a:prstGeom>
        </p:spPr>
        <p:txBody>
          <a:bodyPr vert="horz" wrap="square" lIns="0" tIns="12700" rIns="0" bIns="0" rtlCol="0">
            <a:spAutoFit/>
          </a:bodyPr>
          <a:lstStyle/>
          <a:p>
            <a:pPr marL="12700" marR="361315">
              <a:lnSpc>
                <a:spcPct val="100000"/>
              </a:lnSpc>
              <a:spcBef>
                <a:spcPts val="100"/>
              </a:spcBef>
            </a:pPr>
            <a:r>
              <a:rPr sz="1800" b="1" spc="-5" dirty="0">
                <a:latin typeface="Arial"/>
                <a:cs typeface="Arial"/>
              </a:rPr>
              <a:t>Direct</a:t>
            </a:r>
            <a:r>
              <a:rPr sz="1800" b="1" spc="-25" dirty="0">
                <a:latin typeface="Arial"/>
                <a:cs typeface="Arial"/>
              </a:rPr>
              <a:t> </a:t>
            </a:r>
            <a:r>
              <a:rPr sz="1800" b="1" spc="-5" dirty="0">
                <a:latin typeface="Arial"/>
                <a:cs typeface="Arial"/>
              </a:rPr>
              <a:t>losses</a:t>
            </a:r>
            <a:r>
              <a:rPr sz="1800" b="1" spc="-20" dirty="0">
                <a:latin typeface="Arial"/>
                <a:cs typeface="Arial"/>
              </a:rPr>
              <a:t> </a:t>
            </a:r>
            <a:r>
              <a:rPr sz="1800" dirty="0">
                <a:latin typeface="Arial MT"/>
                <a:cs typeface="Arial MT"/>
              </a:rPr>
              <a:t>of</a:t>
            </a:r>
            <a:r>
              <a:rPr sz="1800" spc="-15" dirty="0">
                <a:latin typeface="Arial MT"/>
                <a:cs typeface="Arial MT"/>
              </a:rPr>
              <a:t> </a:t>
            </a:r>
            <a:r>
              <a:rPr sz="1800" b="1" spc="-5" dirty="0">
                <a:latin typeface="Arial"/>
                <a:cs typeface="Arial"/>
              </a:rPr>
              <a:t>clotting </a:t>
            </a:r>
            <a:r>
              <a:rPr sz="1800" b="1" spc="-484" dirty="0">
                <a:latin typeface="Arial"/>
                <a:cs typeface="Arial"/>
              </a:rPr>
              <a:t> </a:t>
            </a:r>
            <a:r>
              <a:rPr sz="1800" b="1" spc="-5" dirty="0">
                <a:latin typeface="Arial"/>
                <a:cs typeface="Arial"/>
              </a:rPr>
              <a:t>factors</a:t>
            </a:r>
            <a:r>
              <a:rPr sz="1800" b="1" spc="-15" dirty="0">
                <a:latin typeface="Arial"/>
                <a:cs typeface="Arial"/>
              </a:rPr>
              <a:t> </a:t>
            </a:r>
            <a:r>
              <a:rPr sz="1800" dirty="0">
                <a:latin typeface="Arial MT"/>
                <a:cs typeface="Arial MT"/>
              </a:rPr>
              <a:t>and</a:t>
            </a:r>
            <a:r>
              <a:rPr sz="1800" spc="-15" dirty="0">
                <a:latin typeface="Arial MT"/>
                <a:cs typeface="Arial MT"/>
              </a:rPr>
              <a:t> </a:t>
            </a:r>
            <a:r>
              <a:rPr sz="1800" b="1" spc="-5" dirty="0">
                <a:latin typeface="Arial"/>
                <a:cs typeface="Arial"/>
              </a:rPr>
              <a:t>platelets</a:t>
            </a:r>
            <a:endParaRPr sz="1800">
              <a:latin typeface="Arial"/>
              <a:cs typeface="Arial"/>
            </a:endParaRPr>
          </a:p>
          <a:p>
            <a:pPr marL="12700">
              <a:lnSpc>
                <a:spcPct val="100000"/>
              </a:lnSpc>
              <a:spcBef>
                <a:spcPts val="1200"/>
              </a:spcBef>
            </a:pPr>
            <a:r>
              <a:rPr sz="1800" b="1" spc="-5" dirty="0">
                <a:latin typeface="Arial"/>
                <a:cs typeface="Arial"/>
              </a:rPr>
              <a:t>Hemodilution </a:t>
            </a:r>
            <a:r>
              <a:rPr sz="1800" spc="-5" dirty="0">
                <a:latin typeface="Arial MT"/>
                <a:cs typeface="Arial MT"/>
              </a:rPr>
              <a:t>from</a:t>
            </a:r>
            <a:r>
              <a:rPr sz="1800" spc="-10" dirty="0">
                <a:latin typeface="Arial MT"/>
                <a:cs typeface="Arial MT"/>
              </a:rPr>
              <a:t> </a:t>
            </a:r>
            <a:r>
              <a:rPr sz="1800" spc="-5" dirty="0">
                <a:latin typeface="Arial MT"/>
                <a:cs typeface="Arial MT"/>
              </a:rPr>
              <a:t>IV</a:t>
            </a:r>
            <a:r>
              <a:rPr sz="1800" spc="-10" dirty="0">
                <a:latin typeface="Arial MT"/>
                <a:cs typeface="Arial MT"/>
              </a:rPr>
              <a:t> </a:t>
            </a:r>
            <a:r>
              <a:rPr sz="1800" spc="-5" dirty="0">
                <a:latin typeface="Arial MT"/>
                <a:cs typeface="Arial MT"/>
              </a:rPr>
              <a:t>fluids</a:t>
            </a:r>
            <a:endParaRPr sz="1800">
              <a:latin typeface="Arial MT"/>
              <a:cs typeface="Arial MT"/>
            </a:endParaRPr>
          </a:p>
          <a:p>
            <a:pPr marL="12700">
              <a:lnSpc>
                <a:spcPct val="100000"/>
              </a:lnSpc>
              <a:spcBef>
                <a:spcPts val="1200"/>
              </a:spcBef>
            </a:pPr>
            <a:r>
              <a:rPr sz="1800" b="1" spc="-5" dirty="0">
                <a:latin typeface="Arial"/>
                <a:cs typeface="Arial"/>
              </a:rPr>
              <a:t>Clotting</a:t>
            </a:r>
            <a:r>
              <a:rPr sz="1800" b="1" spc="-10" dirty="0">
                <a:latin typeface="Arial"/>
                <a:cs typeface="Arial"/>
              </a:rPr>
              <a:t> </a:t>
            </a:r>
            <a:r>
              <a:rPr sz="1800" b="1" spc="-5" dirty="0">
                <a:latin typeface="Arial"/>
                <a:cs typeface="Arial"/>
              </a:rPr>
              <a:t>factor</a:t>
            </a:r>
            <a:r>
              <a:rPr sz="1800" b="1" spc="-25" dirty="0">
                <a:latin typeface="Arial"/>
                <a:cs typeface="Arial"/>
              </a:rPr>
              <a:t> </a:t>
            </a:r>
            <a:r>
              <a:rPr sz="1800" b="1" spc="-5" dirty="0">
                <a:latin typeface="Arial"/>
                <a:cs typeface="Arial"/>
              </a:rPr>
              <a:t>dysfunction</a:t>
            </a:r>
            <a:endParaRPr sz="1800">
              <a:latin typeface="Arial"/>
              <a:cs typeface="Arial"/>
            </a:endParaRPr>
          </a:p>
          <a:p>
            <a:pPr marL="12700">
              <a:lnSpc>
                <a:spcPct val="100000"/>
              </a:lnSpc>
            </a:pPr>
            <a:r>
              <a:rPr sz="1800" spc="-5" dirty="0">
                <a:latin typeface="Arial MT"/>
                <a:cs typeface="Arial MT"/>
              </a:rPr>
              <a:t>from</a:t>
            </a:r>
            <a:r>
              <a:rPr sz="1800" spc="-25" dirty="0">
                <a:latin typeface="Arial MT"/>
                <a:cs typeface="Arial MT"/>
              </a:rPr>
              <a:t> </a:t>
            </a:r>
            <a:r>
              <a:rPr sz="1800" spc="-5" dirty="0">
                <a:latin typeface="Arial MT"/>
                <a:cs typeface="Arial MT"/>
              </a:rPr>
              <a:t>hypothermia</a:t>
            </a:r>
            <a:endParaRPr sz="1800">
              <a:latin typeface="Arial MT"/>
              <a:cs typeface="Arial MT"/>
            </a:endParaRPr>
          </a:p>
        </p:txBody>
      </p:sp>
      <p:pic>
        <p:nvPicPr>
          <p:cNvPr id="13" name="object 13"/>
          <p:cNvPicPr/>
          <p:nvPr/>
        </p:nvPicPr>
        <p:blipFill>
          <a:blip r:embed="rId5" cstate="print"/>
          <a:stretch>
            <a:fillRect/>
          </a:stretch>
        </p:blipFill>
        <p:spPr>
          <a:xfrm>
            <a:off x="3941826" y="6125717"/>
            <a:ext cx="4760201" cy="480108"/>
          </a:xfrm>
          <a:prstGeom prst="rect">
            <a:avLst/>
          </a:prstGeom>
        </p:spPr>
      </p:pic>
      <p:pic>
        <p:nvPicPr>
          <p:cNvPr id="14" name="object 14"/>
          <p:cNvPicPr/>
          <p:nvPr/>
        </p:nvPicPr>
        <p:blipFill>
          <a:blip r:embed="rId6" cstate="print"/>
          <a:stretch>
            <a:fillRect/>
          </a:stretch>
        </p:blipFill>
        <p:spPr>
          <a:xfrm>
            <a:off x="477012" y="4045458"/>
            <a:ext cx="3298697" cy="1093469"/>
          </a:xfrm>
          <a:prstGeom prst="rect">
            <a:avLst/>
          </a:prstGeom>
        </p:spPr>
      </p:pic>
      <p:grpSp>
        <p:nvGrpSpPr>
          <p:cNvPr id="15" name="object 15"/>
          <p:cNvGrpSpPr/>
          <p:nvPr/>
        </p:nvGrpSpPr>
        <p:grpSpPr>
          <a:xfrm>
            <a:off x="272034" y="5688334"/>
            <a:ext cx="3324225" cy="639445"/>
            <a:chOff x="272034" y="5688334"/>
            <a:chExt cx="3324225" cy="639445"/>
          </a:xfrm>
        </p:grpSpPr>
        <p:sp>
          <p:nvSpPr>
            <p:cNvPr id="16" name="object 16"/>
            <p:cNvSpPr/>
            <p:nvPr/>
          </p:nvSpPr>
          <p:spPr>
            <a:xfrm>
              <a:off x="281559" y="5697859"/>
              <a:ext cx="3305175" cy="620395"/>
            </a:xfrm>
            <a:custGeom>
              <a:avLst/>
              <a:gdLst/>
              <a:ahLst/>
              <a:cxnLst/>
              <a:rect l="l" t="t" r="r" b="b"/>
              <a:pathLst>
                <a:path w="3305175" h="620395">
                  <a:moveTo>
                    <a:pt x="3233585" y="0"/>
                  </a:moveTo>
                  <a:lnTo>
                    <a:pt x="71208" y="0"/>
                  </a:lnTo>
                  <a:lnTo>
                    <a:pt x="43494" y="5595"/>
                  </a:lnTo>
                  <a:lnTo>
                    <a:pt x="20859" y="20854"/>
                  </a:lnTo>
                  <a:lnTo>
                    <a:pt x="5597" y="43489"/>
                  </a:lnTo>
                  <a:lnTo>
                    <a:pt x="0" y="71208"/>
                  </a:lnTo>
                  <a:lnTo>
                    <a:pt x="0" y="549046"/>
                  </a:lnTo>
                  <a:lnTo>
                    <a:pt x="5597" y="576767"/>
                  </a:lnTo>
                  <a:lnTo>
                    <a:pt x="20859" y="599406"/>
                  </a:lnTo>
                  <a:lnTo>
                    <a:pt x="43494" y="614670"/>
                  </a:lnTo>
                  <a:lnTo>
                    <a:pt x="71208" y="620268"/>
                  </a:lnTo>
                  <a:lnTo>
                    <a:pt x="3233585" y="620268"/>
                  </a:lnTo>
                  <a:lnTo>
                    <a:pt x="3261304" y="614670"/>
                  </a:lnTo>
                  <a:lnTo>
                    <a:pt x="3283939" y="599406"/>
                  </a:lnTo>
                  <a:lnTo>
                    <a:pt x="3299198" y="576767"/>
                  </a:lnTo>
                  <a:lnTo>
                    <a:pt x="3304794" y="549046"/>
                  </a:lnTo>
                  <a:lnTo>
                    <a:pt x="3304794" y="71208"/>
                  </a:lnTo>
                  <a:lnTo>
                    <a:pt x="3299198" y="43489"/>
                  </a:lnTo>
                  <a:lnTo>
                    <a:pt x="3283939" y="20854"/>
                  </a:lnTo>
                  <a:lnTo>
                    <a:pt x="3261304" y="5595"/>
                  </a:lnTo>
                  <a:lnTo>
                    <a:pt x="3233585" y="0"/>
                  </a:lnTo>
                  <a:close/>
                </a:path>
              </a:pathLst>
            </a:custGeom>
            <a:solidFill>
              <a:srgbClr val="639DD3">
                <a:alpha val="74900"/>
              </a:srgbClr>
            </a:solidFill>
          </p:spPr>
          <p:txBody>
            <a:bodyPr wrap="square" lIns="0" tIns="0" rIns="0" bIns="0" rtlCol="0"/>
            <a:lstStyle/>
            <a:p>
              <a:endParaRPr/>
            </a:p>
          </p:txBody>
        </p:sp>
        <p:sp>
          <p:nvSpPr>
            <p:cNvPr id="17" name="object 17"/>
            <p:cNvSpPr/>
            <p:nvPr/>
          </p:nvSpPr>
          <p:spPr>
            <a:xfrm>
              <a:off x="281559" y="5697859"/>
              <a:ext cx="3305175" cy="620395"/>
            </a:xfrm>
            <a:custGeom>
              <a:avLst/>
              <a:gdLst/>
              <a:ahLst/>
              <a:cxnLst/>
              <a:rect l="l" t="t" r="r" b="b"/>
              <a:pathLst>
                <a:path w="3305175" h="620395">
                  <a:moveTo>
                    <a:pt x="0" y="71208"/>
                  </a:moveTo>
                  <a:lnTo>
                    <a:pt x="5597" y="43489"/>
                  </a:lnTo>
                  <a:lnTo>
                    <a:pt x="20859" y="20854"/>
                  </a:lnTo>
                  <a:lnTo>
                    <a:pt x="43494" y="5595"/>
                  </a:lnTo>
                  <a:lnTo>
                    <a:pt x="71208" y="0"/>
                  </a:lnTo>
                  <a:lnTo>
                    <a:pt x="3233585" y="0"/>
                  </a:lnTo>
                  <a:lnTo>
                    <a:pt x="3261304" y="5595"/>
                  </a:lnTo>
                  <a:lnTo>
                    <a:pt x="3283939" y="20854"/>
                  </a:lnTo>
                  <a:lnTo>
                    <a:pt x="3299198" y="43489"/>
                  </a:lnTo>
                  <a:lnTo>
                    <a:pt x="3304794" y="71208"/>
                  </a:lnTo>
                  <a:lnTo>
                    <a:pt x="3304794" y="549046"/>
                  </a:lnTo>
                  <a:lnTo>
                    <a:pt x="3299198" y="576767"/>
                  </a:lnTo>
                  <a:lnTo>
                    <a:pt x="3283939" y="599406"/>
                  </a:lnTo>
                  <a:lnTo>
                    <a:pt x="3261304" y="614670"/>
                  </a:lnTo>
                  <a:lnTo>
                    <a:pt x="3233585" y="620268"/>
                  </a:lnTo>
                  <a:lnTo>
                    <a:pt x="71208" y="620268"/>
                  </a:lnTo>
                  <a:lnTo>
                    <a:pt x="43494" y="614670"/>
                  </a:lnTo>
                  <a:lnTo>
                    <a:pt x="20859" y="599406"/>
                  </a:lnTo>
                  <a:lnTo>
                    <a:pt x="5597" y="576767"/>
                  </a:lnTo>
                  <a:lnTo>
                    <a:pt x="0" y="549046"/>
                  </a:lnTo>
                  <a:lnTo>
                    <a:pt x="0" y="71208"/>
                  </a:lnTo>
                  <a:close/>
                </a:path>
              </a:pathLst>
            </a:custGeom>
            <a:ln w="19050">
              <a:solidFill>
                <a:srgbClr val="639DD3"/>
              </a:solidFill>
            </a:ln>
          </p:spPr>
          <p:txBody>
            <a:bodyPr wrap="square" lIns="0" tIns="0" rIns="0" bIns="0" rtlCol="0"/>
            <a:lstStyle/>
            <a:p>
              <a:endParaRPr/>
            </a:p>
          </p:txBody>
        </p:sp>
      </p:grpSp>
      <p:sp>
        <p:nvSpPr>
          <p:cNvPr id="18" name="object 18"/>
          <p:cNvSpPr txBox="1"/>
          <p:nvPr/>
        </p:nvSpPr>
        <p:spPr>
          <a:xfrm>
            <a:off x="849425" y="5859655"/>
            <a:ext cx="236474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5" dirty="0">
                <a:latin typeface="Arial"/>
                <a:cs typeface="Arial"/>
              </a:rPr>
              <a:t> </a:t>
            </a:r>
            <a:r>
              <a:rPr sz="1600" dirty="0">
                <a:latin typeface="Arial MT"/>
                <a:cs typeface="Arial MT"/>
              </a:rPr>
              <a:t>B-NR</a:t>
            </a:r>
            <a:endParaRPr sz="1600">
              <a:latin typeface="Arial MT"/>
              <a:cs typeface="Arial MT"/>
            </a:endParaRPr>
          </a:p>
        </p:txBody>
      </p:sp>
      <p:grpSp>
        <p:nvGrpSpPr>
          <p:cNvPr id="19" name="object 19"/>
          <p:cNvGrpSpPr/>
          <p:nvPr/>
        </p:nvGrpSpPr>
        <p:grpSpPr>
          <a:xfrm>
            <a:off x="258318" y="5638038"/>
            <a:ext cx="913765" cy="978535"/>
            <a:chOff x="258318" y="5638038"/>
            <a:chExt cx="913765" cy="978535"/>
          </a:xfrm>
        </p:grpSpPr>
        <p:pic>
          <p:nvPicPr>
            <p:cNvPr id="20" name="object 20"/>
            <p:cNvPicPr/>
            <p:nvPr/>
          </p:nvPicPr>
          <p:blipFill>
            <a:blip r:embed="rId7" cstate="print"/>
            <a:stretch>
              <a:fillRect/>
            </a:stretch>
          </p:blipFill>
          <p:spPr>
            <a:xfrm>
              <a:off x="258318" y="5638038"/>
              <a:ext cx="913637" cy="978407"/>
            </a:xfrm>
            <a:prstGeom prst="rect">
              <a:avLst/>
            </a:prstGeom>
          </p:spPr>
        </p:pic>
        <p:pic>
          <p:nvPicPr>
            <p:cNvPr id="21" name="object 21"/>
            <p:cNvPicPr/>
            <p:nvPr/>
          </p:nvPicPr>
          <p:blipFill>
            <a:blip r:embed="rId8" cstate="print"/>
            <a:stretch>
              <a:fillRect/>
            </a:stretch>
          </p:blipFill>
          <p:spPr>
            <a:xfrm>
              <a:off x="452628" y="5832360"/>
              <a:ext cx="326897" cy="391655"/>
            </a:xfrm>
            <a:prstGeom prst="rect">
              <a:avLst/>
            </a:prstGeom>
          </p:spPr>
        </p:pic>
      </p:grpSp>
      <p:sp>
        <p:nvSpPr>
          <p:cNvPr id="22" name="object 22"/>
          <p:cNvSpPr/>
          <p:nvPr/>
        </p:nvSpPr>
        <p:spPr>
          <a:xfrm>
            <a:off x="9121520" y="2092073"/>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9121520" y="2508886"/>
            <a:ext cx="0" cy="509270"/>
          </a:xfrm>
          <a:custGeom>
            <a:avLst/>
            <a:gdLst/>
            <a:ahLst/>
            <a:cxnLst/>
            <a:rect l="l" t="t" r="r" b="b"/>
            <a:pathLst>
              <a:path h="509269">
                <a:moveTo>
                  <a:pt x="0" y="509028"/>
                </a:moveTo>
                <a:lnTo>
                  <a:pt x="0" y="0"/>
                </a:lnTo>
              </a:path>
            </a:pathLst>
          </a:custGeom>
          <a:ln w="101600">
            <a:solidFill>
              <a:srgbClr val="CD9146"/>
            </a:solidFill>
          </a:ln>
        </p:spPr>
        <p:txBody>
          <a:bodyPr wrap="square" lIns="0" tIns="0" rIns="0" bIns="0" rtlCol="0"/>
          <a:lstStyle/>
          <a:p>
            <a:endParaRPr/>
          </a:p>
        </p:txBody>
      </p:sp>
      <p:sp>
        <p:nvSpPr>
          <p:cNvPr id="24" name="object 24"/>
          <p:cNvSpPr/>
          <p:nvPr/>
        </p:nvSpPr>
        <p:spPr>
          <a:xfrm>
            <a:off x="669416" y="2231518"/>
            <a:ext cx="0" cy="509270"/>
          </a:xfrm>
          <a:custGeom>
            <a:avLst/>
            <a:gdLst/>
            <a:ahLst/>
            <a:cxnLst/>
            <a:rect l="l" t="t" r="r" b="b"/>
            <a:pathLst>
              <a:path h="509269">
                <a:moveTo>
                  <a:pt x="0" y="509028"/>
                </a:moveTo>
                <a:lnTo>
                  <a:pt x="0" y="0"/>
                </a:lnTo>
              </a:path>
            </a:pathLst>
          </a:custGeom>
          <a:ln w="101600">
            <a:solidFill>
              <a:srgbClr val="CD9146"/>
            </a:solidFill>
          </a:ln>
        </p:spPr>
        <p:txBody>
          <a:bodyPr wrap="square" lIns="0" tIns="0" rIns="0" bIns="0" rtlCol="0"/>
          <a:lstStyle/>
          <a:p>
            <a:endParaRPr/>
          </a:p>
        </p:txBody>
      </p:sp>
      <p:sp>
        <p:nvSpPr>
          <p:cNvPr id="25" name="object 25"/>
          <p:cNvSpPr/>
          <p:nvPr/>
        </p:nvSpPr>
        <p:spPr>
          <a:xfrm>
            <a:off x="669416" y="3373754"/>
            <a:ext cx="0" cy="548640"/>
          </a:xfrm>
          <a:custGeom>
            <a:avLst/>
            <a:gdLst/>
            <a:ahLst/>
            <a:cxnLst/>
            <a:rect l="l" t="t" r="r" b="b"/>
            <a:pathLst>
              <a:path h="548639">
                <a:moveTo>
                  <a:pt x="0" y="548640"/>
                </a:moveTo>
                <a:lnTo>
                  <a:pt x="0" y="0"/>
                </a:lnTo>
              </a:path>
            </a:pathLst>
          </a:custGeom>
          <a:ln w="101600">
            <a:solidFill>
              <a:srgbClr val="CD9146"/>
            </a:solidFill>
          </a:ln>
        </p:spPr>
        <p:txBody>
          <a:bodyPr wrap="square" lIns="0" tIns="0" rIns="0" bIns="0" rtlCol="0"/>
          <a:lstStyle/>
          <a:p>
            <a:endParaRPr/>
          </a:p>
        </p:txBody>
      </p:sp>
      <p:sp>
        <p:nvSpPr>
          <p:cNvPr id="26" name="object 26"/>
          <p:cNvSpPr/>
          <p:nvPr/>
        </p:nvSpPr>
        <p:spPr>
          <a:xfrm>
            <a:off x="669416" y="2937891"/>
            <a:ext cx="0" cy="274320"/>
          </a:xfrm>
          <a:custGeom>
            <a:avLst/>
            <a:gdLst/>
            <a:ahLst/>
            <a:cxnLst/>
            <a:rect l="l" t="t" r="r" b="b"/>
            <a:pathLst>
              <a:path h="274319">
                <a:moveTo>
                  <a:pt x="0" y="274320"/>
                </a:moveTo>
                <a:lnTo>
                  <a:pt x="0" y="0"/>
                </a:lnTo>
              </a:path>
            </a:pathLst>
          </a:custGeom>
          <a:ln w="101600">
            <a:solidFill>
              <a:srgbClr val="CD9146"/>
            </a:solidFill>
          </a:ln>
        </p:spPr>
        <p:txBody>
          <a:bodyPr wrap="square" lIns="0" tIns="0" rIns="0" bIns="0" rtlCol="0"/>
          <a:lstStyle/>
          <a:p>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a:spLocks noGrp="1"/>
          </p:cNvSpPr>
          <p:nvPr>
            <p:ph type="title"/>
          </p:nvPr>
        </p:nvSpPr>
        <p:spPr>
          <a:xfrm>
            <a:off x="3276727" y="702107"/>
            <a:ext cx="5641340" cy="1068070"/>
          </a:xfrm>
          <a:prstGeom prst="rect">
            <a:avLst/>
          </a:prstGeom>
        </p:spPr>
        <p:txBody>
          <a:bodyPr vert="horz" wrap="square" lIns="0" tIns="74295" rIns="0" bIns="0" rtlCol="0">
            <a:spAutoFit/>
          </a:bodyPr>
          <a:lstStyle/>
          <a:p>
            <a:pPr marL="12700" marR="5080" indent="1143000">
              <a:lnSpc>
                <a:spcPts val="3890"/>
              </a:lnSpc>
              <a:spcBef>
                <a:spcPts val="585"/>
              </a:spcBef>
            </a:pPr>
            <a:r>
              <a:rPr sz="3600" spc="-5" dirty="0">
                <a:solidFill>
                  <a:srgbClr val="BB8542"/>
                </a:solidFill>
              </a:rPr>
              <a:t>LETHAL TRIAD </a:t>
            </a:r>
            <a:r>
              <a:rPr sz="3600" dirty="0">
                <a:solidFill>
                  <a:srgbClr val="BB8542"/>
                </a:solidFill>
              </a:rPr>
              <a:t> </a:t>
            </a:r>
            <a:r>
              <a:rPr sz="3600" dirty="0">
                <a:solidFill>
                  <a:srgbClr val="000000"/>
                </a:solidFill>
              </a:rPr>
              <a:t>PREVENTIVE</a:t>
            </a:r>
            <a:r>
              <a:rPr sz="3600" spc="-100" dirty="0">
                <a:solidFill>
                  <a:srgbClr val="000000"/>
                </a:solidFill>
              </a:rPr>
              <a:t> </a:t>
            </a:r>
            <a:r>
              <a:rPr sz="3600" dirty="0">
                <a:solidFill>
                  <a:srgbClr val="000000"/>
                </a:solidFill>
              </a:rPr>
              <a:t>MEASURES</a:t>
            </a:r>
            <a:endParaRPr sz="3600"/>
          </a:p>
        </p:txBody>
      </p:sp>
      <p:sp>
        <p:nvSpPr>
          <p:cNvPr id="5" name="object 5"/>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6" name="object 6"/>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sp>
        <p:nvSpPr>
          <p:cNvPr id="7" name="object 7"/>
          <p:cNvSpPr txBox="1"/>
          <p:nvPr/>
        </p:nvSpPr>
        <p:spPr>
          <a:xfrm>
            <a:off x="5198337" y="3709953"/>
            <a:ext cx="50679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Field-ruggedized</a:t>
            </a:r>
            <a:r>
              <a:rPr sz="1800" dirty="0">
                <a:latin typeface="Arial MT"/>
                <a:cs typeface="Arial MT"/>
              </a:rPr>
              <a:t> </a:t>
            </a:r>
            <a:r>
              <a:rPr sz="1800" b="1" spc="-5" dirty="0">
                <a:latin typeface="Arial"/>
                <a:cs typeface="Arial"/>
              </a:rPr>
              <a:t>SALINE</a:t>
            </a:r>
            <a:r>
              <a:rPr sz="1800" b="1" spc="-10" dirty="0">
                <a:latin typeface="Arial"/>
                <a:cs typeface="Arial"/>
              </a:rPr>
              <a:t> </a:t>
            </a:r>
            <a:r>
              <a:rPr sz="1800" b="1" spc="-5" dirty="0">
                <a:latin typeface="Arial"/>
                <a:cs typeface="Arial"/>
              </a:rPr>
              <a:t>LOCK</a:t>
            </a:r>
            <a:r>
              <a:rPr sz="1800" b="1" spc="5" dirty="0">
                <a:latin typeface="Arial"/>
                <a:cs typeface="Arial"/>
              </a:rPr>
              <a:t> </a:t>
            </a:r>
            <a:r>
              <a:rPr sz="1800" b="1" spc="-5" dirty="0">
                <a:latin typeface="Arial"/>
                <a:cs typeface="Arial"/>
              </a:rPr>
              <a:t>ADVANTAGES</a:t>
            </a:r>
            <a:r>
              <a:rPr sz="1800" spc="-5" dirty="0">
                <a:latin typeface="Arial MT"/>
                <a:cs typeface="Arial MT"/>
              </a:rPr>
              <a:t>:</a:t>
            </a:r>
            <a:endParaRPr sz="1800">
              <a:latin typeface="Arial MT"/>
              <a:cs typeface="Arial MT"/>
            </a:endParaRPr>
          </a:p>
        </p:txBody>
      </p:sp>
      <p:sp>
        <p:nvSpPr>
          <p:cNvPr id="8" name="object 8"/>
          <p:cNvSpPr txBox="1"/>
          <p:nvPr/>
        </p:nvSpPr>
        <p:spPr>
          <a:xfrm>
            <a:off x="5429909" y="3984273"/>
            <a:ext cx="5513070" cy="1767205"/>
          </a:xfrm>
          <a:prstGeom prst="rect">
            <a:avLst/>
          </a:prstGeom>
        </p:spPr>
        <p:txBody>
          <a:bodyPr vert="horz" wrap="square" lIns="0" tIns="12065" rIns="0" bIns="0" rtlCol="0">
            <a:spAutoFit/>
          </a:bodyPr>
          <a:lstStyle/>
          <a:p>
            <a:pPr marL="12700" marR="5080">
              <a:lnSpc>
                <a:spcPct val="127099"/>
              </a:lnSpc>
              <a:spcBef>
                <a:spcPts val="95"/>
              </a:spcBef>
            </a:pPr>
            <a:r>
              <a:rPr sz="1800" b="1" spc="-5" dirty="0">
                <a:latin typeface="Arial"/>
                <a:cs typeface="Arial"/>
              </a:rPr>
              <a:t>Easier </a:t>
            </a:r>
            <a:r>
              <a:rPr sz="1800" b="1" dirty="0">
                <a:latin typeface="Arial"/>
                <a:cs typeface="Arial"/>
              </a:rPr>
              <a:t>to </a:t>
            </a:r>
            <a:r>
              <a:rPr sz="1800" b="1" spc="-5" dirty="0">
                <a:latin typeface="Arial"/>
                <a:cs typeface="Arial"/>
              </a:rPr>
              <a:t>move </a:t>
            </a:r>
            <a:r>
              <a:rPr sz="1800" b="1" dirty="0">
                <a:latin typeface="Arial"/>
                <a:cs typeface="Arial"/>
              </a:rPr>
              <a:t>a </a:t>
            </a:r>
            <a:r>
              <a:rPr sz="1800" b="1" spc="-5" dirty="0">
                <a:latin typeface="Arial"/>
                <a:cs typeface="Arial"/>
              </a:rPr>
              <a:t>casualty </a:t>
            </a:r>
            <a:r>
              <a:rPr sz="1800" spc="-5" dirty="0">
                <a:latin typeface="Arial MT"/>
                <a:cs typeface="Arial MT"/>
              </a:rPr>
              <a:t>without </a:t>
            </a:r>
            <a:r>
              <a:rPr sz="1800" dirty="0">
                <a:latin typeface="Arial MT"/>
                <a:cs typeface="Arial MT"/>
              </a:rPr>
              <a:t>an </a:t>
            </a:r>
            <a:r>
              <a:rPr sz="1800" spc="-5" dirty="0">
                <a:latin typeface="Arial MT"/>
                <a:cs typeface="Arial MT"/>
              </a:rPr>
              <a:t>IV </a:t>
            </a:r>
            <a:r>
              <a:rPr sz="1800" dirty="0">
                <a:latin typeface="Arial MT"/>
                <a:cs typeface="Arial MT"/>
              </a:rPr>
              <a:t>line and bag </a:t>
            </a:r>
            <a:r>
              <a:rPr sz="1800" spc="-490" dirty="0">
                <a:latin typeface="Arial MT"/>
                <a:cs typeface="Arial MT"/>
              </a:rPr>
              <a:t> </a:t>
            </a:r>
            <a:r>
              <a:rPr sz="1800" b="1" spc="-5" dirty="0">
                <a:latin typeface="Arial"/>
                <a:cs typeface="Arial"/>
              </a:rPr>
              <a:t>Less likely </a:t>
            </a:r>
            <a:r>
              <a:rPr sz="1800" b="1" dirty="0">
                <a:latin typeface="Arial"/>
                <a:cs typeface="Arial"/>
              </a:rPr>
              <a:t>to </a:t>
            </a:r>
            <a:r>
              <a:rPr sz="1800" b="1" spc="-5" dirty="0">
                <a:latin typeface="Arial"/>
                <a:cs typeface="Arial"/>
              </a:rPr>
              <a:t>dislodge </a:t>
            </a:r>
            <a:r>
              <a:rPr sz="1800" dirty="0">
                <a:latin typeface="Arial MT"/>
                <a:cs typeface="Arial MT"/>
              </a:rPr>
              <a:t>during </a:t>
            </a:r>
            <a:r>
              <a:rPr sz="1800" spc="-5" dirty="0">
                <a:latin typeface="Arial MT"/>
                <a:cs typeface="Arial MT"/>
              </a:rPr>
              <a:t>movement </a:t>
            </a:r>
            <a:r>
              <a:rPr sz="1800" dirty="0">
                <a:latin typeface="Arial MT"/>
                <a:cs typeface="Arial MT"/>
              </a:rPr>
              <a:t> </a:t>
            </a:r>
            <a:r>
              <a:rPr sz="1800" spc="-5" dirty="0">
                <a:latin typeface="Arial MT"/>
                <a:cs typeface="Arial MT"/>
              </a:rPr>
              <a:t>Conservation</a:t>
            </a:r>
            <a:r>
              <a:rPr sz="1800" spc="-15" dirty="0">
                <a:latin typeface="Arial MT"/>
                <a:cs typeface="Arial MT"/>
              </a:rPr>
              <a:t> </a:t>
            </a:r>
            <a:r>
              <a:rPr sz="1800" dirty="0">
                <a:latin typeface="Arial MT"/>
                <a:cs typeface="Arial MT"/>
              </a:rPr>
              <a:t>of</a:t>
            </a:r>
            <a:r>
              <a:rPr sz="1800" spc="-5" dirty="0">
                <a:latin typeface="Arial MT"/>
                <a:cs typeface="Arial MT"/>
              </a:rPr>
              <a:t> limited</a:t>
            </a:r>
            <a:r>
              <a:rPr sz="1800" spc="-10" dirty="0">
                <a:latin typeface="Arial MT"/>
                <a:cs typeface="Arial MT"/>
              </a:rPr>
              <a:t> </a:t>
            </a:r>
            <a:r>
              <a:rPr sz="1800" spc="-5" dirty="0">
                <a:latin typeface="Arial MT"/>
                <a:cs typeface="Arial MT"/>
              </a:rPr>
              <a:t>IV</a:t>
            </a:r>
            <a:r>
              <a:rPr sz="1800" dirty="0">
                <a:latin typeface="Arial MT"/>
                <a:cs typeface="Arial MT"/>
              </a:rPr>
              <a:t> </a:t>
            </a:r>
            <a:r>
              <a:rPr sz="1800" spc="-5" dirty="0">
                <a:latin typeface="Arial MT"/>
                <a:cs typeface="Arial MT"/>
              </a:rPr>
              <a:t>fluids</a:t>
            </a:r>
            <a:endParaRPr sz="1800">
              <a:latin typeface="Arial MT"/>
              <a:cs typeface="Arial MT"/>
            </a:endParaRPr>
          </a:p>
          <a:p>
            <a:pPr marL="12700">
              <a:lnSpc>
                <a:spcPct val="100000"/>
              </a:lnSpc>
              <a:spcBef>
                <a:spcPts val="580"/>
              </a:spcBef>
            </a:pPr>
            <a:r>
              <a:rPr sz="1800" b="1" spc="-5" dirty="0">
                <a:latin typeface="Arial"/>
                <a:cs typeface="Arial"/>
              </a:rPr>
              <a:t>Rapid IV</a:t>
            </a:r>
            <a:r>
              <a:rPr sz="1800" b="1" spc="-10" dirty="0">
                <a:latin typeface="Arial"/>
                <a:cs typeface="Arial"/>
              </a:rPr>
              <a:t> </a:t>
            </a:r>
            <a:r>
              <a:rPr sz="1800" b="1" dirty="0">
                <a:latin typeface="Arial"/>
                <a:cs typeface="Arial"/>
              </a:rPr>
              <a:t>access</a:t>
            </a:r>
            <a:r>
              <a:rPr sz="1800" b="1" spc="-10" dirty="0">
                <a:latin typeface="Arial"/>
                <a:cs typeface="Arial"/>
              </a:rPr>
              <a:t> </a:t>
            </a:r>
            <a:r>
              <a:rPr sz="1800" dirty="0">
                <a:latin typeface="Arial MT"/>
                <a:cs typeface="Arial MT"/>
              </a:rPr>
              <a:t>is</a:t>
            </a:r>
            <a:r>
              <a:rPr sz="1800" spc="-10" dirty="0">
                <a:latin typeface="Arial MT"/>
                <a:cs typeface="Arial MT"/>
              </a:rPr>
              <a:t> </a:t>
            </a:r>
            <a:r>
              <a:rPr sz="1800" spc="-5" dirty="0">
                <a:latin typeface="Arial MT"/>
                <a:cs typeface="Arial MT"/>
              </a:rPr>
              <a:t>still</a:t>
            </a:r>
            <a:r>
              <a:rPr sz="1800" spc="-15" dirty="0">
                <a:latin typeface="Arial MT"/>
                <a:cs typeface="Arial MT"/>
              </a:rPr>
              <a:t> </a:t>
            </a:r>
            <a:r>
              <a:rPr sz="1800" spc="-5" dirty="0">
                <a:latin typeface="Arial MT"/>
                <a:cs typeface="Arial MT"/>
              </a:rPr>
              <a:t>available</a:t>
            </a:r>
            <a:endParaRPr sz="1800">
              <a:latin typeface="Arial MT"/>
              <a:cs typeface="Arial MT"/>
            </a:endParaRPr>
          </a:p>
          <a:p>
            <a:pPr marL="12700">
              <a:lnSpc>
                <a:spcPct val="100000"/>
              </a:lnSpc>
              <a:spcBef>
                <a:spcPts val="580"/>
              </a:spcBef>
            </a:pPr>
            <a:r>
              <a:rPr sz="1800" b="1" spc="-5" dirty="0">
                <a:latin typeface="Arial"/>
                <a:cs typeface="Arial"/>
              </a:rPr>
              <a:t>Reduced</a:t>
            </a:r>
            <a:r>
              <a:rPr sz="1800" b="1" spc="-10" dirty="0">
                <a:latin typeface="Arial"/>
                <a:cs typeface="Arial"/>
              </a:rPr>
              <a:t> </a:t>
            </a:r>
            <a:r>
              <a:rPr sz="1800" b="1" spc="-5" dirty="0">
                <a:latin typeface="Arial"/>
                <a:cs typeface="Arial"/>
              </a:rPr>
              <a:t>equipment loads</a:t>
            </a:r>
            <a:r>
              <a:rPr sz="1800" b="1" spc="-10" dirty="0">
                <a:latin typeface="Arial"/>
                <a:cs typeface="Arial"/>
              </a:rPr>
              <a:t> </a:t>
            </a:r>
            <a:r>
              <a:rPr sz="1800" spc="-5" dirty="0">
                <a:latin typeface="Arial MT"/>
                <a:cs typeface="Arial MT"/>
              </a:rPr>
              <a:t>for the</a:t>
            </a:r>
            <a:r>
              <a:rPr sz="1800" spc="-10" dirty="0">
                <a:latin typeface="Arial MT"/>
                <a:cs typeface="Arial MT"/>
              </a:rPr>
              <a:t> </a:t>
            </a:r>
            <a:r>
              <a:rPr sz="1800" dirty="0">
                <a:latin typeface="Arial MT"/>
                <a:cs typeface="Arial MT"/>
              </a:rPr>
              <a:t>Combat</a:t>
            </a:r>
            <a:r>
              <a:rPr sz="1800" spc="-20" dirty="0">
                <a:latin typeface="Arial MT"/>
                <a:cs typeface="Arial MT"/>
              </a:rPr>
              <a:t> </a:t>
            </a:r>
            <a:r>
              <a:rPr sz="1800" dirty="0">
                <a:latin typeface="Arial MT"/>
                <a:cs typeface="Arial MT"/>
              </a:rPr>
              <a:t>Medic</a:t>
            </a:r>
            <a:endParaRPr sz="1800">
              <a:latin typeface="Arial MT"/>
              <a:cs typeface="Arial MT"/>
            </a:endParaRPr>
          </a:p>
        </p:txBody>
      </p:sp>
      <p:sp>
        <p:nvSpPr>
          <p:cNvPr id="9" name="object 9"/>
          <p:cNvSpPr txBox="1"/>
          <p:nvPr/>
        </p:nvSpPr>
        <p:spPr>
          <a:xfrm>
            <a:off x="431341" y="4185212"/>
            <a:ext cx="4230370"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INDICATIONS</a:t>
            </a:r>
            <a:r>
              <a:rPr sz="1800" b="1" spc="-10" dirty="0">
                <a:latin typeface="Arial"/>
                <a:cs typeface="Arial"/>
              </a:rPr>
              <a:t> </a:t>
            </a:r>
            <a:r>
              <a:rPr sz="1800" spc="-5" dirty="0">
                <a:latin typeface="Arial MT"/>
                <a:cs typeface="Arial MT"/>
              </a:rPr>
              <a:t>for</a:t>
            </a:r>
            <a:r>
              <a:rPr sz="1800" spc="5" dirty="0">
                <a:latin typeface="Arial MT"/>
                <a:cs typeface="Arial MT"/>
              </a:rPr>
              <a:t> </a:t>
            </a:r>
            <a:r>
              <a:rPr sz="1800" spc="-5" dirty="0">
                <a:latin typeface="Arial MT"/>
                <a:cs typeface="Arial MT"/>
              </a:rPr>
              <a:t>establishing</a:t>
            </a:r>
            <a:r>
              <a:rPr sz="1800" spc="-15" dirty="0">
                <a:latin typeface="Arial MT"/>
                <a:cs typeface="Arial MT"/>
              </a:rPr>
              <a:t> </a:t>
            </a:r>
            <a:r>
              <a:rPr sz="1800" spc="-5" dirty="0">
                <a:latin typeface="Arial MT"/>
                <a:cs typeface="Arial MT"/>
              </a:rPr>
              <a:t>IV</a:t>
            </a:r>
            <a:r>
              <a:rPr sz="1800" dirty="0">
                <a:latin typeface="Arial MT"/>
                <a:cs typeface="Arial MT"/>
              </a:rPr>
              <a:t> </a:t>
            </a:r>
            <a:r>
              <a:rPr sz="1800" spc="-5" dirty="0">
                <a:latin typeface="Arial MT"/>
                <a:cs typeface="Arial MT"/>
              </a:rPr>
              <a:t>access:</a:t>
            </a:r>
            <a:endParaRPr sz="1800">
              <a:latin typeface="Arial MT"/>
              <a:cs typeface="Arial MT"/>
            </a:endParaRPr>
          </a:p>
        </p:txBody>
      </p:sp>
      <p:sp>
        <p:nvSpPr>
          <p:cNvPr id="10" name="object 10"/>
          <p:cNvSpPr txBox="1"/>
          <p:nvPr/>
        </p:nvSpPr>
        <p:spPr>
          <a:xfrm>
            <a:off x="662227" y="4459532"/>
            <a:ext cx="3950970" cy="1153160"/>
          </a:xfrm>
          <a:prstGeom prst="rect">
            <a:avLst/>
          </a:prstGeom>
        </p:spPr>
        <p:txBody>
          <a:bodyPr vert="horz" wrap="square" lIns="0" tIns="113664" rIns="0" bIns="0" rtlCol="0">
            <a:spAutoFit/>
          </a:bodyPr>
          <a:lstStyle/>
          <a:p>
            <a:pPr marL="12700">
              <a:lnSpc>
                <a:spcPct val="100000"/>
              </a:lnSpc>
              <a:spcBef>
                <a:spcPts val="894"/>
              </a:spcBef>
            </a:pPr>
            <a:r>
              <a:rPr sz="1800" dirty="0">
                <a:latin typeface="Arial MT"/>
                <a:cs typeface="Arial MT"/>
              </a:rPr>
              <a:t>Shock</a:t>
            </a:r>
            <a:endParaRPr sz="1800">
              <a:latin typeface="Arial MT"/>
              <a:cs typeface="Arial MT"/>
            </a:endParaRPr>
          </a:p>
          <a:p>
            <a:pPr marL="12700" marR="5080">
              <a:lnSpc>
                <a:spcPts val="2960"/>
              </a:lnSpc>
              <a:spcBef>
                <a:spcPts val="105"/>
              </a:spcBef>
            </a:pPr>
            <a:r>
              <a:rPr sz="1800" spc="-5" dirty="0">
                <a:latin typeface="Arial MT"/>
                <a:cs typeface="Arial MT"/>
              </a:rPr>
              <a:t>Significant risk </a:t>
            </a:r>
            <a:r>
              <a:rPr sz="1800" dirty="0">
                <a:latin typeface="Arial MT"/>
                <a:cs typeface="Arial MT"/>
              </a:rPr>
              <a:t>of </a:t>
            </a:r>
            <a:r>
              <a:rPr sz="1800" spc="-5" dirty="0">
                <a:latin typeface="Arial MT"/>
                <a:cs typeface="Arial MT"/>
              </a:rPr>
              <a:t>developing shock </a:t>
            </a:r>
            <a:r>
              <a:rPr sz="1800" dirty="0">
                <a:latin typeface="Arial MT"/>
                <a:cs typeface="Arial MT"/>
              </a:rPr>
              <a:t> Needs</a:t>
            </a:r>
            <a:r>
              <a:rPr sz="1800" spc="-20" dirty="0">
                <a:latin typeface="Arial MT"/>
                <a:cs typeface="Arial MT"/>
              </a:rPr>
              <a:t> </a:t>
            </a:r>
            <a:r>
              <a:rPr sz="1800" spc="-5" dirty="0">
                <a:latin typeface="Arial MT"/>
                <a:cs typeface="Arial MT"/>
              </a:rPr>
              <a:t>medications,</a:t>
            </a:r>
            <a:r>
              <a:rPr sz="1800" spc="-20" dirty="0">
                <a:latin typeface="Arial MT"/>
                <a:cs typeface="Arial MT"/>
              </a:rPr>
              <a:t> </a:t>
            </a:r>
            <a:r>
              <a:rPr sz="1800" b="1" spc="-5" dirty="0">
                <a:latin typeface="Arial"/>
                <a:cs typeface="Arial"/>
              </a:rPr>
              <a:t>cannot</a:t>
            </a:r>
            <a:r>
              <a:rPr sz="1800" b="1" spc="-15" dirty="0">
                <a:latin typeface="Arial"/>
                <a:cs typeface="Arial"/>
              </a:rPr>
              <a:t> </a:t>
            </a:r>
            <a:r>
              <a:rPr sz="1800" spc="-5" dirty="0">
                <a:latin typeface="Arial MT"/>
                <a:cs typeface="Arial MT"/>
              </a:rPr>
              <a:t>take</a:t>
            </a:r>
            <a:r>
              <a:rPr sz="1800" spc="-10" dirty="0">
                <a:latin typeface="Arial MT"/>
                <a:cs typeface="Arial MT"/>
              </a:rPr>
              <a:t> </a:t>
            </a:r>
            <a:r>
              <a:rPr sz="1800" dirty="0">
                <a:latin typeface="Arial MT"/>
                <a:cs typeface="Arial MT"/>
              </a:rPr>
              <a:t>orally</a:t>
            </a:r>
            <a:endParaRPr sz="1800">
              <a:latin typeface="Arial MT"/>
              <a:cs typeface="Arial MT"/>
            </a:endParaRPr>
          </a:p>
        </p:txBody>
      </p:sp>
      <p:sp>
        <p:nvSpPr>
          <p:cNvPr id="11" name="object 11"/>
          <p:cNvSpPr txBox="1"/>
          <p:nvPr/>
        </p:nvSpPr>
        <p:spPr>
          <a:xfrm>
            <a:off x="5409334" y="1962306"/>
            <a:ext cx="628967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18-gauge</a:t>
            </a:r>
            <a:r>
              <a:rPr sz="1800" b="1" dirty="0">
                <a:latin typeface="Arial"/>
                <a:cs typeface="Arial"/>
              </a:rPr>
              <a:t> </a:t>
            </a:r>
            <a:r>
              <a:rPr sz="1800" b="1" spc="-5" dirty="0">
                <a:latin typeface="Arial"/>
                <a:cs typeface="Arial"/>
              </a:rPr>
              <a:t>IVs</a:t>
            </a:r>
            <a:r>
              <a:rPr sz="1800" b="1" dirty="0">
                <a:latin typeface="Arial"/>
                <a:cs typeface="Arial"/>
              </a:rPr>
              <a:t> </a:t>
            </a:r>
            <a:r>
              <a:rPr sz="1800" dirty="0">
                <a:latin typeface="Arial MT"/>
                <a:cs typeface="Arial MT"/>
              </a:rPr>
              <a:t>are </a:t>
            </a:r>
            <a:r>
              <a:rPr sz="1800" spc="-5" dirty="0">
                <a:latin typeface="Arial MT"/>
                <a:cs typeface="Arial MT"/>
              </a:rPr>
              <a:t>adequate,</a:t>
            </a:r>
            <a:r>
              <a:rPr sz="1800" spc="-10" dirty="0">
                <a:latin typeface="Arial MT"/>
                <a:cs typeface="Arial MT"/>
              </a:rPr>
              <a:t> </a:t>
            </a:r>
            <a:r>
              <a:rPr sz="1800" spc="-5" dirty="0">
                <a:latin typeface="Arial MT"/>
                <a:cs typeface="Arial MT"/>
              </a:rPr>
              <a:t>even for </a:t>
            </a:r>
            <a:r>
              <a:rPr sz="1800" dirty="0">
                <a:latin typeface="Arial MT"/>
                <a:cs typeface="Arial MT"/>
              </a:rPr>
              <a:t>rapid</a:t>
            </a:r>
            <a:r>
              <a:rPr sz="1800" spc="-5" dirty="0">
                <a:latin typeface="Arial MT"/>
                <a:cs typeface="Arial MT"/>
              </a:rPr>
              <a:t> </a:t>
            </a:r>
            <a:r>
              <a:rPr sz="1800" dirty="0">
                <a:latin typeface="Arial MT"/>
                <a:cs typeface="Arial MT"/>
              </a:rPr>
              <a:t>blood</a:t>
            </a:r>
            <a:r>
              <a:rPr sz="1800" spc="-5" dirty="0">
                <a:latin typeface="Arial MT"/>
                <a:cs typeface="Arial MT"/>
              </a:rPr>
              <a:t> transfusions</a:t>
            </a:r>
            <a:endParaRPr sz="1800">
              <a:latin typeface="Arial MT"/>
              <a:cs typeface="Arial MT"/>
            </a:endParaRPr>
          </a:p>
        </p:txBody>
      </p:sp>
      <p:sp>
        <p:nvSpPr>
          <p:cNvPr id="12" name="object 12"/>
          <p:cNvSpPr txBox="1"/>
          <p:nvPr/>
        </p:nvSpPr>
        <p:spPr>
          <a:xfrm>
            <a:off x="5409334" y="2439394"/>
            <a:ext cx="533590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Flush</a:t>
            </a:r>
            <a:r>
              <a:rPr sz="1800" b="1" dirty="0">
                <a:latin typeface="Arial"/>
                <a:cs typeface="Arial"/>
              </a:rPr>
              <a:t> </a:t>
            </a:r>
            <a:r>
              <a:rPr sz="1800" b="1" spc="-5" dirty="0">
                <a:latin typeface="Arial"/>
                <a:cs typeface="Arial"/>
              </a:rPr>
              <a:t>saline</a:t>
            </a:r>
            <a:r>
              <a:rPr sz="1800" b="1" spc="5" dirty="0">
                <a:latin typeface="Arial"/>
                <a:cs typeface="Arial"/>
              </a:rPr>
              <a:t> </a:t>
            </a:r>
            <a:r>
              <a:rPr sz="1800" b="1" spc="-5" dirty="0">
                <a:latin typeface="Arial"/>
                <a:cs typeface="Arial"/>
              </a:rPr>
              <a:t>locks</a:t>
            </a:r>
            <a:r>
              <a:rPr sz="1800" b="1" spc="-10" dirty="0">
                <a:latin typeface="Arial"/>
                <a:cs typeface="Arial"/>
              </a:rPr>
              <a:t> </a:t>
            </a:r>
            <a:r>
              <a:rPr sz="1800" spc="-5" dirty="0">
                <a:latin typeface="Arial MT"/>
                <a:cs typeface="Arial MT"/>
              </a:rPr>
              <a:t>after insertion </a:t>
            </a:r>
            <a:r>
              <a:rPr sz="1800" dirty="0">
                <a:latin typeface="Arial MT"/>
                <a:cs typeface="Arial MT"/>
              </a:rPr>
              <a:t>and</a:t>
            </a:r>
            <a:r>
              <a:rPr sz="1800" spc="-10" dirty="0">
                <a:latin typeface="Arial MT"/>
                <a:cs typeface="Arial MT"/>
              </a:rPr>
              <a:t> </a:t>
            </a:r>
            <a:r>
              <a:rPr sz="1800" spc="-5" dirty="0">
                <a:latin typeface="Arial MT"/>
                <a:cs typeface="Arial MT"/>
              </a:rPr>
              <a:t>every </a:t>
            </a:r>
            <a:r>
              <a:rPr sz="1800" dirty="0">
                <a:latin typeface="Arial MT"/>
                <a:cs typeface="Arial MT"/>
              </a:rPr>
              <a:t>2</a:t>
            </a:r>
            <a:r>
              <a:rPr sz="1800" spc="-5" dirty="0">
                <a:latin typeface="Arial MT"/>
                <a:cs typeface="Arial MT"/>
              </a:rPr>
              <a:t> </a:t>
            </a:r>
            <a:r>
              <a:rPr sz="1800" dirty="0">
                <a:latin typeface="Arial MT"/>
                <a:cs typeface="Arial MT"/>
              </a:rPr>
              <a:t>hours</a:t>
            </a:r>
            <a:endParaRPr sz="1800">
              <a:latin typeface="Arial MT"/>
              <a:cs typeface="Arial MT"/>
            </a:endParaRPr>
          </a:p>
        </p:txBody>
      </p:sp>
      <p:sp>
        <p:nvSpPr>
          <p:cNvPr id="13" name="object 13"/>
          <p:cNvSpPr txBox="1"/>
          <p:nvPr/>
        </p:nvSpPr>
        <p:spPr>
          <a:xfrm>
            <a:off x="5409334" y="2917168"/>
            <a:ext cx="5513705" cy="57404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When</a:t>
            </a:r>
            <a:r>
              <a:rPr sz="1800" dirty="0">
                <a:latin typeface="Arial MT"/>
                <a:cs typeface="Arial MT"/>
              </a:rPr>
              <a:t> </a:t>
            </a:r>
            <a:r>
              <a:rPr sz="1800" spc="-5" dirty="0">
                <a:latin typeface="Arial MT"/>
                <a:cs typeface="Arial MT"/>
              </a:rPr>
              <a:t>administering</a:t>
            </a:r>
            <a:r>
              <a:rPr sz="1800" spc="-15" dirty="0">
                <a:latin typeface="Arial MT"/>
                <a:cs typeface="Arial MT"/>
              </a:rPr>
              <a:t> </a:t>
            </a:r>
            <a:r>
              <a:rPr sz="1800" spc="-5" dirty="0">
                <a:latin typeface="Arial MT"/>
                <a:cs typeface="Arial MT"/>
              </a:rPr>
              <a:t>fluids,</a:t>
            </a:r>
            <a:r>
              <a:rPr sz="1800" spc="5" dirty="0">
                <a:latin typeface="Arial MT"/>
                <a:cs typeface="Arial MT"/>
              </a:rPr>
              <a:t> </a:t>
            </a:r>
            <a:r>
              <a:rPr sz="1800" spc="-5" dirty="0">
                <a:latin typeface="Arial MT"/>
                <a:cs typeface="Arial MT"/>
              </a:rPr>
              <a:t>secure the</a:t>
            </a:r>
            <a:r>
              <a:rPr sz="1800" spc="5" dirty="0">
                <a:latin typeface="Arial MT"/>
                <a:cs typeface="Arial MT"/>
              </a:rPr>
              <a:t> </a:t>
            </a:r>
            <a:r>
              <a:rPr sz="1800" spc="-5" dirty="0">
                <a:latin typeface="Arial MT"/>
                <a:cs typeface="Arial MT"/>
              </a:rPr>
              <a:t>IV</a:t>
            </a:r>
            <a:r>
              <a:rPr sz="1800" spc="5" dirty="0">
                <a:latin typeface="Arial MT"/>
                <a:cs typeface="Arial MT"/>
              </a:rPr>
              <a:t> </a:t>
            </a:r>
            <a:r>
              <a:rPr sz="1800" dirty="0">
                <a:latin typeface="Arial MT"/>
                <a:cs typeface="Arial MT"/>
              </a:rPr>
              <a:t>lines </a:t>
            </a:r>
            <a:r>
              <a:rPr sz="1800" spc="-5" dirty="0">
                <a:latin typeface="Arial MT"/>
                <a:cs typeface="Arial MT"/>
              </a:rPr>
              <a:t>to</a:t>
            </a:r>
            <a:r>
              <a:rPr sz="1800" dirty="0">
                <a:latin typeface="Arial MT"/>
                <a:cs typeface="Arial MT"/>
              </a:rPr>
              <a:t> </a:t>
            </a:r>
            <a:r>
              <a:rPr sz="1800" spc="-5" dirty="0">
                <a:latin typeface="Arial MT"/>
                <a:cs typeface="Arial MT"/>
              </a:rPr>
              <a:t>avoid </a:t>
            </a:r>
            <a:r>
              <a:rPr sz="1800" spc="-484" dirty="0">
                <a:latin typeface="Arial MT"/>
                <a:cs typeface="Arial MT"/>
              </a:rPr>
              <a:t> </a:t>
            </a:r>
            <a:r>
              <a:rPr sz="1800" spc="-5" dirty="0">
                <a:latin typeface="Arial MT"/>
                <a:cs typeface="Arial MT"/>
              </a:rPr>
              <a:t>dislodging</a:t>
            </a:r>
            <a:r>
              <a:rPr sz="1800" spc="-25" dirty="0">
                <a:latin typeface="Arial MT"/>
                <a:cs typeface="Arial MT"/>
              </a:rPr>
              <a:t> </a:t>
            </a:r>
            <a:r>
              <a:rPr sz="1800" spc="-5" dirty="0">
                <a:latin typeface="Arial MT"/>
                <a:cs typeface="Arial MT"/>
              </a:rPr>
              <a:t>the catheter</a:t>
            </a:r>
            <a:endParaRPr sz="1800">
              <a:latin typeface="Arial MT"/>
              <a:cs typeface="Arial MT"/>
            </a:endParaRPr>
          </a:p>
        </p:txBody>
      </p:sp>
      <p:sp>
        <p:nvSpPr>
          <p:cNvPr id="14" name="object 14"/>
          <p:cNvSpPr/>
          <p:nvPr/>
        </p:nvSpPr>
        <p:spPr>
          <a:xfrm>
            <a:off x="451866" y="4578098"/>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15" name="object 15"/>
          <p:cNvSpPr/>
          <p:nvPr/>
        </p:nvSpPr>
        <p:spPr>
          <a:xfrm>
            <a:off x="451866" y="4957574"/>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16" name="object 16"/>
          <p:cNvSpPr/>
          <p:nvPr/>
        </p:nvSpPr>
        <p:spPr>
          <a:xfrm>
            <a:off x="451866" y="5337050"/>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17" name="object 17"/>
          <p:cNvSpPr/>
          <p:nvPr/>
        </p:nvSpPr>
        <p:spPr>
          <a:xfrm>
            <a:off x="5209032" y="1974345"/>
            <a:ext cx="114300" cy="333375"/>
          </a:xfrm>
          <a:custGeom>
            <a:avLst/>
            <a:gdLst/>
            <a:ahLst/>
            <a:cxnLst/>
            <a:rect l="l" t="t" r="r" b="b"/>
            <a:pathLst>
              <a:path w="114300" h="333375">
                <a:moveTo>
                  <a:pt x="0" y="333184"/>
                </a:moveTo>
                <a:lnTo>
                  <a:pt x="114300" y="333184"/>
                </a:lnTo>
                <a:lnTo>
                  <a:pt x="114300" y="0"/>
                </a:lnTo>
                <a:lnTo>
                  <a:pt x="0" y="0"/>
                </a:lnTo>
                <a:lnTo>
                  <a:pt x="0" y="333184"/>
                </a:lnTo>
                <a:close/>
              </a:path>
            </a:pathLst>
          </a:custGeom>
          <a:solidFill>
            <a:srgbClr val="BB8542"/>
          </a:solidFill>
        </p:spPr>
        <p:txBody>
          <a:bodyPr wrap="square" lIns="0" tIns="0" rIns="0" bIns="0" rtlCol="0"/>
          <a:lstStyle/>
          <a:p>
            <a:endParaRPr/>
          </a:p>
        </p:txBody>
      </p:sp>
      <p:sp>
        <p:nvSpPr>
          <p:cNvPr id="18" name="object 18"/>
          <p:cNvSpPr/>
          <p:nvPr/>
        </p:nvSpPr>
        <p:spPr>
          <a:xfrm>
            <a:off x="5209032" y="2947419"/>
            <a:ext cx="114300" cy="539115"/>
          </a:xfrm>
          <a:custGeom>
            <a:avLst/>
            <a:gdLst/>
            <a:ahLst/>
            <a:cxnLst/>
            <a:rect l="l" t="t" r="r" b="b"/>
            <a:pathLst>
              <a:path w="114300" h="539114">
                <a:moveTo>
                  <a:pt x="0" y="538924"/>
                </a:moveTo>
                <a:lnTo>
                  <a:pt x="114300" y="538924"/>
                </a:lnTo>
                <a:lnTo>
                  <a:pt x="114300" y="0"/>
                </a:lnTo>
                <a:lnTo>
                  <a:pt x="0" y="0"/>
                </a:lnTo>
                <a:lnTo>
                  <a:pt x="0" y="538924"/>
                </a:lnTo>
                <a:close/>
              </a:path>
            </a:pathLst>
          </a:custGeom>
          <a:solidFill>
            <a:srgbClr val="BB8542"/>
          </a:solidFill>
        </p:spPr>
        <p:txBody>
          <a:bodyPr wrap="square" lIns="0" tIns="0" rIns="0" bIns="0" rtlCol="0"/>
          <a:lstStyle/>
          <a:p>
            <a:endParaRPr/>
          </a:p>
        </p:txBody>
      </p:sp>
      <p:sp>
        <p:nvSpPr>
          <p:cNvPr id="19" name="object 19"/>
          <p:cNvSpPr txBox="1"/>
          <p:nvPr/>
        </p:nvSpPr>
        <p:spPr>
          <a:xfrm>
            <a:off x="431570" y="1853317"/>
            <a:ext cx="400367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PREVENTATIVE</a:t>
            </a:r>
            <a:r>
              <a:rPr sz="1800" b="1" spc="-20" dirty="0">
                <a:latin typeface="Arial"/>
                <a:cs typeface="Arial"/>
              </a:rPr>
              <a:t> </a:t>
            </a:r>
            <a:r>
              <a:rPr sz="1800" b="1" dirty="0">
                <a:latin typeface="Arial"/>
                <a:cs typeface="Arial"/>
              </a:rPr>
              <a:t>MEASURES</a:t>
            </a:r>
            <a:r>
              <a:rPr sz="1800" b="1" spc="-15" dirty="0">
                <a:latin typeface="Arial"/>
                <a:cs typeface="Arial"/>
              </a:rPr>
              <a:t> </a:t>
            </a:r>
            <a:r>
              <a:rPr sz="1800" spc="-5" dirty="0">
                <a:latin typeface="Arial MT"/>
                <a:cs typeface="Arial MT"/>
              </a:rPr>
              <a:t>Include:</a:t>
            </a:r>
            <a:endParaRPr sz="1800">
              <a:latin typeface="Arial MT"/>
              <a:cs typeface="Arial MT"/>
            </a:endParaRPr>
          </a:p>
        </p:txBody>
      </p:sp>
      <p:sp>
        <p:nvSpPr>
          <p:cNvPr id="20" name="object 20"/>
          <p:cNvSpPr txBox="1"/>
          <p:nvPr/>
        </p:nvSpPr>
        <p:spPr>
          <a:xfrm>
            <a:off x="662456" y="2127637"/>
            <a:ext cx="3583304" cy="1904364"/>
          </a:xfrm>
          <a:prstGeom prst="rect">
            <a:avLst/>
          </a:prstGeom>
        </p:spPr>
        <p:txBody>
          <a:bodyPr vert="horz" wrap="square" lIns="0" tIns="12065" rIns="0" bIns="0" rtlCol="0">
            <a:spAutoFit/>
          </a:bodyPr>
          <a:lstStyle/>
          <a:p>
            <a:pPr marL="12700" marR="1148080">
              <a:lnSpc>
                <a:spcPct val="137100"/>
              </a:lnSpc>
              <a:spcBef>
                <a:spcPts val="95"/>
              </a:spcBef>
            </a:pPr>
            <a:r>
              <a:rPr sz="1800" spc="-5" dirty="0">
                <a:latin typeface="Arial MT"/>
                <a:cs typeface="Arial MT"/>
              </a:rPr>
              <a:t>Control </a:t>
            </a:r>
            <a:r>
              <a:rPr sz="1800" dirty="0">
                <a:latin typeface="Arial MT"/>
                <a:cs typeface="Arial MT"/>
              </a:rPr>
              <a:t>Hemorrhage </a:t>
            </a:r>
            <a:r>
              <a:rPr sz="1800" spc="5" dirty="0">
                <a:latin typeface="Arial MT"/>
                <a:cs typeface="Arial MT"/>
              </a:rPr>
              <a:t> </a:t>
            </a:r>
            <a:r>
              <a:rPr sz="1800" spc="-5" dirty="0">
                <a:latin typeface="Arial MT"/>
                <a:cs typeface="Arial MT"/>
              </a:rPr>
              <a:t>Prevent</a:t>
            </a:r>
            <a:r>
              <a:rPr sz="1800" spc="-20" dirty="0">
                <a:latin typeface="Arial MT"/>
                <a:cs typeface="Arial MT"/>
              </a:rPr>
              <a:t> </a:t>
            </a:r>
            <a:r>
              <a:rPr sz="1800" dirty="0">
                <a:latin typeface="Arial MT"/>
                <a:cs typeface="Arial MT"/>
              </a:rPr>
              <a:t>and</a:t>
            </a:r>
            <a:r>
              <a:rPr sz="1800" spc="-20" dirty="0">
                <a:latin typeface="Arial MT"/>
                <a:cs typeface="Arial MT"/>
              </a:rPr>
              <a:t> </a:t>
            </a:r>
            <a:r>
              <a:rPr sz="1800" spc="-5" dirty="0">
                <a:latin typeface="Arial MT"/>
                <a:cs typeface="Arial MT"/>
              </a:rPr>
              <a:t>treat</a:t>
            </a:r>
            <a:r>
              <a:rPr sz="1800" spc="-15" dirty="0">
                <a:latin typeface="Arial MT"/>
                <a:cs typeface="Arial MT"/>
              </a:rPr>
              <a:t> </a:t>
            </a:r>
            <a:r>
              <a:rPr sz="1800" spc="-5" dirty="0">
                <a:latin typeface="Arial MT"/>
                <a:cs typeface="Arial MT"/>
              </a:rPr>
              <a:t>shock </a:t>
            </a:r>
            <a:r>
              <a:rPr sz="1800" spc="-484" dirty="0">
                <a:latin typeface="Arial MT"/>
                <a:cs typeface="Arial MT"/>
              </a:rPr>
              <a:t> </a:t>
            </a:r>
            <a:r>
              <a:rPr sz="1800" spc="-5" dirty="0">
                <a:latin typeface="Arial MT"/>
                <a:cs typeface="Arial MT"/>
              </a:rPr>
              <a:t>Fluid</a:t>
            </a:r>
            <a:r>
              <a:rPr sz="1800" spc="-15" dirty="0">
                <a:latin typeface="Arial MT"/>
                <a:cs typeface="Arial MT"/>
              </a:rPr>
              <a:t> </a:t>
            </a:r>
            <a:r>
              <a:rPr sz="1800" spc="-5" dirty="0">
                <a:latin typeface="Arial MT"/>
                <a:cs typeface="Arial MT"/>
              </a:rPr>
              <a:t>resuscitation</a:t>
            </a:r>
            <a:endParaRPr sz="1800">
              <a:latin typeface="Arial MT"/>
              <a:cs typeface="Arial MT"/>
            </a:endParaRPr>
          </a:p>
          <a:p>
            <a:pPr marL="12700" marR="5080">
              <a:lnSpc>
                <a:spcPct val="136900"/>
              </a:lnSpc>
            </a:pPr>
            <a:r>
              <a:rPr sz="1800" spc="-5" dirty="0">
                <a:latin typeface="Arial MT"/>
                <a:cs typeface="Arial MT"/>
              </a:rPr>
              <a:t>Hypothermia (active/passive) </a:t>
            </a:r>
            <a:r>
              <a:rPr sz="1800" dirty="0">
                <a:latin typeface="Arial MT"/>
                <a:cs typeface="Arial MT"/>
              </a:rPr>
              <a:t> </a:t>
            </a:r>
            <a:r>
              <a:rPr sz="1800" spc="-5" dirty="0">
                <a:latin typeface="Arial MT"/>
                <a:cs typeface="Arial MT"/>
              </a:rPr>
              <a:t>Reassess frequently for</a:t>
            </a:r>
            <a:r>
              <a:rPr sz="1800" dirty="0">
                <a:latin typeface="Arial MT"/>
                <a:cs typeface="Arial MT"/>
              </a:rPr>
              <a:t> </a:t>
            </a:r>
            <a:r>
              <a:rPr sz="1800" spc="-5" dirty="0">
                <a:latin typeface="Arial MT"/>
                <a:cs typeface="Arial MT"/>
              </a:rPr>
              <a:t>recurrence</a:t>
            </a:r>
            <a:endParaRPr sz="1800">
              <a:latin typeface="Arial MT"/>
              <a:cs typeface="Arial MT"/>
            </a:endParaRPr>
          </a:p>
        </p:txBody>
      </p:sp>
      <p:sp>
        <p:nvSpPr>
          <p:cNvPr id="21" name="object 21"/>
          <p:cNvSpPr/>
          <p:nvPr/>
        </p:nvSpPr>
        <p:spPr>
          <a:xfrm>
            <a:off x="451866" y="2250950"/>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22" name="object 22"/>
          <p:cNvSpPr/>
          <p:nvPr/>
        </p:nvSpPr>
        <p:spPr>
          <a:xfrm>
            <a:off x="451866" y="2623568"/>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23" name="object 23"/>
          <p:cNvSpPr/>
          <p:nvPr/>
        </p:nvSpPr>
        <p:spPr>
          <a:xfrm>
            <a:off x="451866" y="2996186"/>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24" name="object 24"/>
          <p:cNvSpPr/>
          <p:nvPr/>
        </p:nvSpPr>
        <p:spPr>
          <a:xfrm>
            <a:off x="451866" y="3368804"/>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25" name="object 25"/>
          <p:cNvSpPr/>
          <p:nvPr/>
        </p:nvSpPr>
        <p:spPr>
          <a:xfrm>
            <a:off x="451866" y="3742184"/>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grpSp>
        <p:nvGrpSpPr>
          <p:cNvPr id="26" name="object 26"/>
          <p:cNvGrpSpPr/>
          <p:nvPr/>
        </p:nvGrpSpPr>
        <p:grpSpPr>
          <a:xfrm>
            <a:off x="402336" y="5812530"/>
            <a:ext cx="3729990" cy="643890"/>
            <a:chOff x="402336" y="5812530"/>
            <a:chExt cx="3729990" cy="643890"/>
          </a:xfrm>
        </p:grpSpPr>
        <p:sp>
          <p:nvSpPr>
            <p:cNvPr id="27" name="object 27"/>
            <p:cNvSpPr/>
            <p:nvPr/>
          </p:nvSpPr>
          <p:spPr>
            <a:xfrm>
              <a:off x="411861" y="5822055"/>
              <a:ext cx="3710940" cy="624840"/>
            </a:xfrm>
            <a:custGeom>
              <a:avLst/>
              <a:gdLst/>
              <a:ahLst/>
              <a:cxnLst/>
              <a:rect l="l" t="t" r="r" b="b"/>
              <a:pathLst>
                <a:path w="3710940" h="624839">
                  <a:moveTo>
                    <a:pt x="3634435" y="0"/>
                  </a:moveTo>
                  <a:lnTo>
                    <a:pt x="76504" y="0"/>
                  </a:lnTo>
                  <a:lnTo>
                    <a:pt x="46725" y="6012"/>
                  </a:lnTo>
                  <a:lnTo>
                    <a:pt x="22407" y="22407"/>
                  </a:lnTo>
                  <a:lnTo>
                    <a:pt x="6012" y="46725"/>
                  </a:lnTo>
                  <a:lnTo>
                    <a:pt x="0" y="76504"/>
                  </a:lnTo>
                  <a:lnTo>
                    <a:pt x="0" y="548347"/>
                  </a:lnTo>
                  <a:lnTo>
                    <a:pt x="6012" y="578125"/>
                  </a:lnTo>
                  <a:lnTo>
                    <a:pt x="22407" y="602438"/>
                  </a:lnTo>
                  <a:lnTo>
                    <a:pt x="46725" y="618829"/>
                  </a:lnTo>
                  <a:lnTo>
                    <a:pt x="76504" y="624840"/>
                  </a:lnTo>
                  <a:lnTo>
                    <a:pt x="3634435" y="624840"/>
                  </a:lnTo>
                  <a:lnTo>
                    <a:pt x="3664214" y="618829"/>
                  </a:lnTo>
                  <a:lnTo>
                    <a:pt x="3688532" y="602438"/>
                  </a:lnTo>
                  <a:lnTo>
                    <a:pt x="3704927" y="578125"/>
                  </a:lnTo>
                  <a:lnTo>
                    <a:pt x="3710940" y="548347"/>
                  </a:lnTo>
                  <a:lnTo>
                    <a:pt x="3710940" y="76504"/>
                  </a:lnTo>
                  <a:lnTo>
                    <a:pt x="3704927" y="46725"/>
                  </a:lnTo>
                  <a:lnTo>
                    <a:pt x="3688532" y="22407"/>
                  </a:lnTo>
                  <a:lnTo>
                    <a:pt x="3664214" y="6012"/>
                  </a:lnTo>
                  <a:lnTo>
                    <a:pt x="3634435" y="0"/>
                  </a:lnTo>
                  <a:close/>
                </a:path>
              </a:pathLst>
            </a:custGeom>
            <a:solidFill>
              <a:srgbClr val="FFF4D2"/>
            </a:solidFill>
          </p:spPr>
          <p:txBody>
            <a:bodyPr wrap="square" lIns="0" tIns="0" rIns="0" bIns="0" rtlCol="0"/>
            <a:lstStyle/>
            <a:p>
              <a:endParaRPr/>
            </a:p>
          </p:txBody>
        </p:sp>
        <p:sp>
          <p:nvSpPr>
            <p:cNvPr id="28" name="object 28"/>
            <p:cNvSpPr/>
            <p:nvPr/>
          </p:nvSpPr>
          <p:spPr>
            <a:xfrm>
              <a:off x="411861" y="5822055"/>
              <a:ext cx="3710940" cy="624840"/>
            </a:xfrm>
            <a:custGeom>
              <a:avLst/>
              <a:gdLst/>
              <a:ahLst/>
              <a:cxnLst/>
              <a:rect l="l" t="t" r="r" b="b"/>
              <a:pathLst>
                <a:path w="3710940" h="624839">
                  <a:moveTo>
                    <a:pt x="0" y="76504"/>
                  </a:moveTo>
                  <a:lnTo>
                    <a:pt x="6012" y="46725"/>
                  </a:lnTo>
                  <a:lnTo>
                    <a:pt x="22407" y="22407"/>
                  </a:lnTo>
                  <a:lnTo>
                    <a:pt x="46725" y="6012"/>
                  </a:lnTo>
                  <a:lnTo>
                    <a:pt x="76504" y="0"/>
                  </a:lnTo>
                  <a:lnTo>
                    <a:pt x="3634435" y="0"/>
                  </a:lnTo>
                  <a:lnTo>
                    <a:pt x="3664214" y="6012"/>
                  </a:lnTo>
                  <a:lnTo>
                    <a:pt x="3688532" y="22407"/>
                  </a:lnTo>
                  <a:lnTo>
                    <a:pt x="3704927" y="46725"/>
                  </a:lnTo>
                  <a:lnTo>
                    <a:pt x="3710940" y="76504"/>
                  </a:lnTo>
                  <a:lnTo>
                    <a:pt x="3710940" y="548347"/>
                  </a:lnTo>
                  <a:lnTo>
                    <a:pt x="3704927" y="578125"/>
                  </a:lnTo>
                  <a:lnTo>
                    <a:pt x="3688532" y="602438"/>
                  </a:lnTo>
                  <a:lnTo>
                    <a:pt x="3664214" y="618829"/>
                  </a:lnTo>
                  <a:lnTo>
                    <a:pt x="3634435" y="624840"/>
                  </a:lnTo>
                  <a:lnTo>
                    <a:pt x="76504" y="624840"/>
                  </a:lnTo>
                  <a:lnTo>
                    <a:pt x="46725" y="618829"/>
                  </a:lnTo>
                  <a:lnTo>
                    <a:pt x="22407" y="602438"/>
                  </a:lnTo>
                  <a:lnTo>
                    <a:pt x="6012" y="578125"/>
                  </a:lnTo>
                  <a:lnTo>
                    <a:pt x="0" y="548347"/>
                  </a:lnTo>
                  <a:lnTo>
                    <a:pt x="0" y="76504"/>
                  </a:lnTo>
                  <a:close/>
                </a:path>
              </a:pathLst>
            </a:custGeom>
            <a:ln w="19050">
              <a:solidFill>
                <a:srgbClr val="BB8542"/>
              </a:solidFill>
            </a:ln>
          </p:spPr>
          <p:txBody>
            <a:bodyPr wrap="square" lIns="0" tIns="0" rIns="0" bIns="0" rtlCol="0"/>
            <a:lstStyle/>
            <a:p>
              <a:endParaRPr/>
            </a:p>
          </p:txBody>
        </p:sp>
      </p:grpSp>
      <p:sp>
        <p:nvSpPr>
          <p:cNvPr id="29" name="object 29"/>
          <p:cNvSpPr txBox="1"/>
          <p:nvPr/>
        </p:nvSpPr>
        <p:spPr>
          <a:xfrm>
            <a:off x="1069195" y="5980889"/>
            <a:ext cx="2893695"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Not</a:t>
            </a:r>
            <a:r>
              <a:rPr sz="1600" b="1" spc="-10" dirty="0">
                <a:latin typeface="Arial"/>
                <a:cs typeface="Arial"/>
              </a:rPr>
              <a:t> </a:t>
            </a:r>
            <a:r>
              <a:rPr sz="1600" b="1" spc="-5" dirty="0">
                <a:latin typeface="Arial"/>
                <a:cs typeface="Arial"/>
              </a:rPr>
              <a:t>every </a:t>
            </a:r>
            <a:r>
              <a:rPr sz="1600" spc="-5" dirty="0">
                <a:latin typeface="Arial MT"/>
                <a:cs typeface="Arial MT"/>
              </a:rPr>
              <a:t>casualty</a:t>
            </a:r>
            <a:r>
              <a:rPr sz="1600" spc="-10" dirty="0">
                <a:latin typeface="Arial MT"/>
                <a:cs typeface="Arial MT"/>
              </a:rPr>
              <a:t> </a:t>
            </a:r>
            <a:r>
              <a:rPr sz="1600" spc="-5" dirty="0">
                <a:latin typeface="Arial MT"/>
                <a:cs typeface="Arial MT"/>
              </a:rPr>
              <a:t>needs an IV</a:t>
            </a:r>
            <a:endParaRPr sz="1600">
              <a:latin typeface="Arial MT"/>
              <a:cs typeface="Arial MT"/>
            </a:endParaRPr>
          </a:p>
        </p:txBody>
      </p:sp>
      <p:pic>
        <p:nvPicPr>
          <p:cNvPr id="30" name="object 30"/>
          <p:cNvPicPr/>
          <p:nvPr/>
        </p:nvPicPr>
        <p:blipFill>
          <a:blip r:embed="rId4" cstate="print"/>
          <a:stretch>
            <a:fillRect/>
          </a:stretch>
        </p:blipFill>
        <p:spPr>
          <a:xfrm>
            <a:off x="615696" y="5968746"/>
            <a:ext cx="368795" cy="304037"/>
          </a:xfrm>
          <a:prstGeom prst="rect">
            <a:avLst/>
          </a:prstGeom>
        </p:spPr>
      </p:pic>
      <p:sp>
        <p:nvSpPr>
          <p:cNvPr id="31" name="object 31"/>
          <p:cNvSpPr/>
          <p:nvPr/>
        </p:nvSpPr>
        <p:spPr>
          <a:xfrm>
            <a:off x="5209032" y="2433833"/>
            <a:ext cx="114300" cy="333375"/>
          </a:xfrm>
          <a:custGeom>
            <a:avLst/>
            <a:gdLst/>
            <a:ahLst/>
            <a:cxnLst/>
            <a:rect l="l" t="t" r="r" b="b"/>
            <a:pathLst>
              <a:path w="114300" h="333375">
                <a:moveTo>
                  <a:pt x="0" y="333184"/>
                </a:moveTo>
                <a:lnTo>
                  <a:pt x="114300" y="333184"/>
                </a:lnTo>
                <a:lnTo>
                  <a:pt x="114300" y="0"/>
                </a:lnTo>
                <a:lnTo>
                  <a:pt x="0" y="0"/>
                </a:lnTo>
                <a:lnTo>
                  <a:pt x="0" y="333184"/>
                </a:lnTo>
                <a:close/>
              </a:path>
            </a:pathLst>
          </a:custGeom>
          <a:solidFill>
            <a:srgbClr val="BB8542"/>
          </a:solidFill>
        </p:spPr>
        <p:txBody>
          <a:bodyPr wrap="square" lIns="0" tIns="0" rIns="0" bIns="0" rtlCol="0"/>
          <a:lstStyle/>
          <a:p>
            <a:endParaRPr/>
          </a:p>
        </p:txBody>
      </p:sp>
      <p:sp>
        <p:nvSpPr>
          <p:cNvPr id="32" name="object 32"/>
          <p:cNvSpPr/>
          <p:nvPr/>
        </p:nvSpPr>
        <p:spPr>
          <a:xfrm>
            <a:off x="5209032" y="4098800"/>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33" name="object 33"/>
          <p:cNvSpPr/>
          <p:nvPr/>
        </p:nvSpPr>
        <p:spPr>
          <a:xfrm>
            <a:off x="5209032" y="4443224"/>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34" name="object 34"/>
          <p:cNvSpPr/>
          <p:nvPr/>
        </p:nvSpPr>
        <p:spPr>
          <a:xfrm>
            <a:off x="5209032" y="4787648"/>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35" name="object 35"/>
          <p:cNvSpPr/>
          <p:nvPr/>
        </p:nvSpPr>
        <p:spPr>
          <a:xfrm>
            <a:off x="5209032" y="5132072"/>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36" name="object 36"/>
          <p:cNvSpPr/>
          <p:nvPr/>
        </p:nvSpPr>
        <p:spPr>
          <a:xfrm>
            <a:off x="5209032" y="5476496"/>
            <a:ext cx="114300" cy="259715"/>
          </a:xfrm>
          <a:custGeom>
            <a:avLst/>
            <a:gdLst/>
            <a:ahLst/>
            <a:cxnLst/>
            <a:rect l="l" t="t" r="r" b="b"/>
            <a:pathLst>
              <a:path w="114300" h="259714">
                <a:moveTo>
                  <a:pt x="0" y="259664"/>
                </a:moveTo>
                <a:lnTo>
                  <a:pt x="114300" y="259664"/>
                </a:lnTo>
                <a:lnTo>
                  <a:pt x="114300" y="0"/>
                </a:lnTo>
                <a:lnTo>
                  <a:pt x="0" y="0"/>
                </a:lnTo>
                <a:lnTo>
                  <a:pt x="0" y="259664"/>
                </a:lnTo>
                <a:close/>
              </a:path>
            </a:pathLst>
          </a:custGeom>
          <a:solidFill>
            <a:srgbClr val="BB8542"/>
          </a:solidFill>
        </p:spPr>
        <p:txBody>
          <a:bodyPr wrap="square" lIns="0" tIns="0" rIns="0" bIns="0" rtlCol="0"/>
          <a:lstStyle/>
          <a:p>
            <a:endParaRPr/>
          </a:p>
        </p:txBody>
      </p:sp>
      <p:sp>
        <p:nvSpPr>
          <p:cNvPr id="38" name="object 38"/>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9" name="object 39"/>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12</a:t>
            </a:fld>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30133" y="229124"/>
            <a:ext cx="8609965" cy="1049020"/>
          </a:xfrm>
          <a:prstGeom prst="rect">
            <a:avLst/>
          </a:prstGeom>
        </p:spPr>
        <p:txBody>
          <a:bodyPr vert="horz" wrap="square" lIns="0" tIns="73025" rIns="0" bIns="0" rtlCol="0">
            <a:spAutoFit/>
          </a:bodyPr>
          <a:lstStyle/>
          <a:p>
            <a:pPr marR="69850" algn="ctr">
              <a:lnSpc>
                <a:spcPct val="100000"/>
              </a:lnSpc>
              <a:spcBef>
                <a:spcPts val="57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a:p>
            <a:pPr marL="12700">
              <a:lnSpc>
                <a:spcPct val="100000"/>
              </a:lnSpc>
              <a:spcBef>
                <a:spcPts val="860"/>
              </a:spcBef>
            </a:pPr>
            <a:r>
              <a:rPr sz="3600" spc="-5" dirty="0">
                <a:solidFill>
                  <a:srgbClr val="BB8542"/>
                </a:solidFill>
              </a:rPr>
              <a:t>REFRACTORY</a:t>
            </a:r>
            <a:r>
              <a:rPr sz="3600" spc="-40" dirty="0">
                <a:solidFill>
                  <a:srgbClr val="BB8542"/>
                </a:solidFill>
              </a:rPr>
              <a:t> </a:t>
            </a:r>
            <a:r>
              <a:rPr sz="3600" spc="-5" dirty="0">
                <a:solidFill>
                  <a:srgbClr val="000000"/>
                </a:solidFill>
              </a:rPr>
              <a:t>HEMORRHAGIC</a:t>
            </a:r>
            <a:r>
              <a:rPr sz="3600" spc="-25" dirty="0">
                <a:solidFill>
                  <a:srgbClr val="000000"/>
                </a:solidFill>
              </a:rPr>
              <a:t> </a:t>
            </a:r>
            <a:r>
              <a:rPr sz="3600" dirty="0">
                <a:solidFill>
                  <a:srgbClr val="000000"/>
                </a:solidFill>
              </a:rPr>
              <a:t>SHOCK</a:t>
            </a:r>
            <a:endParaRPr sz="3600" dirty="0"/>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5" name="object 5"/>
          <p:cNvSpPr txBox="1"/>
          <p:nvPr/>
        </p:nvSpPr>
        <p:spPr>
          <a:xfrm>
            <a:off x="6400526" y="5215594"/>
            <a:ext cx="4078604"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Consider</a:t>
            </a:r>
            <a:r>
              <a:rPr sz="1800" spc="-20" dirty="0">
                <a:latin typeface="Arial MT"/>
                <a:cs typeface="Arial MT"/>
              </a:rPr>
              <a:t> </a:t>
            </a:r>
            <a:r>
              <a:rPr sz="1800" dirty="0">
                <a:latin typeface="Arial MT"/>
                <a:cs typeface="Arial MT"/>
              </a:rPr>
              <a:t>injury</a:t>
            </a:r>
            <a:r>
              <a:rPr sz="1800" spc="-10" dirty="0">
                <a:latin typeface="Arial MT"/>
                <a:cs typeface="Arial MT"/>
              </a:rPr>
              <a:t> </a:t>
            </a:r>
            <a:r>
              <a:rPr sz="1800" spc="-5" dirty="0">
                <a:latin typeface="Arial MT"/>
                <a:cs typeface="Arial MT"/>
              </a:rPr>
              <a:t>to</a:t>
            </a:r>
            <a:r>
              <a:rPr sz="1800" spc="5"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other</a:t>
            </a:r>
            <a:r>
              <a:rPr sz="1800" spc="-10" dirty="0">
                <a:latin typeface="Arial MT"/>
                <a:cs typeface="Arial MT"/>
              </a:rPr>
              <a:t> </a:t>
            </a:r>
            <a:r>
              <a:rPr sz="1800" spc="-5" dirty="0">
                <a:latin typeface="Arial MT"/>
                <a:cs typeface="Arial MT"/>
              </a:rPr>
              <a:t>side, </a:t>
            </a:r>
            <a:r>
              <a:rPr sz="1800" dirty="0">
                <a:latin typeface="Arial MT"/>
                <a:cs typeface="Arial MT"/>
              </a:rPr>
              <a:t>as</a:t>
            </a:r>
            <a:r>
              <a:rPr sz="1800" spc="-5" dirty="0">
                <a:latin typeface="Arial MT"/>
                <a:cs typeface="Arial MT"/>
              </a:rPr>
              <a:t> </a:t>
            </a:r>
            <a:r>
              <a:rPr sz="1800" dirty="0">
                <a:latin typeface="Arial MT"/>
                <a:cs typeface="Arial MT"/>
              </a:rPr>
              <a:t>well</a:t>
            </a:r>
            <a:endParaRPr sz="1800">
              <a:latin typeface="Arial MT"/>
              <a:cs typeface="Arial MT"/>
            </a:endParaRPr>
          </a:p>
        </p:txBody>
      </p:sp>
      <p:sp>
        <p:nvSpPr>
          <p:cNvPr id="6" name="object 6"/>
          <p:cNvSpPr/>
          <p:nvPr/>
        </p:nvSpPr>
        <p:spPr>
          <a:xfrm>
            <a:off x="6260972" y="2154556"/>
            <a:ext cx="0" cy="518159"/>
          </a:xfrm>
          <a:custGeom>
            <a:avLst/>
            <a:gdLst/>
            <a:ahLst/>
            <a:cxnLst/>
            <a:rect l="l" t="t" r="r" b="b"/>
            <a:pathLst>
              <a:path h="518160">
                <a:moveTo>
                  <a:pt x="0" y="518160"/>
                </a:moveTo>
                <a:lnTo>
                  <a:pt x="0" y="0"/>
                </a:lnTo>
              </a:path>
            </a:pathLst>
          </a:custGeom>
          <a:ln w="101600">
            <a:solidFill>
              <a:srgbClr val="CD9146"/>
            </a:solidFill>
          </a:ln>
        </p:spPr>
        <p:txBody>
          <a:bodyPr wrap="square" lIns="0" tIns="0" rIns="0" bIns="0" rtlCol="0"/>
          <a:lstStyle/>
          <a:p>
            <a:endParaRPr/>
          </a:p>
        </p:txBody>
      </p:sp>
      <p:sp>
        <p:nvSpPr>
          <p:cNvPr id="7" name="object 7"/>
          <p:cNvSpPr/>
          <p:nvPr/>
        </p:nvSpPr>
        <p:spPr>
          <a:xfrm>
            <a:off x="6260972" y="5201790"/>
            <a:ext cx="0" cy="297180"/>
          </a:xfrm>
          <a:custGeom>
            <a:avLst/>
            <a:gdLst/>
            <a:ahLst/>
            <a:cxnLst/>
            <a:rect l="l" t="t" r="r" b="b"/>
            <a:pathLst>
              <a:path h="297179">
                <a:moveTo>
                  <a:pt x="0" y="297091"/>
                </a:moveTo>
                <a:lnTo>
                  <a:pt x="0" y="0"/>
                </a:lnTo>
              </a:path>
            </a:pathLst>
          </a:custGeom>
          <a:ln w="101600">
            <a:solidFill>
              <a:srgbClr val="CD9146"/>
            </a:solidFill>
          </a:ln>
        </p:spPr>
        <p:txBody>
          <a:bodyPr wrap="square" lIns="0" tIns="0" rIns="0" bIns="0" rtlCol="0"/>
          <a:lstStyle/>
          <a:p>
            <a:endParaRPr/>
          </a:p>
        </p:txBody>
      </p:sp>
      <p:grpSp>
        <p:nvGrpSpPr>
          <p:cNvPr id="8" name="object 8"/>
          <p:cNvGrpSpPr/>
          <p:nvPr/>
        </p:nvGrpSpPr>
        <p:grpSpPr>
          <a:xfrm>
            <a:off x="733805" y="2902457"/>
            <a:ext cx="5185410" cy="2042160"/>
            <a:chOff x="733805" y="2902457"/>
            <a:chExt cx="5185410" cy="2042160"/>
          </a:xfrm>
        </p:grpSpPr>
        <p:sp>
          <p:nvSpPr>
            <p:cNvPr id="9" name="object 9"/>
            <p:cNvSpPr/>
            <p:nvPr/>
          </p:nvSpPr>
          <p:spPr>
            <a:xfrm>
              <a:off x="937640" y="3299843"/>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0" name="object 10"/>
            <p:cNvSpPr/>
            <p:nvPr/>
          </p:nvSpPr>
          <p:spPr>
            <a:xfrm>
              <a:off x="937640" y="3682367"/>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1" name="object 11"/>
            <p:cNvSpPr/>
            <p:nvPr/>
          </p:nvSpPr>
          <p:spPr>
            <a:xfrm>
              <a:off x="937640" y="4064891"/>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12" name="object 12"/>
            <p:cNvSpPr/>
            <p:nvPr/>
          </p:nvSpPr>
          <p:spPr>
            <a:xfrm>
              <a:off x="937640" y="4477895"/>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pic>
          <p:nvPicPr>
            <p:cNvPr id="13" name="object 13"/>
            <p:cNvPicPr/>
            <p:nvPr/>
          </p:nvPicPr>
          <p:blipFill>
            <a:blip r:embed="rId4" cstate="print"/>
            <a:stretch>
              <a:fillRect/>
            </a:stretch>
          </p:blipFill>
          <p:spPr>
            <a:xfrm>
              <a:off x="733805" y="2902457"/>
              <a:ext cx="5185409" cy="2042159"/>
            </a:xfrm>
            <a:prstGeom prst="rect">
              <a:avLst/>
            </a:prstGeom>
          </p:spPr>
        </p:pic>
      </p:grpSp>
      <p:sp>
        <p:nvSpPr>
          <p:cNvPr id="14" name="object 14"/>
          <p:cNvSpPr txBox="1"/>
          <p:nvPr/>
        </p:nvSpPr>
        <p:spPr>
          <a:xfrm>
            <a:off x="629199" y="4951567"/>
            <a:ext cx="4335780" cy="757555"/>
          </a:xfrm>
          <a:prstGeom prst="rect">
            <a:avLst/>
          </a:prstGeom>
        </p:spPr>
        <p:txBody>
          <a:bodyPr vert="horz" wrap="square" lIns="0" tIns="12700" rIns="0" bIns="0" rtlCol="0">
            <a:spAutoFit/>
          </a:bodyPr>
          <a:lstStyle/>
          <a:p>
            <a:pPr marL="12700" marR="5080">
              <a:lnSpc>
                <a:spcPct val="100000"/>
              </a:lnSpc>
              <a:spcBef>
                <a:spcPts val="100"/>
              </a:spcBef>
            </a:pPr>
            <a:r>
              <a:rPr sz="1600" spc="-5" dirty="0">
                <a:latin typeface="Arial MT"/>
                <a:cs typeface="Arial MT"/>
              </a:rPr>
              <a:t>If</a:t>
            </a:r>
            <a:r>
              <a:rPr sz="1600" spc="15" dirty="0">
                <a:latin typeface="Arial MT"/>
                <a:cs typeface="Arial MT"/>
              </a:rPr>
              <a:t> </a:t>
            </a:r>
            <a:r>
              <a:rPr sz="1600" dirty="0">
                <a:latin typeface="Arial MT"/>
                <a:cs typeface="Arial MT"/>
              </a:rPr>
              <a:t>a </a:t>
            </a:r>
            <a:r>
              <a:rPr sz="1600" spc="-5" dirty="0">
                <a:latin typeface="Arial MT"/>
                <a:cs typeface="Arial MT"/>
              </a:rPr>
              <a:t>casualty in shock is</a:t>
            </a:r>
            <a:r>
              <a:rPr sz="1600" spc="5" dirty="0">
                <a:latin typeface="Arial MT"/>
                <a:cs typeface="Arial MT"/>
              </a:rPr>
              <a:t> </a:t>
            </a:r>
            <a:r>
              <a:rPr sz="1600" spc="-5" dirty="0">
                <a:latin typeface="Arial MT"/>
                <a:cs typeface="Arial MT"/>
              </a:rPr>
              <a:t>not</a:t>
            </a:r>
            <a:r>
              <a:rPr sz="1600" spc="5" dirty="0">
                <a:latin typeface="Arial MT"/>
                <a:cs typeface="Arial MT"/>
              </a:rPr>
              <a:t> </a:t>
            </a:r>
            <a:r>
              <a:rPr sz="1600" spc="-5" dirty="0">
                <a:latin typeface="Arial MT"/>
                <a:cs typeface="Arial MT"/>
              </a:rPr>
              <a:t>responding</a:t>
            </a:r>
            <a:r>
              <a:rPr sz="1600" spc="-15" dirty="0">
                <a:latin typeface="Arial MT"/>
                <a:cs typeface="Arial MT"/>
              </a:rPr>
              <a:t> </a:t>
            </a:r>
            <a:r>
              <a:rPr sz="1600" spc="-5" dirty="0">
                <a:latin typeface="Arial MT"/>
                <a:cs typeface="Arial MT"/>
              </a:rPr>
              <a:t>to</a:t>
            </a:r>
            <a:r>
              <a:rPr sz="1600" spc="5" dirty="0">
                <a:latin typeface="Arial MT"/>
                <a:cs typeface="Arial MT"/>
              </a:rPr>
              <a:t> </a:t>
            </a:r>
            <a:r>
              <a:rPr sz="1600" spc="-5" dirty="0">
                <a:latin typeface="Arial MT"/>
                <a:cs typeface="Arial MT"/>
              </a:rPr>
              <a:t>fluid </a:t>
            </a:r>
            <a:r>
              <a:rPr sz="1600" dirty="0">
                <a:latin typeface="Arial MT"/>
                <a:cs typeface="Arial MT"/>
              </a:rPr>
              <a:t> </a:t>
            </a:r>
            <a:r>
              <a:rPr sz="1600" spc="-5" dirty="0">
                <a:latin typeface="Arial MT"/>
                <a:cs typeface="Arial MT"/>
              </a:rPr>
              <a:t>resuscitation, </a:t>
            </a:r>
            <a:r>
              <a:rPr sz="1600" b="1" spc="-5" dirty="0">
                <a:latin typeface="Arial"/>
                <a:cs typeface="Arial"/>
              </a:rPr>
              <a:t>CONSIDER </a:t>
            </a:r>
            <a:r>
              <a:rPr sz="1600" spc="-5" dirty="0">
                <a:latin typeface="Arial MT"/>
                <a:cs typeface="Arial MT"/>
              </a:rPr>
              <a:t>unrecognized tension </a:t>
            </a:r>
            <a:r>
              <a:rPr sz="1600" spc="-430" dirty="0">
                <a:latin typeface="Arial MT"/>
                <a:cs typeface="Arial MT"/>
              </a:rPr>
              <a:t> </a:t>
            </a:r>
            <a:r>
              <a:rPr sz="1600" spc="-5" dirty="0">
                <a:latin typeface="Arial MT"/>
                <a:cs typeface="Arial MT"/>
              </a:rPr>
              <a:t>pneumothorax</a:t>
            </a:r>
            <a:r>
              <a:rPr sz="1600" spc="5" dirty="0">
                <a:latin typeface="Arial MT"/>
                <a:cs typeface="Arial MT"/>
              </a:rPr>
              <a:t> </a:t>
            </a:r>
            <a:r>
              <a:rPr sz="1600" spc="-5" dirty="0">
                <a:latin typeface="Arial MT"/>
                <a:cs typeface="Arial MT"/>
              </a:rPr>
              <a:t>(PTX)</a:t>
            </a:r>
            <a:endParaRPr sz="1600">
              <a:latin typeface="Arial MT"/>
              <a:cs typeface="Arial MT"/>
            </a:endParaRPr>
          </a:p>
        </p:txBody>
      </p:sp>
      <p:sp>
        <p:nvSpPr>
          <p:cNvPr id="15" name="object 15"/>
          <p:cNvSpPr txBox="1"/>
          <p:nvPr/>
        </p:nvSpPr>
        <p:spPr>
          <a:xfrm>
            <a:off x="6423359" y="1447241"/>
            <a:ext cx="4967605" cy="124968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If </a:t>
            </a:r>
            <a:r>
              <a:rPr sz="1800" dirty="0">
                <a:latin typeface="Arial MT"/>
                <a:cs typeface="Arial MT"/>
              </a:rPr>
              <a:t>not already done, </a:t>
            </a:r>
            <a:r>
              <a:rPr sz="1800" spc="-5" dirty="0">
                <a:latin typeface="Arial MT"/>
                <a:cs typeface="Arial MT"/>
              </a:rPr>
              <a:t>perform </a:t>
            </a:r>
            <a:r>
              <a:rPr sz="1800" dirty="0">
                <a:latin typeface="Arial MT"/>
                <a:cs typeface="Arial MT"/>
              </a:rPr>
              <a:t>needle </a:t>
            </a:r>
            <a:r>
              <a:rPr sz="1800" spc="5" dirty="0">
                <a:latin typeface="Arial MT"/>
                <a:cs typeface="Arial MT"/>
              </a:rPr>
              <a:t> </a:t>
            </a:r>
            <a:r>
              <a:rPr sz="1800" spc="-5" dirty="0">
                <a:latin typeface="Arial MT"/>
                <a:cs typeface="Arial MT"/>
              </a:rPr>
              <a:t>decompression</a:t>
            </a:r>
            <a:r>
              <a:rPr sz="1800" spc="-15" dirty="0">
                <a:latin typeface="Arial MT"/>
                <a:cs typeface="Arial MT"/>
              </a:rPr>
              <a:t> </a:t>
            </a:r>
            <a:r>
              <a:rPr sz="1800" dirty="0">
                <a:latin typeface="Arial MT"/>
                <a:cs typeface="Arial MT"/>
              </a:rPr>
              <a:t>of</a:t>
            </a:r>
            <a:r>
              <a:rPr sz="1800" spc="-5" dirty="0">
                <a:latin typeface="Arial MT"/>
                <a:cs typeface="Arial MT"/>
              </a:rPr>
              <a:t> the chest </a:t>
            </a:r>
            <a:r>
              <a:rPr sz="1800" dirty="0">
                <a:latin typeface="Arial MT"/>
                <a:cs typeface="Arial MT"/>
              </a:rPr>
              <a:t>(NDC), up</a:t>
            </a:r>
            <a:r>
              <a:rPr sz="1800" spc="-10" dirty="0">
                <a:latin typeface="Arial MT"/>
                <a:cs typeface="Arial MT"/>
              </a:rPr>
              <a:t> </a:t>
            </a:r>
            <a:r>
              <a:rPr sz="1800" spc="-5" dirty="0">
                <a:latin typeface="Arial MT"/>
                <a:cs typeface="Arial MT"/>
              </a:rPr>
              <a:t>to</a:t>
            </a:r>
            <a:r>
              <a:rPr sz="1800" spc="5" dirty="0">
                <a:latin typeface="Arial MT"/>
                <a:cs typeface="Arial MT"/>
              </a:rPr>
              <a:t> </a:t>
            </a:r>
            <a:r>
              <a:rPr sz="1800" dirty="0">
                <a:latin typeface="Arial MT"/>
                <a:cs typeface="Arial MT"/>
              </a:rPr>
              <a:t>2</a:t>
            </a:r>
            <a:r>
              <a:rPr sz="1800" spc="-5" dirty="0">
                <a:latin typeface="Arial MT"/>
                <a:cs typeface="Arial MT"/>
              </a:rPr>
              <a:t> times</a:t>
            </a:r>
            <a:endParaRPr sz="1800">
              <a:latin typeface="Arial MT"/>
              <a:cs typeface="Arial MT"/>
            </a:endParaRPr>
          </a:p>
          <a:p>
            <a:pPr marL="12700" marR="131445">
              <a:lnSpc>
                <a:spcPct val="100000"/>
              </a:lnSpc>
              <a:spcBef>
                <a:spcPts val="994"/>
              </a:spcBef>
            </a:pPr>
            <a:r>
              <a:rPr sz="1800" spc="-5" dirty="0">
                <a:latin typeface="Arial MT"/>
                <a:cs typeface="Arial MT"/>
              </a:rPr>
              <a:t>If</a:t>
            </a:r>
            <a:r>
              <a:rPr sz="1800" spc="5" dirty="0">
                <a:latin typeface="Arial MT"/>
                <a:cs typeface="Arial MT"/>
              </a:rPr>
              <a:t> </a:t>
            </a:r>
            <a:r>
              <a:rPr sz="1800" spc="-5" dirty="0">
                <a:latin typeface="Arial MT"/>
                <a:cs typeface="Arial MT"/>
              </a:rPr>
              <a:t>shock</a:t>
            </a:r>
            <a:r>
              <a:rPr sz="1800" spc="5" dirty="0">
                <a:latin typeface="Arial MT"/>
                <a:cs typeface="Arial MT"/>
              </a:rPr>
              <a:t> </a:t>
            </a:r>
            <a:r>
              <a:rPr sz="1800" spc="-5" dirty="0">
                <a:latin typeface="Arial MT"/>
                <a:cs typeface="Arial MT"/>
              </a:rPr>
              <a:t>persists,</a:t>
            </a:r>
            <a:r>
              <a:rPr sz="1800" spc="5" dirty="0">
                <a:latin typeface="Arial MT"/>
                <a:cs typeface="Arial MT"/>
              </a:rPr>
              <a:t> </a:t>
            </a:r>
            <a:r>
              <a:rPr sz="1800" spc="-5" dirty="0">
                <a:latin typeface="Arial MT"/>
                <a:cs typeface="Arial MT"/>
              </a:rPr>
              <a:t>perform</a:t>
            </a:r>
            <a:r>
              <a:rPr sz="1800" dirty="0">
                <a:latin typeface="Arial MT"/>
                <a:cs typeface="Arial MT"/>
              </a:rPr>
              <a:t> a </a:t>
            </a:r>
            <a:r>
              <a:rPr sz="1800" spc="-5" dirty="0">
                <a:latin typeface="Arial MT"/>
                <a:cs typeface="Arial MT"/>
              </a:rPr>
              <a:t>finger</a:t>
            </a:r>
            <a:r>
              <a:rPr sz="1800" spc="5" dirty="0">
                <a:latin typeface="Arial MT"/>
                <a:cs typeface="Arial MT"/>
              </a:rPr>
              <a:t> </a:t>
            </a:r>
            <a:r>
              <a:rPr sz="1800" spc="-5" dirty="0">
                <a:latin typeface="Arial MT"/>
                <a:cs typeface="Arial MT"/>
              </a:rPr>
              <a:t>thoracostomy </a:t>
            </a:r>
            <a:r>
              <a:rPr sz="1800" spc="-484" dirty="0">
                <a:latin typeface="Arial MT"/>
                <a:cs typeface="Arial MT"/>
              </a:rPr>
              <a:t> </a:t>
            </a:r>
            <a:r>
              <a:rPr sz="1800" dirty="0">
                <a:latin typeface="Arial MT"/>
                <a:cs typeface="Arial MT"/>
              </a:rPr>
              <a:t>or</a:t>
            </a:r>
            <a:r>
              <a:rPr sz="1800" spc="-10" dirty="0">
                <a:latin typeface="Arial MT"/>
                <a:cs typeface="Arial MT"/>
              </a:rPr>
              <a:t> </a:t>
            </a:r>
            <a:r>
              <a:rPr sz="1800" spc="-5" dirty="0">
                <a:latin typeface="Arial MT"/>
                <a:cs typeface="Arial MT"/>
              </a:rPr>
              <a:t>chest tube insertion</a:t>
            </a:r>
            <a:endParaRPr sz="1800">
              <a:latin typeface="Arial MT"/>
              <a:cs typeface="Arial MT"/>
            </a:endParaRPr>
          </a:p>
        </p:txBody>
      </p:sp>
      <p:grpSp>
        <p:nvGrpSpPr>
          <p:cNvPr id="16" name="object 16"/>
          <p:cNvGrpSpPr/>
          <p:nvPr/>
        </p:nvGrpSpPr>
        <p:grpSpPr>
          <a:xfrm>
            <a:off x="280415" y="5850635"/>
            <a:ext cx="3308985" cy="952500"/>
            <a:chOff x="280415" y="5850635"/>
            <a:chExt cx="3308985" cy="952500"/>
          </a:xfrm>
        </p:grpSpPr>
        <p:sp>
          <p:nvSpPr>
            <p:cNvPr id="17" name="object 17"/>
            <p:cNvSpPr/>
            <p:nvPr/>
          </p:nvSpPr>
          <p:spPr>
            <a:xfrm>
              <a:off x="321182" y="5895218"/>
              <a:ext cx="3258820" cy="620395"/>
            </a:xfrm>
            <a:custGeom>
              <a:avLst/>
              <a:gdLst/>
              <a:ahLst/>
              <a:cxnLst/>
              <a:rect l="l" t="t" r="r" b="b"/>
              <a:pathLst>
                <a:path w="3258820" h="620395">
                  <a:moveTo>
                    <a:pt x="3187103" y="0"/>
                  </a:moveTo>
                  <a:lnTo>
                    <a:pt x="71208" y="0"/>
                  </a:lnTo>
                  <a:lnTo>
                    <a:pt x="43489" y="5595"/>
                  </a:lnTo>
                  <a:lnTo>
                    <a:pt x="20854" y="20854"/>
                  </a:lnTo>
                  <a:lnTo>
                    <a:pt x="5595" y="43489"/>
                  </a:lnTo>
                  <a:lnTo>
                    <a:pt x="0" y="71208"/>
                  </a:lnTo>
                  <a:lnTo>
                    <a:pt x="0" y="549046"/>
                  </a:lnTo>
                  <a:lnTo>
                    <a:pt x="5595" y="576767"/>
                  </a:lnTo>
                  <a:lnTo>
                    <a:pt x="20854" y="599406"/>
                  </a:lnTo>
                  <a:lnTo>
                    <a:pt x="43489" y="614670"/>
                  </a:lnTo>
                  <a:lnTo>
                    <a:pt x="71208" y="620267"/>
                  </a:lnTo>
                  <a:lnTo>
                    <a:pt x="3187103" y="620267"/>
                  </a:lnTo>
                  <a:lnTo>
                    <a:pt x="3214822" y="614670"/>
                  </a:lnTo>
                  <a:lnTo>
                    <a:pt x="3237457" y="599406"/>
                  </a:lnTo>
                  <a:lnTo>
                    <a:pt x="3252716" y="576767"/>
                  </a:lnTo>
                  <a:lnTo>
                    <a:pt x="3258312" y="549046"/>
                  </a:lnTo>
                  <a:lnTo>
                    <a:pt x="3258312" y="71208"/>
                  </a:lnTo>
                  <a:lnTo>
                    <a:pt x="3252716" y="43489"/>
                  </a:lnTo>
                  <a:lnTo>
                    <a:pt x="3237457" y="20854"/>
                  </a:lnTo>
                  <a:lnTo>
                    <a:pt x="3214822" y="5595"/>
                  </a:lnTo>
                  <a:lnTo>
                    <a:pt x="3187103" y="0"/>
                  </a:lnTo>
                  <a:close/>
                </a:path>
              </a:pathLst>
            </a:custGeom>
            <a:solidFill>
              <a:srgbClr val="639DD3">
                <a:alpha val="74900"/>
              </a:srgbClr>
            </a:solidFill>
          </p:spPr>
          <p:txBody>
            <a:bodyPr wrap="square" lIns="0" tIns="0" rIns="0" bIns="0" rtlCol="0"/>
            <a:lstStyle/>
            <a:p>
              <a:endParaRPr/>
            </a:p>
          </p:txBody>
        </p:sp>
        <p:sp>
          <p:nvSpPr>
            <p:cNvPr id="18" name="object 18"/>
            <p:cNvSpPr/>
            <p:nvPr/>
          </p:nvSpPr>
          <p:spPr>
            <a:xfrm>
              <a:off x="321182" y="5895218"/>
              <a:ext cx="3258820" cy="620395"/>
            </a:xfrm>
            <a:custGeom>
              <a:avLst/>
              <a:gdLst/>
              <a:ahLst/>
              <a:cxnLst/>
              <a:rect l="l" t="t" r="r" b="b"/>
              <a:pathLst>
                <a:path w="3258820" h="620395">
                  <a:moveTo>
                    <a:pt x="0" y="71208"/>
                  </a:moveTo>
                  <a:lnTo>
                    <a:pt x="5595" y="43489"/>
                  </a:lnTo>
                  <a:lnTo>
                    <a:pt x="20854" y="20854"/>
                  </a:lnTo>
                  <a:lnTo>
                    <a:pt x="43489" y="5595"/>
                  </a:lnTo>
                  <a:lnTo>
                    <a:pt x="71208" y="0"/>
                  </a:lnTo>
                  <a:lnTo>
                    <a:pt x="3187103" y="0"/>
                  </a:lnTo>
                  <a:lnTo>
                    <a:pt x="3214817" y="5595"/>
                  </a:lnTo>
                  <a:lnTo>
                    <a:pt x="3237452" y="20854"/>
                  </a:lnTo>
                  <a:lnTo>
                    <a:pt x="3252714" y="43489"/>
                  </a:lnTo>
                  <a:lnTo>
                    <a:pt x="3258312" y="71208"/>
                  </a:lnTo>
                  <a:lnTo>
                    <a:pt x="3258312" y="549046"/>
                  </a:lnTo>
                  <a:lnTo>
                    <a:pt x="3252714" y="576767"/>
                  </a:lnTo>
                  <a:lnTo>
                    <a:pt x="3237452" y="599406"/>
                  </a:lnTo>
                  <a:lnTo>
                    <a:pt x="3214817" y="614670"/>
                  </a:lnTo>
                  <a:lnTo>
                    <a:pt x="3187103" y="620267"/>
                  </a:lnTo>
                  <a:lnTo>
                    <a:pt x="71208" y="620267"/>
                  </a:lnTo>
                  <a:lnTo>
                    <a:pt x="43489" y="614670"/>
                  </a:lnTo>
                  <a:lnTo>
                    <a:pt x="20854" y="599406"/>
                  </a:lnTo>
                  <a:lnTo>
                    <a:pt x="5595" y="576767"/>
                  </a:lnTo>
                  <a:lnTo>
                    <a:pt x="0" y="549046"/>
                  </a:lnTo>
                  <a:lnTo>
                    <a:pt x="0" y="71208"/>
                  </a:lnTo>
                  <a:close/>
                </a:path>
              </a:pathLst>
            </a:custGeom>
            <a:ln w="19050">
              <a:solidFill>
                <a:srgbClr val="639DD3"/>
              </a:solidFill>
            </a:ln>
          </p:spPr>
          <p:txBody>
            <a:bodyPr wrap="square" lIns="0" tIns="0" rIns="0" bIns="0" rtlCol="0"/>
            <a:lstStyle/>
            <a:p>
              <a:endParaRPr/>
            </a:p>
          </p:txBody>
        </p:sp>
        <p:pic>
          <p:nvPicPr>
            <p:cNvPr id="19" name="object 19"/>
            <p:cNvPicPr/>
            <p:nvPr/>
          </p:nvPicPr>
          <p:blipFill>
            <a:blip r:embed="rId5" cstate="print"/>
            <a:stretch>
              <a:fillRect/>
            </a:stretch>
          </p:blipFill>
          <p:spPr>
            <a:xfrm>
              <a:off x="280415" y="5850635"/>
              <a:ext cx="952500" cy="952500"/>
            </a:xfrm>
            <a:prstGeom prst="rect">
              <a:avLst/>
            </a:prstGeom>
          </p:spPr>
        </p:pic>
        <p:pic>
          <p:nvPicPr>
            <p:cNvPr id="20" name="object 20"/>
            <p:cNvPicPr/>
            <p:nvPr/>
          </p:nvPicPr>
          <p:blipFill>
            <a:blip r:embed="rId6" cstate="print"/>
            <a:stretch>
              <a:fillRect/>
            </a:stretch>
          </p:blipFill>
          <p:spPr>
            <a:xfrm>
              <a:off x="474726" y="6044945"/>
              <a:ext cx="365759" cy="365759"/>
            </a:xfrm>
            <a:prstGeom prst="rect">
              <a:avLst/>
            </a:prstGeom>
          </p:spPr>
        </p:pic>
      </p:grpSp>
      <p:sp>
        <p:nvSpPr>
          <p:cNvPr id="21" name="object 21"/>
          <p:cNvSpPr/>
          <p:nvPr/>
        </p:nvSpPr>
        <p:spPr>
          <a:xfrm>
            <a:off x="6260972" y="1491617"/>
            <a:ext cx="0" cy="518159"/>
          </a:xfrm>
          <a:custGeom>
            <a:avLst/>
            <a:gdLst/>
            <a:ahLst/>
            <a:cxnLst/>
            <a:rect l="l" t="t" r="r" b="b"/>
            <a:pathLst>
              <a:path h="518160">
                <a:moveTo>
                  <a:pt x="0" y="518160"/>
                </a:moveTo>
                <a:lnTo>
                  <a:pt x="0" y="0"/>
                </a:lnTo>
              </a:path>
            </a:pathLst>
          </a:custGeom>
          <a:ln w="101600">
            <a:solidFill>
              <a:srgbClr val="CD9146"/>
            </a:solidFill>
          </a:ln>
        </p:spPr>
        <p:txBody>
          <a:bodyPr wrap="square" lIns="0" tIns="0" rIns="0" bIns="0" rtlCol="0"/>
          <a:lstStyle/>
          <a:p>
            <a:endParaRPr/>
          </a:p>
        </p:txBody>
      </p:sp>
      <p:sp>
        <p:nvSpPr>
          <p:cNvPr id="22" name="object 22"/>
          <p:cNvSpPr txBox="1"/>
          <p:nvPr/>
        </p:nvSpPr>
        <p:spPr>
          <a:xfrm>
            <a:off x="453630" y="1518463"/>
            <a:ext cx="5361940" cy="1397000"/>
          </a:xfrm>
          <a:prstGeom prst="rect">
            <a:avLst/>
          </a:prstGeom>
        </p:spPr>
        <p:txBody>
          <a:bodyPr vert="horz" wrap="square" lIns="0" tIns="12700" rIns="0" bIns="0" rtlCol="0">
            <a:spAutoFit/>
          </a:bodyPr>
          <a:lstStyle/>
          <a:p>
            <a:pPr marL="12700" marR="5080">
              <a:lnSpc>
                <a:spcPct val="100000"/>
              </a:lnSpc>
              <a:spcBef>
                <a:spcPts val="100"/>
              </a:spcBef>
            </a:pPr>
            <a:r>
              <a:rPr sz="1800" b="1" spc="-5" dirty="0">
                <a:latin typeface="Arial"/>
                <a:cs typeface="Arial"/>
              </a:rPr>
              <a:t>REFRACTORY SHOCK </a:t>
            </a:r>
            <a:r>
              <a:rPr sz="1800" dirty="0">
                <a:latin typeface="Arial MT"/>
                <a:cs typeface="Arial MT"/>
              </a:rPr>
              <a:t>is </a:t>
            </a:r>
            <a:r>
              <a:rPr sz="1800" spc="-5" dirty="0">
                <a:latin typeface="Arial MT"/>
                <a:cs typeface="Arial MT"/>
              </a:rPr>
              <a:t>potentially </a:t>
            </a:r>
            <a:r>
              <a:rPr sz="1800" dirty="0">
                <a:latin typeface="Arial MT"/>
                <a:cs typeface="Arial MT"/>
              </a:rPr>
              <a:t>a </a:t>
            </a:r>
            <a:r>
              <a:rPr sz="1800" spc="-5" dirty="0">
                <a:latin typeface="Arial MT"/>
                <a:cs typeface="Arial MT"/>
              </a:rPr>
              <a:t>fatal </a:t>
            </a:r>
            <a:r>
              <a:rPr sz="1800" dirty="0">
                <a:latin typeface="Arial MT"/>
                <a:cs typeface="Arial MT"/>
              </a:rPr>
              <a:t> </a:t>
            </a:r>
            <a:r>
              <a:rPr sz="1800" spc="-5" dirty="0">
                <a:latin typeface="Arial MT"/>
                <a:cs typeface="Arial MT"/>
              </a:rPr>
              <a:t>manifestation </a:t>
            </a:r>
            <a:r>
              <a:rPr sz="1800" dirty="0">
                <a:latin typeface="Arial MT"/>
                <a:cs typeface="Arial MT"/>
              </a:rPr>
              <a:t>of </a:t>
            </a:r>
            <a:r>
              <a:rPr sz="1800" spc="-5" dirty="0">
                <a:latin typeface="Arial MT"/>
                <a:cs typeface="Arial MT"/>
              </a:rPr>
              <a:t>cardiovascular failure with </a:t>
            </a:r>
            <a:r>
              <a:rPr sz="1800" dirty="0">
                <a:latin typeface="Arial MT"/>
                <a:cs typeface="Arial MT"/>
              </a:rPr>
              <a:t> </a:t>
            </a:r>
            <a:r>
              <a:rPr sz="1800" spc="-5" dirty="0">
                <a:latin typeface="Arial MT"/>
                <a:cs typeface="Arial MT"/>
              </a:rPr>
              <a:t>inadequate</a:t>
            </a:r>
            <a:r>
              <a:rPr sz="1800" dirty="0">
                <a:latin typeface="Arial MT"/>
                <a:cs typeface="Arial MT"/>
              </a:rPr>
              <a:t> </a:t>
            </a:r>
            <a:r>
              <a:rPr sz="1800" spc="-5" dirty="0">
                <a:latin typeface="Arial MT"/>
                <a:cs typeface="Arial MT"/>
              </a:rPr>
              <a:t>response</a:t>
            </a:r>
            <a:r>
              <a:rPr sz="1800" dirty="0">
                <a:latin typeface="Arial MT"/>
                <a:cs typeface="Arial MT"/>
              </a:rPr>
              <a:t> </a:t>
            </a:r>
            <a:r>
              <a:rPr sz="1800" spc="-5" dirty="0">
                <a:latin typeface="Arial MT"/>
                <a:cs typeface="Arial MT"/>
              </a:rPr>
              <a:t>to</a:t>
            </a:r>
            <a:r>
              <a:rPr sz="1800" spc="25" dirty="0">
                <a:latin typeface="Arial MT"/>
                <a:cs typeface="Arial MT"/>
              </a:rPr>
              <a:t> </a:t>
            </a:r>
            <a:r>
              <a:rPr sz="1800" spc="-5" dirty="0">
                <a:latin typeface="Arial MT"/>
                <a:cs typeface="Arial MT"/>
              </a:rPr>
              <a:t>shock</a:t>
            </a:r>
            <a:r>
              <a:rPr sz="1800" spc="5" dirty="0">
                <a:latin typeface="Arial MT"/>
                <a:cs typeface="Arial MT"/>
              </a:rPr>
              <a:t> </a:t>
            </a:r>
            <a:r>
              <a:rPr sz="1800" spc="-5" dirty="0">
                <a:latin typeface="Arial MT"/>
                <a:cs typeface="Arial MT"/>
              </a:rPr>
              <a:t>interventions</a:t>
            </a:r>
            <a:r>
              <a:rPr sz="1800" spc="10" dirty="0">
                <a:latin typeface="Arial MT"/>
                <a:cs typeface="Arial MT"/>
              </a:rPr>
              <a:t> </a:t>
            </a:r>
            <a:r>
              <a:rPr sz="1800" spc="-5" dirty="0">
                <a:latin typeface="Arial MT"/>
                <a:cs typeface="Arial MT"/>
              </a:rPr>
              <a:t>resulting </a:t>
            </a:r>
            <a:r>
              <a:rPr sz="1800" spc="-484" dirty="0">
                <a:latin typeface="Arial MT"/>
                <a:cs typeface="Arial MT"/>
              </a:rPr>
              <a:t> </a:t>
            </a:r>
            <a:r>
              <a:rPr sz="1800" dirty="0">
                <a:latin typeface="Arial MT"/>
                <a:cs typeface="Arial MT"/>
              </a:rPr>
              <a:t>in </a:t>
            </a:r>
            <a:r>
              <a:rPr sz="1800" b="1" i="1" spc="-5" dirty="0">
                <a:latin typeface="Arial"/>
                <a:cs typeface="Arial"/>
              </a:rPr>
              <a:t>poor</a:t>
            </a:r>
            <a:r>
              <a:rPr sz="1800" b="1" i="1" spc="5" dirty="0">
                <a:latin typeface="Arial"/>
                <a:cs typeface="Arial"/>
              </a:rPr>
              <a:t> </a:t>
            </a:r>
            <a:r>
              <a:rPr sz="1800" b="1" i="1" spc="-5" dirty="0">
                <a:latin typeface="Arial"/>
                <a:cs typeface="Arial"/>
              </a:rPr>
              <a:t>tissue perfusion,</a:t>
            </a:r>
            <a:r>
              <a:rPr sz="1800" b="1" i="1" dirty="0">
                <a:latin typeface="Arial"/>
                <a:cs typeface="Arial"/>
              </a:rPr>
              <a:t> </a:t>
            </a:r>
            <a:r>
              <a:rPr sz="1800" b="1" i="1" spc="-5" dirty="0">
                <a:latin typeface="Arial"/>
                <a:cs typeface="Arial"/>
              </a:rPr>
              <a:t>hypotension</a:t>
            </a:r>
            <a:r>
              <a:rPr sz="1800" b="1" spc="-5" dirty="0">
                <a:latin typeface="Arial"/>
                <a:cs typeface="Arial"/>
              </a:rPr>
              <a:t>,</a:t>
            </a:r>
            <a:r>
              <a:rPr sz="1800" b="1" spc="5" dirty="0">
                <a:latin typeface="Arial"/>
                <a:cs typeface="Arial"/>
              </a:rPr>
              <a:t> </a:t>
            </a:r>
            <a:r>
              <a:rPr sz="1800" b="1" spc="-5" dirty="0">
                <a:latin typeface="Arial"/>
                <a:cs typeface="Arial"/>
              </a:rPr>
              <a:t>and</a:t>
            </a:r>
            <a:r>
              <a:rPr sz="1800" b="1" spc="-10" dirty="0">
                <a:latin typeface="Arial"/>
                <a:cs typeface="Arial"/>
              </a:rPr>
              <a:t> </a:t>
            </a:r>
            <a:r>
              <a:rPr sz="1800" b="1" i="1" spc="-5" dirty="0">
                <a:latin typeface="Arial"/>
                <a:cs typeface="Arial"/>
              </a:rPr>
              <a:t>organ </a:t>
            </a:r>
            <a:r>
              <a:rPr sz="1800" b="1" i="1" spc="-490" dirty="0">
                <a:latin typeface="Arial"/>
                <a:cs typeface="Arial"/>
              </a:rPr>
              <a:t> </a:t>
            </a:r>
            <a:r>
              <a:rPr sz="1800" b="1" i="1" spc="-5" dirty="0">
                <a:latin typeface="Arial"/>
                <a:cs typeface="Arial"/>
              </a:rPr>
              <a:t>failure</a:t>
            </a:r>
            <a:r>
              <a:rPr sz="1800" b="1" spc="-5" dirty="0">
                <a:latin typeface="Arial"/>
                <a:cs typeface="Arial"/>
              </a:rPr>
              <a:t>.</a:t>
            </a:r>
            <a:endParaRPr sz="1800">
              <a:latin typeface="Arial"/>
              <a:cs typeface="Arial"/>
            </a:endParaRPr>
          </a:p>
        </p:txBody>
      </p:sp>
      <p:grpSp>
        <p:nvGrpSpPr>
          <p:cNvPr id="23" name="object 23"/>
          <p:cNvGrpSpPr/>
          <p:nvPr/>
        </p:nvGrpSpPr>
        <p:grpSpPr>
          <a:xfrm>
            <a:off x="6283833" y="2793873"/>
            <a:ext cx="2231390" cy="2232025"/>
            <a:chOff x="6283833" y="2793873"/>
            <a:chExt cx="2231390" cy="2232025"/>
          </a:xfrm>
        </p:grpSpPr>
        <p:pic>
          <p:nvPicPr>
            <p:cNvPr id="24" name="object 24"/>
            <p:cNvPicPr/>
            <p:nvPr/>
          </p:nvPicPr>
          <p:blipFill>
            <a:blip r:embed="rId7" cstate="print"/>
            <a:stretch>
              <a:fillRect/>
            </a:stretch>
          </p:blipFill>
          <p:spPr>
            <a:xfrm>
              <a:off x="6283833" y="2793873"/>
              <a:ext cx="2231136" cy="1785365"/>
            </a:xfrm>
            <a:prstGeom prst="rect">
              <a:avLst/>
            </a:prstGeom>
          </p:spPr>
        </p:pic>
        <p:pic>
          <p:nvPicPr>
            <p:cNvPr id="25" name="object 25"/>
            <p:cNvPicPr/>
            <p:nvPr/>
          </p:nvPicPr>
          <p:blipFill>
            <a:blip r:embed="rId8" cstate="print"/>
            <a:stretch>
              <a:fillRect/>
            </a:stretch>
          </p:blipFill>
          <p:spPr>
            <a:xfrm>
              <a:off x="6483858" y="4333697"/>
              <a:ext cx="1986533" cy="691692"/>
            </a:xfrm>
            <a:prstGeom prst="rect">
              <a:avLst/>
            </a:prstGeom>
          </p:spPr>
        </p:pic>
      </p:grpSp>
      <p:sp>
        <p:nvSpPr>
          <p:cNvPr id="26" name="object 26"/>
          <p:cNvSpPr txBox="1"/>
          <p:nvPr/>
        </p:nvSpPr>
        <p:spPr>
          <a:xfrm>
            <a:off x="6660439" y="4388351"/>
            <a:ext cx="1632585" cy="604520"/>
          </a:xfrm>
          <a:prstGeom prst="rect">
            <a:avLst/>
          </a:prstGeom>
        </p:spPr>
        <p:txBody>
          <a:bodyPr vert="horz" wrap="square" lIns="0" tIns="46990" rIns="0" bIns="0" rtlCol="0">
            <a:spAutoFit/>
          </a:bodyPr>
          <a:lstStyle/>
          <a:p>
            <a:pPr marL="12700" marR="5080" indent="443865">
              <a:lnSpc>
                <a:spcPts val="2160"/>
              </a:lnSpc>
              <a:spcBef>
                <a:spcPts val="370"/>
              </a:spcBef>
            </a:pPr>
            <a:r>
              <a:rPr sz="2000" spc="-10" dirty="0">
                <a:latin typeface="Arial MT"/>
                <a:cs typeface="Arial MT"/>
              </a:rPr>
              <a:t>Finger </a:t>
            </a:r>
            <a:r>
              <a:rPr sz="2000" spc="-5" dirty="0">
                <a:latin typeface="Arial MT"/>
                <a:cs typeface="Arial MT"/>
              </a:rPr>
              <a:t> </a:t>
            </a:r>
            <a:r>
              <a:rPr sz="2000" spc="-10" dirty="0">
                <a:latin typeface="Arial MT"/>
                <a:cs typeface="Arial MT"/>
              </a:rPr>
              <a:t>Tho</a:t>
            </a:r>
            <a:r>
              <a:rPr sz="2000" spc="-5" dirty="0">
                <a:latin typeface="Arial MT"/>
                <a:cs typeface="Arial MT"/>
              </a:rPr>
              <a:t>r</a:t>
            </a:r>
            <a:r>
              <a:rPr sz="2000" spc="-10" dirty="0">
                <a:latin typeface="Arial MT"/>
                <a:cs typeface="Arial MT"/>
              </a:rPr>
              <a:t>a</a:t>
            </a:r>
            <a:r>
              <a:rPr sz="2000" spc="-5" dirty="0">
                <a:latin typeface="Arial MT"/>
                <a:cs typeface="Arial MT"/>
              </a:rPr>
              <a:t>c</a:t>
            </a:r>
            <a:r>
              <a:rPr sz="2000" spc="-10" dirty="0">
                <a:latin typeface="Arial MT"/>
                <a:cs typeface="Arial MT"/>
              </a:rPr>
              <a:t>o</a:t>
            </a:r>
            <a:r>
              <a:rPr sz="2000" spc="-5" dirty="0">
                <a:latin typeface="Arial MT"/>
                <a:cs typeface="Arial MT"/>
              </a:rPr>
              <a:t>st</a:t>
            </a:r>
            <a:r>
              <a:rPr sz="2000" spc="-10" dirty="0">
                <a:latin typeface="Arial MT"/>
                <a:cs typeface="Arial MT"/>
              </a:rPr>
              <a:t>omy</a:t>
            </a:r>
            <a:endParaRPr sz="2000">
              <a:latin typeface="Arial MT"/>
              <a:cs typeface="Arial MT"/>
            </a:endParaRPr>
          </a:p>
        </p:txBody>
      </p:sp>
      <p:grpSp>
        <p:nvGrpSpPr>
          <p:cNvPr id="27" name="object 27"/>
          <p:cNvGrpSpPr/>
          <p:nvPr/>
        </p:nvGrpSpPr>
        <p:grpSpPr>
          <a:xfrm>
            <a:off x="8738234" y="2793873"/>
            <a:ext cx="2232025" cy="2232025"/>
            <a:chOff x="8738234" y="2793873"/>
            <a:chExt cx="2232025" cy="2232025"/>
          </a:xfrm>
        </p:grpSpPr>
        <p:pic>
          <p:nvPicPr>
            <p:cNvPr id="28" name="object 28"/>
            <p:cNvPicPr/>
            <p:nvPr/>
          </p:nvPicPr>
          <p:blipFill>
            <a:blip r:embed="rId9" cstate="print"/>
            <a:stretch>
              <a:fillRect/>
            </a:stretch>
          </p:blipFill>
          <p:spPr>
            <a:xfrm>
              <a:off x="8738234" y="2793873"/>
              <a:ext cx="2231898" cy="1785366"/>
            </a:xfrm>
            <a:prstGeom prst="rect">
              <a:avLst/>
            </a:prstGeom>
          </p:spPr>
        </p:pic>
        <p:pic>
          <p:nvPicPr>
            <p:cNvPr id="29" name="object 29"/>
            <p:cNvPicPr/>
            <p:nvPr/>
          </p:nvPicPr>
          <p:blipFill>
            <a:blip r:embed="rId10" cstate="print"/>
            <a:stretch>
              <a:fillRect/>
            </a:stretch>
          </p:blipFill>
          <p:spPr>
            <a:xfrm>
              <a:off x="8939021" y="4333697"/>
              <a:ext cx="1985771" cy="691692"/>
            </a:xfrm>
            <a:prstGeom prst="rect">
              <a:avLst/>
            </a:prstGeom>
          </p:spPr>
        </p:pic>
      </p:grpSp>
      <p:sp>
        <p:nvSpPr>
          <p:cNvPr id="30" name="object 30"/>
          <p:cNvSpPr txBox="1"/>
          <p:nvPr/>
        </p:nvSpPr>
        <p:spPr>
          <a:xfrm>
            <a:off x="9115349" y="4388351"/>
            <a:ext cx="1632585" cy="604520"/>
          </a:xfrm>
          <a:prstGeom prst="rect">
            <a:avLst/>
          </a:prstGeom>
        </p:spPr>
        <p:txBody>
          <a:bodyPr vert="horz" wrap="square" lIns="0" tIns="46990" rIns="0" bIns="0" rtlCol="0">
            <a:spAutoFit/>
          </a:bodyPr>
          <a:lstStyle/>
          <a:p>
            <a:pPr marL="12700" marR="5080" indent="514984">
              <a:lnSpc>
                <a:spcPts val="2160"/>
              </a:lnSpc>
              <a:spcBef>
                <a:spcPts val="370"/>
              </a:spcBef>
            </a:pPr>
            <a:r>
              <a:rPr sz="2000" spc="-10" dirty="0">
                <a:latin typeface="Arial MT"/>
                <a:cs typeface="Arial MT"/>
              </a:rPr>
              <a:t>Tube </a:t>
            </a:r>
            <a:r>
              <a:rPr sz="2000" spc="-5" dirty="0">
                <a:latin typeface="Arial MT"/>
                <a:cs typeface="Arial MT"/>
              </a:rPr>
              <a:t> </a:t>
            </a:r>
            <a:r>
              <a:rPr sz="2000" spc="-10" dirty="0">
                <a:latin typeface="Arial MT"/>
                <a:cs typeface="Arial MT"/>
              </a:rPr>
              <a:t>Tho</a:t>
            </a:r>
            <a:r>
              <a:rPr sz="2000" spc="-5" dirty="0">
                <a:latin typeface="Arial MT"/>
                <a:cs typeface="Arial MT"/>
              </a:rPr>
              <a:t>r</a:t>
            </a:r>
            <a:r>
              <a:rPr sz="2000" spc="-10" dirty="0">
                <a:latin typeface="Arial MT"/>
                <a:cs typeface="Arial MT"/>
              </a:rPr>
              <a:t>a</a:t>
            </a:r>
            <a:r>
              <a:rPr sz="2000" spc="-5" dirty="0">
                <a:latin typeface="Arial MT"/>
                <a:cs typeface="Arial MT"/>
              </a:rPr>
              <a:t>c</a:t>
            </a:r>
            <a:r>
              <a:rPr sz="2000" spc="-10" dirty="0">
                <a:latin typeface="Arial MT"/>
                <a:cs typeface="Arial MT"/>
              </a:rPr>
              <a:t>o</a:t>
            </a:r>
            <a:r>
              <a:rPr sz="2000" spc="-5" dirty="0">
                <a:latin typeface="Arial MT"/>
                <a:cs typeface="Arial MT"/>
              </a:rPr>
              <a:t>st</a:t>
            </a:r>
            <a:r>
              <a:rPr sz="2000" spc="-10" dirty="0">
                <a:latin typeface="Arial MT"/>
                <a:cs typeface="Arial MT"/>
              </a:rPr>
              <a:t>omy</a:t>
            </a:r>
            <a:endParaRPr sz="2000">
              <a:latin typeface="Arial MT"/>
              <a:cs typeface="Arial MT"/>
            </a:endParaRPr>
          </a:p>
        </p:txBody>
      </p:sp>
      <p:sp>
        <p:nvSpPr>
          <p:cNvPr id="31" name="object 31"/>
          <p:cNvSpPr/>
          <p:nvPr/>
        </p:nvSpPr>
        <p:spPr>
          <a:xfrm>
            <a:off x="487298" y="4975478"/>
            <a:ext cx="0" cy="731520"/>
          </a:xfrm>
          <a:custGeom>
            <a:avLst/>
            <a:gdLst/>
            <a:ahLst/>
            <a:cxnLst/>
            <a:rect l="l" t="t" r="r" b="b"/>
            <a:pathLst>
              <a:path h="731520">
                <a:moveTo>
                  <a:pt x="0" y="731520"/>
                </a:moveTo>
                <a:lnTo>
                  <a:pt x="0" y="0"/>
                </a:lnTo>
              </a:path>
            </a:pathLst>
          </a:custGeom>
          <a:ln w="101600">
            <a:solidFill>
              <a:srgbClr val="CD9146"/>
            </a:solidFill>
          </a:ln>
        </p:spPr>
        <p:txBody>
          <a:bodyPr wrap="square" lIns="0" tIns="0" rIns="0" bIns="0" rtlCol="0"/>
          <a:lstStyle/>
          <a:p>
            <a:endParaRPr/>
          </a:p>
        </p:txBody>
      </p:sp>
      <p:sp>
        <p:nvSpPr>
          <p:cNvPr id="33" name="object 33"/>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34" name="object 34"/>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35" name="object 35"/>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36" name="object 36"/>
          <p:cNvSpPr txBox="1"/>
          <p:nvPr/>
        </p:nvSpPr>
        <p:spPr>
          <a:xfrm>
            <a:off x="984596" y="6076631"/>
            <a:ext cx="2364740" cy="252729"/>
          </a:xfrm>
          <a:prstGeom prst="rect">
            <a:avLst/>
          </a:prstGeom>
        </p:spPr>
        <p:txBody>
          <a:bodyPr vert="horz" wrap="square" lIns="0" tIns="0" rIns="0" bIns="0" rtlCol="0">
            <a:spAutoFit/>
          </a:bodyPr>
          <a:lstStyle/>
          <a:p>
            <a:pPr marL="12700">
              <a:lnSpc>
                <a:spcPts val="1870"/>
              </a:lnSpc>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5" dirty="0">
                <a:latin typeface="Arial"/>
                <a:cs typeface="Arial"/>
              </a:rPr>
              <a:t> </a:t>
            </a:r>
            <a:r>
              <a:rPr sz="1600" dirty="0">
                <a:latin typeface="Arial MT"/>
                <a:cs typeface="Arial MT"/>
              </a:rPr>
              <a:t>B-NR</a:t>
            </a:r>
            <a:endParaRPr sz="1600">
              <a:latin typeface="Arial MT"/>
              <a:cs typeface="Arial MT"/>
            </a:endParaRPr>
          </a:p>
        </p:txBody>
      </p:sp>
      <p:sp>
        <p:nvSpPr>
          <p:cNvPr id="37" name="object 37"/>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8" name="object 38"/>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13</a:t>
            </a:fld>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2390" rIns="0" bIns="0" rtlCol="0">
            <a:spAutoFit/>
          </a:bodyPr>
          <a:lstStyle/>
          <a:p>
            <a:pPr algn="ctr">
              <a:lnSpc>
                <a:spcPct val="100000"/>
              </a:lnSpc>
              <a:spcBef>
                <a:spcPts val="570"/>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a:p>
            <a:pPr algn="ctr">
              <a:lnSpc>
                <a:spcPct val="100000"/>
              </a:lnSpc>
              <a:spcBef>
                <a:spcPts val="844"/>
              </a:spcBef>
            </a:pPr>
            <a:r>
              <a:rPr sz="3600" spc="-5" dirty="0">
                <a:solidFill>
                  <a:srgbClr val="000000"/>
                </a:solidFill>
              </a:rPr>
              <a:t>INDICATIONS/METHODS</a:t>
            </a:r>
            <a:endParaRPr sz="3600"/>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5844540" y="4221477"/>
            <a:ext cx="3743325" cy="841375"/>
            <a:chOff x="5844540" y="4221477"/>
            <a:chExt cx="3743325" cy="841375"/>
          </a:xfrm>
        </p:grpSpPr>
        <p:sp>
          <p:nvSpPr>
            <p:cNvPr id="5" name="object 5"/>
            <p:cNvSpPr/>
            <p:nvPr/>
          </p:nvSpPr>
          <p:spPr>
            <a:xfrm>
              <a:off x="5854065" y="4231002"/>
              <a:ext cx="3724275" cy="822325"/>
            </a:xfrm>
            <a:custGeom>
              <a:avLst/>
              <a:gdLst/>
              <a:ahLst/>
              <a:cxnLst/>
              <a:rect l="l" t="t" r="r" b="b"/>
              <a:pathLst>
                <a:path w="3724275" h="822325">
                  <a:moveTo>
                    <a:pt x="3649433" y="0"/>
                  </a:moveTo>
                  <a:lnTo>
                    <a:pt x="74460" y="0"/>
                  </a:lnTo>
                  <a:lnTo>
                    <a:pt x="45477" y="5851"/>
                  </a:lnTo>
                  <a:lnTo>
                    <a:pt x="21809" y="21809"/>
                  </a:lnTo>
                  <a:lnTo>
                    <a:pt x="5851" y="45477"/>
                  </a:lnTo>
                  <a:lnTo>
                    <a:pt x="0" y="74460"/>
                  </a:lnTo>
                  <a:lnTo>
                    <a:pt x="0" y="747737"/>
                  </a:lnTo>
                  <a:lnTo>
                    <a:pt x="5851" y="776720"/>
                  </a:lnTo>
                  <a:lnTo>
                    <a:pt x="21809" y="800388"/>
                  </a:lnTo>
                  <a:lnTo>
                    <a:pt x="45477" y="816346"/>
                  </a:lnTo>
                  <a:lnTo>
                    <a:pt x="74460" y="822197"/>
                  </a:lnTo>
                  <a:lnTo>
                    <a:pt x="3649433" y="822197"/>
                  </a:lnTo>
                  <a:lnTo>
                    <a:pt x="3678416" y="816346"/>
                  </a:lnTo>
                  <a:lnTo>
                    <a:pt x="3702084" y="800388"/>
                  </a:lnTo>
                  <a:lnTo>
                    <a:pt x="3718042" y="776720"/>
                  </a:lnTo>
                  <a:lnTo>
                    <a:pt x="3723894" y="747737"/>
                  </a:lnTo>
                  <a:lnTo>
                    <a:pt x="3723894" y="74460"/>
                  </a:lnTo>
                  <a:lnTo>
                    <a:pt x="3718042" y="45477"/>
                  </a:lnTo>
                  <a:lnTo>
                    <a:pt x="3702084" y="21809"/>
                  </a:lnTo>
                  <a:lnTo>
                    <a:pt x="3678416" y="5851"/>
                  </a:lnTo>
                  <a:lnTo>
                    <a:pt x="3649433" y="0"/>
                  </a:lnTo>
                  <a:close/>
                </a:path>
              </a:pathLst>
            </a:custGeom>
            <a:solidFill>
              <a:srgbClr val="FFF4D2"/>
            </a:solidFill>
          </p:spPr>
          <p:txBody>
            <a:bodyPr wrap="square" lIns="0" tIns="0" rIns="0" bIns="0" rtlCol="0"/>
            <a:lstStyle/>
            <a:p>
              <a:endParaRPr/>
            </a:p>
          </p:txBody>
        </p:sp>
        <p:sp>
          <p:nvSpPr>
            <p:cNvPr id="6" name="object 6"/>
            <p:cNvSpPr/>
            <p:nvPr/>
          </p:nvSpPr>
          <p:spPr>
            <a:xfrm>
              <a:off x="5854065" y="4231002"/>
              <a:ext cx="3724275" cy="822325"/>
            </a:xfrm>
            <a:custGeom>
              <a:avLst/>
              <a:gdLst/>
              <a:ahLst/>
              <a:cxnLst/>
              <a:rect l="l" t="t" r="r" b="b"/>
              <a:pathLst>
                <a:path w="3724275" h="822325">
                  <a:moveTo>
                    <a:pt x="0" y="74460"/>
                  </a:moveTo>
                  <a:lnTo>
                    <a:pt x="5851" y="45477"/>
                  </a:lnTo>
                  <a:lnTo>
                    <a:pt x="21809" y="21809"/>
                  </a:lnTo>
                  <a:lnTo>
                    <a:pt x="45477" y="5851"/>
                  </a:lnTo>
                  <a:lnTo>
                    <a:pt x="74460" y="0"/>
                  </a:lnTo>
                  <a:lnTo>
                    <a:pt x="3649433" y="0"/>
                  </a:lnTo>
                  <a:lnTo>
                    <a:pt x="3678416" y="5851"/>
                  </a:lnTo>
                  <a:lnTo>
                    <a:pt x="3702084" y="21809"/>
                  </a:lnTo>
                  <a:lnTo>
                    <a:pt x="3718042" y="45477"/>
                  </a:lnTo>
                  <a:lnTo>
                    <a:pt x="3723894" y="74460"/>
                  </a:lnTo>
                  <a:lnTo>
                    <a:pt x="3723894" y="747737"/>
                  </a:lnTo>
                  <a:lnTo>
                    <a:pt x="3718042" y="776720"/>
                  </a:lnTo>
                  <a:lnTo>
                    <a:pt x="3702084" y="800388"/>
                  </a:lnTo>
                  <a:lnTo>
                    <a:pt x="3678416" y="816346"/>
                  </a:lnTo>
                  <a:lnTo>
                    <a:pt x="3649433" y="822197"/>
                  </a:lnTo>
                  <a:lnTo>
                    <a:pt x="74460" y="822197"/>
                  </a:lnTo>
                  <a:lnTo>
                    <a:pt x="45477" y="816346"/>
                  </a:lnTo>
                  <a:lnTo>
                    <a:pt x="21809" y="800388"/>
                  </a:lnTo>
                  <a:lnTo>
                    <a:pt x="5851" y="776720"/>
                  </a:lnTo>
                  <a:lnTo>
                    <a:pt x="0" y="747737"/>
                  </a:lnTo>
                  <a:lnTo>
                    <a:pt x="0" y="74460"/>
                  </a:lnTo>
                  <a:close/>
                </a:path>
              </a:pathLst>
            </a:custGeom>
            <a:ln w="19049">
              <a:solidFill>
                <a:srgbClr val="BB8542"/>
              </a:solidFill>
            </a:ln>
          </p:spPr>
          <p:txBody>
            <a:bodyPr wrap="square" lIns="0" tIns="0" rIns="0" bIns="0" rtlCol="0"/>
            <a:lstStyle/>
            <a:p>
              <a:endParaRPr/>
            </a:p>
          </p:txBody>
        </p:sp>
        <p:pic>
          <p:nvPicPr>
            <p:cNvPr id="7" name="object 7"/>
            <p:cNvPicPr/>
            <p:nvPr/>
          </p:nvPicPr>
          <p:blipFill>
            <a:blip r:embed="rId4" cstate="print"/>
            <a:stretch>
              <a:fillRect/>
            </a:stretch>
          </p:blipFill>
          <p:spPr>
            <a:xfrm>
              <a:off x="6007608" y="4360164"/>
              <a:ext cx="566165" cy="531113"/>
            </a:xfrm>
            <a:prstGeom prst="rect">
              <a:avLst/>
            </a:prstGeom>
          </p:spPr>
        </p:pic>
      </p:grpSp>
      <p:sp>
        <p:nvSpPr>
          <p:cNvPr id="8" name="object 8"/>
          <p:cNvSpPr txBox="1"/>
          <p:nvPr/>
        </p:nvSpPr>
        <p:spPr>
          <a:xfrm>
            <a:off x="6652869" y="4339403"/>
            <a:ext cx="2731135" cy="57404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921828"/>
                </a:solidFill>
                <a:latin typeface="Arial"/>
                <a:cs typeface="Arial"/>
              </a:rPr>
              <a:t>Contraindication:</a:t>
            </a:r>
            <a:endParaRPr sz="1800">
              <a:latin typeface="Arial"/>
              <a:cs typeface="Arial"/>
            </a:endParaRPr>
          </a:p>
          <a:p>
            <a:pPr marL="12700">
              <a:lnSpc>
                <a:spcPct val="100000"/>
              </a:lnSpc>
            </a:pPr>
            <a:r>
              <a:rPr sz="1800" spc="-5" dirty="0">
                <a:latin typeface="Arial MT"/>
                <a:cs typeface="Arial MT"/>
              </a:rPr>
              <a:t>Trauma</a:t>
            </a:r>
            <a:r>
              <a:rPr sz="1800" spc="-10" dirty="0">
                <a:latin typeface="Arial MT"/>
                <a:cs typeface="Arial MT"/>
              </a:rPr>
              <a:t> </a:t>
            </a:r>
            <a:r>
              <a:rPr sz="1800" spc="-5" dirty="0">
                <a:latin typeface="Arial MT"/>
                <a:cs typeface="Arial MT"/>
              </a:rPr>
              <a:t>proximal</a:t>
            </a:r>
            <a:r>
              <a:rPr sz="1800" spc="-20" dirty="0">
                <a:latin typeface="Arial MT"/>
                <a:cs typeface="Arial MT"/>
              </a:rPr>
              <a:t> </a:t>
            </a:r>
            <a:r>
              <a:rPr sz="1800" spc="-5" dirty="0">
                <a:latin typeface="Arial MT"/>
                <a:cs typeface="Arial MT"/>
              </a:rPr>
              <a:t>to</a:t>
            </a:r>
            <a:r>
              <a:rPr sz="1800" dirty="0">
                <a:latin typeface="Arial MT"/>
                <a:cs typeface="Arial MT"/>
              </a:rPr>
              <a:t> </a:t>
            </a:r>
            <a:r>
              <a:rPr sz="1800" spc="-5" dirty="0">
                <a:latin typeface="Arial MT"/>
                <a:cs typeface="Arial MT"/>
              </a:rPr>
              <a:t>IV</a:t>
            </a:r>
            <a:r>
              <a:rPr sz="1800" spc="-10" dirty="0">
                <a:latin typeface="Arial MT"/>
                <a:cs typeface="Arial MT"/>
              </a:rPr>
              <a:t> </a:t>
            </a:r>
            <a:r>
              <a:rPr sz="1800" spc="-5" dirty="0">
                <a:latin typeface="Arial MT"/>
                <a:cs typeface="Arial MT"/>
              </a:rPr>
              <a:t>Site</a:t>
            </a:r>
            <a:endParaRPr sz="1800">
              <a:latin typeface="Arial MT"/>
              <a:cs typeface="Arial MT"/>
            </a:endParaRPr>
          </a:p>
        </p:txBody>
      </p:sp>
      <p:sp>
        <p:nvSpPr>
          <p:cNvPr id="9" name="object 9"/>
          <p:cNvSpPr txBox="1"/>
          <p:nvPr/>
        </p:nvSpPr>
        <p:spPr>
          <a:xfrm>
            <a:off x="2591079" y="1195883"/>
            <a:ext cx="7010400" cy="574040"/>
          </a:xfrm>
          <a:prstGeom prst="rect">
            <a:avLst/>
          </a:prstGeom>
        </p:spPr>
        <p:txBody>
          <a:bodyPr vert="horz" wrap="square" lIns="0" tIns="12700" rIns="0" bIns="0" rtlCol="0">
            <a:spAutoFit/>
          </a:bodyPr>
          <a:lstStyle/>
          <a:p>
            <a:pPr marL="12700">
              <a:lnSpc>
                <a:spcPct val="100000"/>
              </a:lnSpc>
              <a:spcBef>
                <a:spcPts val="100"/>
              </a:spcBef>
            </a:pPr>
            <a:r>
              <a:rPr sz="3600" b="1" dirty="0">
                <a:latin typeface="Arial"/>
                <a:cs typeface="Arial"/>
              </a:rPr>
              <a:t>OF</a:t>
            </a:r>
            <a:r>
              <a:rPr sz="3600" b="1" spc="-25" dirty="0">
                <a:latin typeface="Arial"/>
                <a:cs typeface="Arial"/>
              </a:rPr>
              <a:t> </a:t>
            </a:r>
            <a:r>
              <a:rPr sz="3600" b="1" spc="-5" dirty="0">
                <a:solidFill>
                  <a:srgbClr val="BB8542"/>
                </a:solidFill>
                <a:latin typeface="Arial"/>
                <a:cs typeface="Arial"/>
              </a:rPr>
              <a:t>INTRAVENOUS</a:t>
            </a:r>
            <a:r>
              <a:rPr sz="3600" b="1" spc="-30" dirty="0">
                <a:solidFill>
                  <a:srgbClr val="BB8542"/>
                </a:solidFill>
                <a:latin typeface="Arial"/>
                <a:cs typeface="Arial"/>
              </a:rPr>
              <a:t> </a:t>
            </a:r>
            <a:r>
              <a:rPr sz="3600" b="1" spc="-5" dirty="0">
                <a:solidFill>
                  <a:srgbClr val="BB8542"/>
                </a:solidFill>
                <a:latin typeface="Arial"/>
                <a:cs typeface="Arial"/>
              </a:rPr>
              <a:t>(IV)</a:t>
            </a:r>
            <a:r>
              <a:rPr sz="3600" b="1" spc="-25" dirty="0">
                <a:solidFill>
                  <a:srgbClr val="BB8542"/>
                </a:solidFill>
                <a:latin typeface="Arial"/>
                <a:cs typeface="Arial"/>
              </a:rPr>
              <a:t> </a:t>
            </a:r>
            <a:r>
              <a:rPr sz="3600" b="1" spc="-5" dirty="0">
                <a:latin typeface="Arial"/>
                <a:cs typeface="Arial"/>
              </a:rPr>
              <a:t>ACCESS</a:t>
            </a:r>
            <a:endParaRPr sz="3600">
              <a:latin typeface="Arial"/>
              <a:cs typeface="Arial"/>
            </a:endParaRPr>
          </a:p>
        </p:txBody>
      </p:sp>
      <p:sp>
        <p:nvSpPr>
          <p:cNvPr id="10" name="object 10"/>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11" name="object 11"/>
          <p:cNvSpPr txBox="1"/>
          <p:nvPr/>
        </p:nvSpPr>
        <p:spPr>
          <a:xfrm>
            <a:off x="6163859" y="2255531"/>
            <a:ext cx="5335905" cy="1767205"/>
          </a:xfrm>
          <a:prstGeom prst="rect">
            <a:avLst/>
          </a:prstGeom>
        </p:spPr>
        <p:txBody>
          <a:bodyPr vert="horz" wrap="square" lIns="0" tIns="12065" rIns="0" bIns="0" rtlCol="0">
            <a:spAutoFit/>
          </a:bodyPr>
          <a:lstStyle/>
          <a:p>
            <a:pPr marL="12700" marR="5080">
              <a:lnSpc>
                <a:spcPct val="127099"/>
              </a:lnSpc>
              <a:spcBef>
                <a:spcPts val="95"/>
              </a:spcBef>
            </a:pPr>
            <a:r>
              <a:rPr sz="1800" spc="-5" dirty="0">
                <a:latin typeface="Arial MT"/>
                <a:cs typeface="Arial MT"/>
              </a:rPr>
              <a:t>Easier to move </a:t>
            </a:r>
            <a:r>
              <a:rPr sz="1800" dirty="0">
                <a:latin typeface="Arial MT"/>
                <a:cs typeface="Arial MT"/>
              </a:rPr>
              <a:t>a </a:t>
            </a:r>
            <a:r>
              <a:rPr sz="1800" spc="-5" dirty="0">
                <a:latin typeface="Arial MT"/>
                <a:cs typeface="Arial MT"/>
              </a:rPr>
              <a:t>casualty without </a:t>
            </a:r>
            <a:r>
              <a:rPr sz="1800" dirty="0">
                <a:latin typeface="Arial MT"/>
                <a:cs typeface="Arial MT"/>
              </a:rPr>
              <a:t>an </a:t>
            </a:r>
            <a:r>
              <a:rPr sz="1800" spc="-5" dirty="0">
                <a:latin typeface="Arial MT"/>
                <a:cs typeface="Arial MT"/>
              </a:rPr>
              <a:t>IV </a:t>
            </a:r>
            <a:r>
              <a:rPr sz="1800" dirty="0">
                <a:latin typeface="Arial MT"/>
                <a:cs typeface="Arial MT"/>
              </a:rPr>
              <a:t>line and bag </a:t>
            </a:r>
            <a:r>
              <a:rPr sz="1800" spc="-490" dirty="0">
                <a:latin typeface="Arial MT"/>
                <a:cs typeface="Arial MT"/>
              </a:rPr>
              <a:t> </a:t>
            </a:r>
            <a:r>
              <a:rPr sz="1800" spc="-5" dirty="0">
                <a:latin typeface="Arial MT"/>
                <a:cs typeface="Arial MT"/>
              </a:rPr>
              <a:t>Less likely to dislodge </a:t>
            </a:r>
            <a:r>
              <a:rPr sz="1800" dirty="0">
                <a:latin typeface="Arial MT"/>
                <a:cs typeface="Arial MT"/>
              </a:rPr>
              <a:t>during </a:t>
            </a:r>
            <a:r>
              <a:rPr sz="1800" spc="-5" dirty="0">
                <a:latin typeface="Arial MT"/>
                <a:cs typeface="Arial MT"/>
              </a:rPr>
              <a:t>movement </a:t>
            </a:r>
            <a:r>
              <a:rPr sz="1800" dirty="0">
                <a:latin typeface="Arial MT"/>
                <a:cs typeface="Arial MT"/>
              </a:rPr>
              <a:t> </a:t>
            </a:r>
            <a:r>
              <a:rPr sz="1800" spc="-5" dirty="0">
                <a:latin typeface="Arial MT"/>
                <a:cs typeface="Arial MT"/>
              </a:rPr>
              <a:t>Conservation</a:t>
            </a:r>
            <a:r>
              <a:rPr sz="1800" spc="-15" dirty="0">
                <a:latin typeface="Arial MT"/>
                <a:cs typeface="Arial MT"/>
              </a:rPr>
              <a:t> </a:t>
            </a:r>
            <a:r>
              <a:rPr sz="1800" dirty="0">
                <a:latin typeface="Arial MT"/>
                <a:cs typeface="Arial MT"/>
              </a:rPr>
              <a:t>of</a:t>
            </a:r>
            <a:r>
              <a:rPr sz="1800" spc="-5" dirty="0">
                <a:latin typeface="Arial MT"/>
                <a:cs typeface="Arial MT"/>
              </a:rPr>
              <a:t> limited</a:t>
            </a:r>
            <a:r>
              <a:rPr sz="1800" spc="-10" dirty="0">
                <a:latin typeface="Arial MT"/>
                <a:cs typeface="Arial MT"/>
              </a:rPr>
              <a:t> </a:t>
            </a:r>
            <a:r>
              <a:rPr sz="1800" spc="-5" dirty="0">
                <a:latin typeface="Arial MT"/>
                <a:cs typeface="Arial MT"/>
              </a:rPr>
              <a:t>IV</a:t>
            </a:r>
            <a:r>
              <a:rPr sz="1800" dirty="0">
                <a:latin typeface="Arial MT"/>
                <a:cs typeface="Arial MT"/>
              </a:rPr>
              <a:t> </a:t>
            </a:r>
            <a:r>
              <a:rPr sz="1800" spc="-5" dirty="0">
                <a:latin typeface="Arial MT"/>
                <a:cs typeface="Arial MT"/>
              </a:rPr>
              <a:t>fluids</a:t>
            </a:r>
            <a:endParaRPr sz="1800">
              <a:latin typeface="Arial MT"/>
              <a:cs typeface="Arial MT"/>
            </a:endParaRPr>
          </a:p>
          <a:p>
            <a:pPr marL="12700" marR="2074545">
              <a:lnSpc>
                <a:spcPct val="126899"/>
              </a:lnSpc>
            </a:pPr>
            <a:r>
              <a:rPr sz="1800" dirty="0">
                <a:latin typeface="Arial MT"/>
                <a:cs typeface="Arial MT"/>
              </a:rPr>
              <a:t>Rapid </a:t>
            </a:r>
            <a:r>
              <a:rPr sz="1800" spc="-5" dirty="0">
                <a:latin typeface="Arial MT"/>
                <a:cs typeface="Arial MT"/>
              </a:rPr>
              <a:t>IV access </a:t>
            </a:r>
            <a:r>
              <a:rPr sz="1800" dirty="0">
                <a:latin typeface="Arial MT"/>
                <a:cs typeface="Arial MT"/>
              </a:rPr>
              <a:t>is </a:t>
            </a:r>
            <a:r>
              <a:rPr sz="1800" spc="-5" dirty="0">
                <a:latin typeface="Arial MT"/>
                <a:cs typeface="Arial MT"/>
              </a:rPr>
              <a:t>still available </a:t>
            </a:r>
            <a:r>
              <a:rPr sz="1800" spc="-490" dirty="0">
                <a:latin typeface="Arial MT"/>
                <a:cs typeface="Arial MT"/>
              </a:rPr>
              <a:t> </a:t>
            </a:r>
            <a:r>
              <a:rPr sz="1800" spc="-5" dirty="0">
                <a:latin typeface="Arial MT"/>
                <a:cs typeface="Arial MT"/>
              </a:rPr>
              <a:t>Reduced</a:t>
            </a:r>
            <a:r>
              <a:rPr sz="1800" spc="-25" dirty="0">
                <a:latin typeface="Arial MT"/>
                <a:cs typeface="Arial MT"/>
              </a:rPr>
              <a:t> </a:t>
            </a:r>
            <a:r>
              <a:rPr sz="1800" dirty="0">
                <a:latin typeface="Arial MT"/>
                <a:cs typeface="Arial MT"/>
              </a:rPr>
              <a:t>equipment</a:t>
            </a:r>
            <a:r>
              <a:rPr sz="1800" spc="-20" dirty="0">
                <a:latin typeface="Arial MT"/>
                <a:cs typeface="Arial MT"/>
              </a:rPr>
              <a:t> </a:t>
            </a:r>
            <a:r>
              <a:rPr sz="1800" dirty="0">
                <a:latin typeface="Arial MT"/>
                <a:cs typeface="Arial MT"/>
              </a:rPr>
              <a:t>loads</a:t>
            </a:r>
            <a:endParaRPr sz="1800">
              <a:latin typeface="Arial MT"/>
              <a:cs typeface="Arial MT"/>
            </a:endParaRPr>
          </a:p>
        </p:txBody>
      </p:sp>
      <p:sp>
        <p:nvSpPr>
          <p:cNvPr id="12" name="object 12"/>
          <p:cNvSpPr txBox="1"/>
          <p:nvPr/>
        </p:nvSpPr>
        <p:spPr>
          <a:xfrm>
            <a:off x="431432" y="1949893"/>
            <a:ext cx="10476230" cy="330200"/>
          </a:xfrm>
          <a:prstGeom prst="rect">
            <a:avLst/>
          </a:prstGeom>
        </p:spPr>
        <p:txBody>
          <a:bodyPr vert="horz" wrap="square" lIns="0" tIns="12065" rIns="0" bIns="0" rtlCol="0">
            <a:spAutoFit/>
          </a:bodyPr>
          <a:lstStyle/>
          <a:p>
            <a:pPr marL="12700">
              <a:lnSpc>
                <a:spcPct val="100000"/>
              </a:lnSpc>
              <a:spcBef>
                <a:spcPts val="95"/>
              </a:spcBef>
              <a:tabLst>
                <a:tab pos="5513070" algn="l"/>
              </a:tabLst>
            </a:pPr>
            <a:r>
              <a:rPr sz="3000" b="1" spc="-7" baseline="1388" dirty="0">
                <a:latin typeface="Arial"/>
                <a:cs typeface="Arial"/>
              </a:rPr>
              <a:t>Indications</a:t>
            </a:r>
            <a:r>
              <a:rPr sz="3000" b="1" spc="15" baseline="1388" dirty="0">
                <a:latin typeface="Arial"/>
                <a:cs typeface="Arial"/>
              </a:rPr>
              <a:t> </a:t>
            </a:r>
            <a:r>
              <a:rPr sz="3000" b="1" spc="-7" baseline="1388" dirty="0">
                <a:latin typeface="Arial"/>
                <a:cs typeface="Arial"/>
              </a:rPr>
              <a:t>for</a:t>
            </a:r>
            <a:r>
              <a:rPr sz="3000" b="1" baseline="1388" dirty="0">
                <a:latin typeface="Arial"/>
                <a:cs typeface="Arial"/>
              </a:rPr>
              <a:t> </a:t>
            </a:r>
            <a:r>
              <a:rPr sz="3000" b="1" spc="-7" baseline="1388" dirty="0">
                <a:latin typeface="Arial"/>
                <a:cs typeface="Arial"/>
              </a:rPr>
              <a:t>establishing</a:t>
            </a:r>
            <a:r>
              <a:rPr sz="3000" b="1" spc="30" baseline="1388" dirty="0">
                <a:latin typeface="Arial"/>
                <a:cs typeface="Arial"/>
              </a:rPr>
              <a:t> </a:t>
            </a:r>
            <a:r>
              <a:rPr sz="3000" b="1" spc="-7" baseline="1388" dirty="0">
                <a:latin typeface="Arial"/>
                <a:cs typeface="Arial"/>
              </a:rPr>
              <a:t>IV </a:t>
            </a:r>
            <a:r>
              <a:rPr sz="3000" b="1" spc="-15" baseline="1388" dirty="0">
                <a:latin typeface="Arial"/>
                <a:cs typeface="Arial"/>
              </a:rPr>
              <a:t>access:	</a:t>
            </a:r>
            <a:r>
              <a:rPr sz="2000" b="1" spc="-5" dirty="0">
                <a:latin typeface="Arial"/>
                <a:cs typeface="Arial"/>
              </a:rPr>
              <a:t>Field-ruggedized saline</a:t>
            </a:r>
            <a:r>
              <a:rPr sz="2000" b="1" spc="-20" dirty="0">
                <a:latin typeface="Arial"/>
                <a:cs typeface="Arial"/>
              </a:rPr>
              <a:t> </a:t>
            </a:r>
            <a:r>
              <a:rPr sz="2000" b="1" spc="-5" dirty="0">
                <a:latin typeface="Arial"/>
                <a:cs typeface="Arial"/>
              </a:rPr>
              <a:t>lock</a:t>
            </a:r>
            <a:r>
              <a:rPr sz="2000" b="1" spc="-25" dirty="0">
                <a:latin typeface="Arial"/>
                <a:cs typeface="Arial"/>
              </a:rPr>
              <a:t> </a:t>
            </a:r>
            <a:r>
              <a:rPr sz="2000" b="1" spc="-5" dirty="0">
                <a:latin typeface="Arial"/>
                <a:cs typeface="Arial"/>
              </a:rPr>
              <a:t>advantages:</a:t>
            </a:r>
            <a:endParaRPr sz="2000">
              <a:latin typeface="Arial"/>
              <a:cs typeface="Arial"/>
            </a:endParaRPr>
          </a:p>
        </p:txBody>
      </p:sp>
      <p:sp>
        <p:nvSpPr>
          <p:cNvPr id="13" name="object 13"/>
          <p:cNvSpPr txBox="1"/>
          <p:nvPr/>
        </p:nvSpPr>
        <p:spPr>
          <a:xfrm>
            <a:off x="663080" y="2249213"/>
            <a:ext cx="4509770" cy="776605"/>
          </a:xfrm>
          <a:prstGeom prst="rect">
            <a:avLst/>
          </a:prstGeom>
        </p:spPr>
        <p:txBody>
          <a:bodyPr vert="horz" wrap="square" lIns="0" tIns="113664" rIns="0" bIns="0" rtlCol="0">
            <a:spAutoFit/>
          </a:bodyPr>
          <a:lstStyle/>
          <a:p>
            <a:pPr marL="12700">
              <a:lnSpc>
                <a:spcPct val="100000"/>
              </a:lnSpc>
              <a:spcBef>
                <a:spcPts val="894"/>
              </a:spcBef>
            </a:pPr>
            <a:r>
              <a:rPr sz="1800" spc="-5" dirty="0">
                <a:latin typeface="Arial MT"/>
                <a:cs typeface="Arial MT"/>
              </a:rPr>
              <a:t>Shock</a:t>
            </a:r>
            <a:r>
              <a:rPr sz="1800" dirty="0">
                <a:latin typeface="Arial MT"/>
                <a:cs typeface="Arial MT"/>
              </a:rPr>
              <a:t> or </a:t>
            </a:r>
            <a:r>
              <a:rPr sz="1800" spc="-5" dirty="0">
                <a:latin typeface="Arial MT"/>
                <a:cs typeface="Arial MT"/>
              </a:rPr>
              <a:t>significant</a:t>
            </a:r>
            <a:r>
              <a:rPr sz="1800" spc="-15" dirty="0">
                <a:latin typeface="Arial MT"/>
                <a:cs typeface="Arial MT"/>
              </a:rPr>
              <a:t> </a:t>
            </a:r>
            <a:r>
              <a:rPr sz="1800" spc="-5" dirty="0">
                <a:latin typeface="Arial MT"/>
                <a:cs typeface="Arial MT"/>
              </a:rPr>
              <a:t>risk</a:t>
            </a:r>
            <a:r>
              <a:rPr sz="1800" spc="5" dirty="0">
                <a:latin typeface="Arial MT"/>
                <a:cs typeface="Arial MT"/>
              </a:rPr>
              <a:t> </a:t>
            </a:r>
            <a:r>
              <a:rPr sz="1800" dirty="0">
                <a:latin typeface="Arial MT"/>
                <a:cs typeface="Arial MT"/>
              </a:rPr>
              <a:t>of</a:t>
            </a:r>
            <a:r>
              <a:rPr sz="1800" spc="5" dirty="0">
                <a:latin typeface="Arial MT"/>
                <a:cs typeface="Arial MT"/>
              </a:rPr>
              <a:t> </a:t>
            </a:r>
            <a:r>
              <a:rPr sz="1800" spc="-5" dirty="0">
                <a:latin typeface="Arial MT"/>
                <a:cs typeface="Arial MT"/>
              </a:rPr>
              <a:t>developing</a:t>
            </a:r>
            <a:r>
              <a:rPr sz="1800" spc="-15" dirty="0">
                <a:latin typeface="Arial MT"/>
                <a:cs typeface="Arial MT"/>
              </a:rPr>
              <a:t> </a:t>
            </a:r>
            <a:r>
              <a:rPr sz="1800" spc="-5" dirty="0">
                <a:latin typeface="Arial MT"/>
                <a:cs typeface="Arial MT"/>
              </a:rPr>
              <a:t>shock</a:t>
            </a:r>
            <a:endParaRPr sz="1800">
              <a:latin typeface="Arial MT"/>
              <a:cs typeface="Arial MT"/>
            </a:endParaRPr>
          </a:p>
          <a:p>
            <a:pPr marL="12700">
              <a:lnSpc>
                <a:spcPct val="100000"/>
              </a:lnSpc>
              <a:spcBef>
                <a:spcPts val="800"/>
              </a:spcBef>
            </a:pPr>
            <a:r>
              <a:rPr sz="1800" b="1" spc="-5" dirty="0">
                <a:latin typeface="Arial"/>
                <a:cs typeface="Arial"/>
              </a:rPr>
              <a:t>Cannot</a:t>
            </a:r>
            <a:r>
              <a:rPr sz="1800" b="1" spc="-10" dirty="0">
                <a:latin typeface="Arial"/>
                <a:cs typeface="Arial"/>
              </a:rPr>
              <a:t> </a:t>
            </a:r>
            <a:r>
              <a:rPr sz="1800" spc="-5" dirty="0">
                <a:latin typeface="Arial MT"/>
                <a:cs typeface="Arial MT"/>
              </a:rPr>
              <a:t>take</a:t>
            </a:r>
            <a:r>
              <a:rPr sz="1800" spc="-10" dirty="0">
                <a:latin typeface="Arial MT"/>
                <a:cs typeface="Arial MT"/>
              </a:rPr>
              <a:t> </a:t>
            </a:r>
            <a:r>
              <a:rPr sz="1800" spc="-5" dirty="0">
                <a:latin typeface="Arial MT"/>
                <a:cs typeface="Arial MT"/>
              </a:rPr>
              <a:t>medications</a:t>
            </a:r>
            <a:r>
              <a:rPr sz="1800" spc="-25" dirty="0">
                <a:latin typeface="Arial MT"/>
                <a:cs typeface="Arial MT"/>
              </a:rPr>
              <a:t> </a:t>
            </a:r>
            <a:r>
              <a:rPr sz="1800" dirty="0">
                <a:latin typeface="Arial MT"/>
                <a:cs typeface="Arial MT"/>
              </a:rPr>
              <a:t>orally</a:t>
            </a:r>
            <a:endParaRPr sz="1800">
              <a:latin typeface="Arial MT"/>
              <a:cs typeface="Arial MT"/>
            </a:endParaRPr>
          </a:p>
        </p:txBody>
      </p:sp>
      <p:sp>
        <p:nvSpPr>
          <p:cNvPr id="14" name="object 14"/>
          <p:cNvSpPr txBox="1"/>
          <p:nvPr/>
        </p:nvSpPr>
        <p:spPr>
          <a:xfrm>
            <a:off x="729146" y="3919364"/>
            <a:ext cx="4396740" cy="1839595"/>
          </a:xfrm>
          <a:prstGeom prst="rect">
            <a:avLst/>
          </a:prstGeom>
        </p:spPr>
        <p:txBody>
          <a:bodyPr vert="horz" wrap="square" lIns="0" tIns="43815" rIns="0" bIns="0" rtlCol="0">
            <a:spAutoFit/>
          </a:bodyPr>
          <a:lstStyle/>
          <a:p>
            <a:pPr marL="12700" marR="5080">
              <a:lnSpc>
                <a:spcPts val="1939"/>
              </a:lnSpc>
              <a:spcBef>
                <a:spcPts val="345"/>
              </a:spcBef>
            </a:pPr>
            <a:r>
              <a:rPr sz="1800" b="1" spc="-5" dirty="0">
                <a:latin typeface="Arial"/>
                <a:cs typeface="Arial"/>
              </a:rPr>
              <a:t>18-gauge IVs or</a:t>
            </a:r>
            <a:r>
              <a:rPr sz="1800" b="1" dirty="0">
                <a:latin typeface="Arial"/>
                <a:cs typeface="Arial"/>
              </a:rPr>
              <a:t> </a:t>
            </a:r>
            <a:r>
              <a:rPr sz="1800" b="1" spc="-5" dirty="0">
                <a:latin typeface="Arial"/>
                <a:cs typeface="Arial"/>
              </a:rPr>
              <a:t>Saline</a:t>
            </a:r>
            <a:r>
              <a:rPr sz="1800" b="1" dirty="0">
                <a:latin typeface="Arial"/>
                <a:cs typeface="Arial"/>
              </a:rPr>
              <a:t> </a:t>
            </a:r>
            <a:r>
              <a:rPr sz="1800" b="1" spc="-5" dirty="0">
                <a:latin typeface="Arial"/>
                <a:cs typeface="Arial"/>
              </a:rPr>
              <a:t>Lock</a:t>
            </a:r>
            <a:r>
              <a:rPr sz="1800" b="1" spc="-10" dirty="0">
                <a:latin typeface="Arial"/>
                <a:cs typeface="Arial"/>
              </a:rPr>
              <a:t> </a:t>
            </a:r>
            <a:r>
              <a:rPr sz="1800" dirty="0">
                <a:latin typeface="Arial MT"/>
                <a:cs typeface="Arial MT"/>
              </a:rPr>
              <a:t>are </a:t>
            </a:r>
            <a:r>
              <a:rPr sz="1800" spc="5" dirty="0">
                <a:latin typeface="Arial MT"/>
                <a:cs typeface="Arial MT"/>
              </a:rPr>
              <a:t> </a:t>
            </a:r>
            <a:r>
              <a:rPr sz="1800" spc="-5" dirty="0">
                <a:latin typeface="Arial MT"/>
                <a:cs typeface="Arial MT"/>
              </a:rPr>
              <a:t>preferred,</a:t>
            </a:r>
            <a:r>
              <a:rPr sz="1800" spc="-15" dirty="0">
                <a:latin typeface="Arial MT"/>
                <a:cs typeface="Arial MT"/>
              </a:rPr>
              <a:t> </a:t>
            </a:r>
            <a:r>
              <a:rPr sz="1800" spc="-5" dirty="0">
                <a:latin typeface="Arial MT"/>
                <a:cs typeface="Arial MT"/>
              </a:rPr>
              <a:t>even for</a:t>
            </a:r>
            <a:r>
              <a:rPr sz="1800" dirty="0">
                <a:latin typeface="Arial MT"/>
                <a:cs typeface="Arial MT"/>
              </a:rPr>
              <a:t> rapid</a:t>
            </a:r>
            <a:r>
              <a:rPr sz="1800" spc="-10" dirty="0">
                <a:latin typeface="Arial MT"/>
                <a:cs typeface="Arial MT"/>
              </a:rPr>
              <a:t> </a:t>
            </a:r>
            <a:r>
              <a:rPr sz="1800" dirty="0">
                <a:latin typeface="Arial MT"/>
                <a:cs typeface="Arial MT"/>
              </a:rPr>
              <a:t>blood</a:t>
            </a:r>
            <a:r>
              <a:rPr sz="1800" spc="-10" dirty="0">
                <a:latin typeface="Arial MT"/>
                <a:cs typeface="Arial MT"/>
              </a:rPr>
              <a:t> </a:t>
            </a:r>
            <a:r>
              <a:rPr sz="1800" spc="-5" dirty="0">
                <a:latin typeface="Arial MT"/>
                <a:cs typeface="Arial MT"/>
              </a:rPr>
              <a:t>transfusions</a:t>
            </a:r>
            <a:endParaRPr sz="1800">
              <a:latin typeface="Arial MT"/>
              <a:cs typeface="Arial MT"/>
            </a:endParaRPr>
          </a:p>
          <a:p>
            <a:pPr marL="12700" marR="513715">
              <a:lnSpc>
                <a:spcPts val="1939"/>
              </a:lnSpc>
              <a:spcBef>
                <a:spcPts val="1210"/>
              </a:spcBef>
            </a:pPr>
            <a:r>
              <a:rPr sz="1800" b="1" spc="-5" dirty="0">
                <a:latin typeface="Arial"/>
                <a:cs typeface="Arial"/>
              </a:rPr>
              <a:t>Flush saline locks </a:t>
            </a:r>
            <a:r>
              <a:rPr sz="1800" spc="-5" dirty="0">
                <a:latin typeface="Arial MT"/>
                <a:cs typeface="Arial MT"/>
              </a:rPr>
              <a:t>after insertion </a:t>
            </a:r>
            <a:r>
              <a:rPr sz="1800" dirty="0">
                <a:latin typeface="Arial MT"/>
                <a:cs typeface="Arial MT"/>
              </a:rPr>
              <a:t>and </a:t>
            </a:r>
            <a:r>
              <a:rPr sz="1800" spc="-490" dirty="0">
                <a:latin typeface="Arial MT"/>
                <a:cs typeface="Arial MT"/>
              </a:rPr>
              <a:t> </a:t>
            </a:r>
            <a:r>
              <a:rPr sz="1800" spc="-5" dirty="0">
                <a:latin typeface="Arial MT"/>
                <a:cs typeface="Arial MT"/>
              </a:rPr>
              <a:t>every</a:t>
            </a:r>
            <a:r>
              <a:rPr sz="1800" spc="-10" dirty="0">
                <a:latin typeface="Arial MT"/>
                <a:cs typeface="Arial MT"/>
              </a:rPr>
              <a:t> </a:t>
            </a:r>
            <a:r>
              <a:rPr sz="1800" dirty="0">
                <a:latin typeface="Arial MT"/>
                <a:cs typeface="Arial MT"/>
              </a:rPr>
              <a:t>2</a:t>
            </a:r>
            <a:r>
              <a:rPr sz="1800" spc="-5" dirty="0">
                <a:latin typeface="Arial MT"/>
                <a:cs typeface="Arial MT"/>
              </a:rPr>
              <a:t> </a:t>
            </a:r>
            <a:r>
              <a:rPr sz="1800" dirty="0">
                <a:latin typeface="Arial MT"/>
                <a:cs typeface="Arial MT"/>
              </a:rPr>
              <a:t>hours</a:t>
            </a:r>
            <a:endParaRPr sz="1800">
              <a:latin typeface="Arial MT"/>
              <a:cs typeface="Arial MT"/>
            </a:endParaRPr>
          </a:p>
          <a:p>
            <a:pPr marL="12700">
              <a:lnSpc>
                <a:spcPts val="2050"/>
              </a:lnSpc>
              <a:spcBef>
                <a:spcPts val="960"/>
              </a:spcBef>
            </a:pPr>
            <a:r>
              <a:rPr sz="1800" spc="-5" dirty="0">
                <a:latin typeface="Arial MT"/>
                <a:cs typeface="Arial MT"/>
              </a:rPr>
              <a:t>When administering</a:t>
            </a:r>
            <a:r>
              <a:rPr sz="1800" spc="-15" dirty="0">
                <a:latin typeface="Arial MT"/>
                <a:cs typeface="Arial MT"/>
              </a:rPr>
              <a:t> </a:t>
            </a:r>
            <a:r>
              <a:rPr sz="1800" spc="-5" dirty="0">
                <a:latin typeface="Arial MT"/>
                <a:cs typeface="Arial MT"/>
              </a:rPr>
              <a:t>fluids, </a:t>
            </a:r>
            <a:r>
              <a:rPr sz="1800" b="1" spc="-5" dirty="0">
                <a:latin typeface="Arial"/>
                <a:cs typeface="Arial"/>
              </a:rPr>
              <a:t>secure the</a:t>
            </a:r>
            <a:r>
              <a:rPr sz="1800" b="1" spc="5" dirty="0">
                <a:latin typeface="Arial"/>
                <a:cs typeface="Arial"/>
              </a:rPr>
              <a:t> </a:t>
            </a:r>
            <a:r>
              <a:rPr sz="1800" b="1" spc="-5" dirty="0">
                <a:latin typeface="Arial"/>
                <a:cs typeface="Arial"/>
              </a:rPr>
              <a:t>IV</a:t>
            </a:r>
            <a:endParaRPr sz="1800">
              <a:latin typeface="Arial"/>
              <a:cs typeface="Arial"/>
            </a:endParaRPr>
          </a:p>
          <a:p>
            <a:pPr marL="12700">
              <a:lnSpc>
                <a:spcPts val="2050"/>
              </a:lnSpc>
            </a:pPr>
            <a:r>
              <a:rPr sz="1800" dirty="0">
                <a:latin typeface="Arial MT"/>
                <a:cs typeface="Arial MT"/>
              </a:rPr>
              <a:t>lines</a:t>
            </a:r>
            <a:r>
              <a:rPr sz="1800" spc="-10" dirty="0">
                <a:latin typeface="Arial MT"/>
                <a:cs typeface="Arial MT"/>
              </a:rPr>
              <a:t> </a:t>
            </a:r>
            <a:r>
              <a:rPr sz="1800" spc="-5" dirty="0">
                <a:latin typeface="Arial MT"/>
                <a:cs typeface="Arial MT"/>
              </a:rPr>
              <a:t>to avoid</a:t>
            </a:r>
            <a:r>
              <a:rPr sz="1800" spc="-10" dirty="0">
                <a:latin typeface="Arial MT"/>
                <a:cs typeface="Arial MT"/>
              </a:rPr>
              <a:t> </a:t>
            </a:r>
            <a:r>
              <a:rPr sz="1800" spc="-5" dirty="0">
                <a:latin typeface="Arial MT"/>
                <a:cs typeface="Arial MT"/>
              </a:rPr>
              <a:t>dislodging</a:t>
            </a:r>
            <a:r>
              <a:rPr sz="1800" spc="-10" dirty="0">
                <a:latin typeface="Arial MT"/>
                <a:cs typeface="Arial MT"/>
              </a:rPr>
              <a:t> </a:t>
            </a:r>
            <a:r>
              <a:rPr sz="1800" spc="-5" dirty="0">
                <a:latin typeface="Arial MT"/>
                <a:cs typeface="Arial MT"/>
              </a:rPr>
              <a:t>the catheter</a:t>
            </a:r>
            <a:endParaRPr sz="1800">
              <a:latin typeface="Arial MT"/>
              <a:cs typeface="Arial MT"/>
            </a:endParaRPr>
          </a:p>
        </p:txBody>
      </p:sp>
      <p:grpSp>
        <p:nvGrpSpPr>
          <p:cNvPr id="15" name="object 15"/>
          <p:cNvGrpSpPr/>
          <p:nvPr/>
        </p:nvGrpSpPr>
        <p:grpSpPr>
          <a:xfrm>
            <a:off x="401574" y="3142488"/>
            <a:ext cx="4182110" cy="600710"/>
            <a:chOff x="401574" y="3142488"/>
            <a:chExt cx="4182110" cy="600710"/>
          </a:xfrm>
        </p:grpSpPr>
        <p:sp>
          <p:nvSpPr>
            <p:cNvPr id="16" name="object 16"/>
            <p:cNvSpPr/>
            <p:nvPr/>
          </p:nvSpPr>
          <p:spPr>
            <a:xfrm>
              <a:off x="411099" y="3152013"/>
              <a:ext cx="4163060" cy="581660"/>
            </a:xfrm>
            <a:custGeom>
              <a:avLst/>
              <a:gdLst/>
              <a:ahLst/>
              <a:cxnLst/>
              <a:rect l="l" t="t" r="r" b="b"/>
              <a:pathLst>
                <a:path w="4163060" h="581660">
                  <a:moveTo>
                    <a:pt x="4110151" y="0"/>
                  </a:moveTo>
                  <a:lnTo>
                    <a:pt x="52654" y="0"/>
                  </a:lnTo>
                  <a:lnTo>
                    <a:pt x="32157" y="4137"/>
                  </a:lnTo>
                  <a:lnTo>
                    <a:pt x="15420" y="15420"/>
                  </a:lnTo>
                  <a:lnTo>
                    <a:pt x="4137" y="32157"/>
                  </a:lnTo>
                  <a:lnTo>
                    <a:pt x="0" y="52654"/>
                  </a:lnTo>
                  <a:lnTo>
                    <a:pt x="0" y="528751"/>
                  </a:lnTo>
                  <a:lnTo>
                    <a:pt x="4137" y="549248"/>
                  </a:lnTo>
                  <a:lnTo>
                    <a:pt x="15420" y="565985"/>
                  </a:lnTo>
                  <a:lnTo>
                    <a:pt x="32157" y="577268"/>
                  </a:lnTo>
                  <a:lnTo>
                    <a:pt x="52654" y="581406"/>
                  </a:lnTo>
                  <a:lnTo>
                    <a:pt x="4110151" y="581406"/>
                  </a:lnTo>
                  <a:lnTo>
                    <a:pt x="4130648" y="577268"/>
                  </a:lnTo>
                  <a:lnTo>
                    <a:pt x="4147385" y="565985"/>
                  </a:lnTo>
                  <a:lnTo>
                    <a:pt x="4158668" y="549248"/>
                  </a:lnTo>
                  <a:lnTo>
                    <a:pt x="4162805" y="528751"/>
                  </a:lnTo>
                  <a:lnTo>
                    <a:pt x="4162805" y="52654"/>
                  </a:lnTo>
                  <a:lnTo>
                    <a:pt x="4158668" y="32157"/>
                  </a:lnTo>
                  <a:lnTo>
                    <a:pt x="4147385" y="15420"/>
                  </a:lnTo>
                  <a:lnTo>
                    <a:pt x="4130648" y="4137"/>
                  </a:lnTo>
                  <a:lnTo>
                    <a:pt x="4110151" y="0"/>
                  </a:lnTo>
                  <a:close/>
                </a:path>
              </a:pathLst>
            </a:custGeom>
            <a:solidFill>
              <a:srgbClr val="FFF4D2"/>
            </a:solidFill>
          </p:spPr>
          <p:txBody>
            <a:bodyPr wrap="square" lIns="0" tIns="0" rIns="0" bIns="0" rtlCol="0"/>
            <a:lstStyle/>
            <a:p>
              <a:endParaRPr/>
            </a:p>
          </p:txBody>
        </p:sp>
        <p:sp>
          <p:nvSpPr>
            <p:cNvPr id="17" name="object 17"/>
            <p:cNvSpPr/>
            <p:nvPr/>
          </p:nvSpPr>
          <p:spPr>
            <a:xfrm>
              <a:off x="411099" y="3152013"/>
              <a:ext cx="4163060" cy="581660"/>
            </a:xfrm>
            <a:custGeom>
              <a:avLst/>
              <a:gdLst/>
              <a:ahLst/>
              <a:cxnLst/>
              <a:rect l="l" t="t" r="r" b="b"/>
              <a:pathLst>
                <a:path w="4163060" h="581660">
                  <a:moveTo>
                    <a:pt x="0" y="52654"/>
                  </a:moveTo>
                  <a:lnTo>
                    <a:pt x="4137" y="32157"/>
                  </a:lnTo>
                  <a:lnTo>
                    <a:pt x="15420" y="15420"/>
                  </a:lnTo>
                  <a:lnTo>
                    <a:pt x="32157" y="4137"/>
                  </a:lnTo>
                  <a:lnTo>
                    <a:pt x="52654" y="0"/>
                  </a:lnTo>
                  <a:lnTo>
                    <a:pt x="4110151" y="0"/>
                  </a:lnTo>
                  <a:lnTo>
                    <a:pt x="4130648" y="4137"/>
                  </a:lnTo>
                  <a:lnTo>
                    <a:pt x="4147385" y="15420"/>
                  </a:lnTo>
                  <a:lnTo>
                    <a:pt x="4158668" y="32157"/>
                  </a:lnTo>
                  <a:lnTo>
                    <a:pt x="4162805" y="52654"/>
                  </a:lnTo>
                  <a:lnTo>
                    <a:pt x="4162805" y="528751"/>
                  </a:lnTo>
                  <a:lnTo>
                    <a:pt x="4158668" y="549248"/>
                  </a:lnTo>
                  <a:lnTo>
                    <a:pt x="4147385" y="565985"/>
                  </a:lnTo>
                  <a:lnTo>
                    <a:pt x="4130648" y="577268"/>
                  </a:lnTo>
                  <a:lnTo>
                    <a:pt x="4110151" y="581406"/>
                  </a:lnTo>
                  <a:lnTo>
                    <a:pt x="52654" y="581406"/>
                  </a:lnTo>
                  <a:lnTo>
                    <a:pt x="32157" y="577268"/>
                  </a:lnTo>
                  <a:lnTo>
                    <a:pt x="15420" y="565985"/>
                  </a:lnTo>
                  <a:lnTo>
                    <a:pt x="4137" y="549248"/>
                  </a:lnTo>
                  <a:lnTo>
                    <a:pt x="0" y="528751"/>
                  </a:lnTo>
                  <a:lnTo>
                    <a:pt x="0" y="52654"/>
                  </a:lnTo>
                  <a:close/>
                </a:path>
              </a:pathLst>
            </a:custGeom>
            <a:ln w="19050">
              <a:solidFill>
                <a:srgbClr val="BB8542"/>
              </a:solidFill>
            </a:ln>
          </p:spPr>
          <p:txBody>
            <a:bodyPr wrap="square" lIns="0" tIns="0" rIns="0" bIns="0" rtlCol="0"/>
            <a:lstStyle/>
            <a:p>
              <a:endParaRPr/>
            </a:p>
          </p:txBody>
        </p:sp>
        <p:pic>
          <p:nvPicPr>
            <p:cNvPr id="18" name="object 18"/>
            <p:cNvPicPr/>
            <p:nvPr/>
          </p:nvPicPr>
          <p:blipFill>
            <a:blip r:embed="rId4" cstate="print"/>
            <a:stretch>
              <a:fillRect/>
            </a:stretch>
          </p:blipFill>
          <p:spPr>
            <a:xfrm>
              <a:off x="578358" y="3273552"/>
              <a:ext cx="382523" cy="304037"/>
            </a:xfrm>
            <a:prstGeom prst="rect">
              <a:avLst/>
            </a:prstGeom>
          </p:spPr>
        </p:pic>
      </p:grpSp>
      <p:sp>
        <p:nvSpPr>
          <p:cNvPr id="19" name="object 19"/>
          <p:cNvSpPr txBox="1"/>
          <p:nvPr/>
        </p:nvSpPr>
        <p:spPr>
          <a:xfrm>
            <a:off x="1069426" y="3292171"/>
            <a:ext cx="32518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Not</a:t>
            </a:r>
            <a:r>
              <a:rPr sz="1800" b="1" spc="-20" dirty="0">
                <a:latin typeface="Arial"/>
                <a:cs typeface="Arial"/>
              </a:rPr>
              <a:t> </a:t>
            </a:r>
            <a:r>
              <a:rPr sz="1800" b="1" dirty="0">
                <a:latin typeface="Arial"/>
                <a:cs typeface="Arial"/>
              </a:rPr>
              <a:t>every</a:t>
            </a:r>
            <a:r>
              <a:rPr sz="1800" b="1" spc="-20" dirty="0">
                <a:latin typeface="Arial"/>
                <a:cs typeface="Arial"/>
              </a:rPr>
              <a:t> </a:t>
            </a:r>
            <a:r>
              <a:rPr sz="1800" spc="-5" dirty="0">
                <a:latin typeface="Arial MT"/>
                <a:cs typeface="Arial MT"/>
              </a:rPr>
              <a:t>casualty</a:t>
            </a:r>
            <a:r>
              <a:rPr sz="1800" spc="-20" dirty="0">
                <a:latin typeface="Arial MT"/>
                <a:cs typeface="Arial MT"/>
              </a:rPr>
              <a:t> </a:t>
            </a:r>
            <a:r>
              <a:rPr sz="1800" dirty="0">
                <a:latin typeface="Arial MT"/>
                <a:cs typeface="Arial MT"/>
              </a:rPr>
              <a:t>needs</a:t>
            </a:r>
            <a:r>
              <a:rPr sz="1800" spc="-20" dirty="0">
                <a:latin typeface="Arial MT"/>
                <a:cs typeface="Arial MT"/>
              </a:rPr>
              <a:t> </a:t>
            </a:r>
            <a:r>
              <a:rPr sz="1800" dirty="0">
                <a:latin typeface="Arial MT"/>
                <a:cs typeface="Arial MT"/>
              </a:rPr>
              <a:t>an</a:t>
            </a:r>
            <a:r>
              <a:rPr sz="1800" spc="-15" dirty="0">
                <a:latin typeface="Arial MT"/>
                <a:cs typeface="Arial MT"/>
              </a:rPr>
              <a:t> </a:t>
            </a:r>
            <a:r>
              <a:rPr sz="1800" spc="-5" dirty="0">
                <a:latin typeface="Arial MT"/>
                <a:cs typeface="Arial MT"/>
              </a:rPr>
              <a:t>IV</a:t>
            </a:r>
            <a:endParaRPr sz="1800">
              <a:latin typeface="Arial MT"/>
              <a:cs typeface="Arial MT"/>
            </a:endParaRPr>
          </a:p>
        </p:txBody>
      </p:sp>
      <p:sp>
        <p:nvSpPr>
          <p:cNvPr id="20" name="object 20"/>
          <p:cNvSpPr/>
          <p:nvPr/>
        </p:nvSpPr>
        <p:spPr>
          <a:xfrm>
            <a:off x="546734" y="2376299"/>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1" name="object 21"/>
          <p:cNvSpPr/>
          <p:nvPr/>
        </p:nvSpPr>
        <p:spPr>
          <a:xfrm>
            <a:off x="546734" y="2759585"/>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2" name="object 22"/>
          <p:cNvSpPr/>
          <p:nvPr/>
        </p:nvSpPr>
        <p:spPr>
          <a:xfrm>
            <a:off x="6007227" y="2374775"/>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6007227" y="2720723"/>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4" name="object 24"/>
          <p:cNvSpPr/>
          <p:nvPr/>
        </p:nvSpPr>
        <p:spPr>
          <a:xfrm>
            <a:off x="6001892" y="3065909"/>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5" name="object 25"/>
          <p:cNvSpPr/>
          <p:nvPr/>
        </p:nvSpPr>
        <p:spPr>
          <a:xfrm>
            <a:off x="6001892" y="3411095"/>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6" name="object 26"/>
          <p:cNvSpPr/>
          <p:nvPr/>
        </p:nvSpPr>
        <p:spPr>
          <a:xfrm>
            <a:off x="6001892" y="3756281"/>
            <a:ext cx="0" cy="259715"/>
          </a:xfrm>
          <a:custGeom>
            <a:avLst/>
            <a:gdLst/>
            <a:ahLst/>
            <a:cxnLst/>
            <a:rect l="l" t="t" r="r" b="b"/>
            <a:pathLst>
              <a:path h="259714">
                <a:moveTo>
                  <a:pt x="0" y="259664"/>
                </a:moveTo>
                <a:lnTo>
                  <a:pt x="0" y="0"/>
                </a:lnTo>
              </a:path>
            </a:pathLst>
          </a:custGeom>
          <a:ln w="101600">
            <a:solidFill>
              <a:srgbClr val="CD9146"/>
            </a:solidFill>
          </a:ln>
        </p:spPr>
        <p:txBody>
          <a:bodyPr wrap="square" lIns="0" tIns="0" rIns="0" bIns="0" rtlCol="0"/>
          <a:lstStyle/>
          <a:p>
            <a:endParaRPr/>
          </a:p>
        </p:txBody>
      </p:sp>
      <p:sp>
        <p:nvSpPr>
          <p:cNvPr id="27" name="object 27"/>
          <p:cNvSpPr/>
          <p:nvPr/>
        </p:nvSpPr>
        <p:spPr>
          <a:xfrm>
            <a:off x="565023" y="3955922"/>
            <a:ext cx="0" cy="460375"/>
          </a:xfrm>
          <a:custGeom>
            <a:avLst/>
            <a:gdLst/>
            <a:ahLst/>
            <a:cxnLst/>
            <a:rect l="l" t="t" r="r" b="b"/>
            <a:pathLst>
              <a:path h="460375">
                <a:moveTo>
                  <a:pt x="0" y="459790"/>
                </a:moveTo>
                <a:lnTo>
                  <a:pt x="0" y="0"/>
                </a:lnTo>
              </a:path>
            </a:pathLst>
          </a:custGeom>
          <a:ln w="101600">
            <a:solidFill>
              <a:srgbClr val="CD9146"/>
            </a:solidFill>
          </a:ln>
        </p:spPr>
        <p:txBody>
          <a:bodyPr wrap="square" lIns="0" tIns="0" rIns="0" bIns="0" rtlCol="0"/>
          <a:lstStyle/>
          <a:p>
            <a:endParaRPr/>
          </a:p>
        </p:txBody>
      </p:sp>
      <p:sp>
        <p:nvSpPr>
          <p:cNvPr id="28" name="object 28"/>
          <p:cNvSpPr/>
          <p:nvPr/>
        </p:nvSpPr>
        <p:spPr>
          <a:xfrm>
            <a:off x="565023" y="4580763"/>
            <a:ext cx="0" cy="460375"/>
          </a:xfrm>
          <a:custGeom>
            <a:avLst/>
            <a:gdLst/>
            <a:ahLst/>
            <a:cxnLst/>
            <a:rect l="l" t="t" r="r" b="b"/>
            <a:pathLst>
              <a:path h="460375">
                <a:moveTo>
                  <a:pt x="0" y="459790"/>
                </a:moveTo>
                <a:lnTo>
                  <a:pt x="0" y="0"/>
                </a:lnTo>
              </a:path>
            </a:pathLst>
          </a:custGeom>
          <a:ln w="101600">
            <a:solidFill>
              <a:srgbClr val="CD9146"/>
            </a:solidFill>
          </a:ln>
        </p:spPr>
        <p:txBody>
          <a:bodyPr wrap="square" lIns="0" tIns="0" rIns="0" bIns="0" rtlCol="0"/>
          <a:lstStyle/>
          <a:p>
            <a:endParaRPr/>
          </a:p>
        </p:txBody>
      </p:sp>
      <p:sp>
        <p:nvSpPr>
          <p:cNvPr id="29" name="object 29"/>
          <p:cNvSpPr/>
          <p:nvPr/>
        </p:nvSpPr>
        <p:spPr>
          <a:xfrm>
            <a:off x="565023" y="5221604"/>
            <a:ext cx="0" cy="460375"/>
          </a:xfrm>
          <a:custGeom>
            <a:avLst/>
            <a:gdLst/>
            <a:ahLst/>
            <a:cxnLst/>
            <a:rect l="l" t="t" r="r" b="b"/>
            <a:pathLst>
              <a:path h="460375">
                <a:moveTo>
                  <a:pt x="0" y="459790"/>
                </a:moveTo>
                <a:lnTo>
                  <a:pt x="0" y="0"/>
                </a:lnTo>
              </a:path>
            </a:pathLst>
          </a:custGeom>
          <a:ln w="101600">
            <a:solidFill>
              <a:srgbClr val="CD9146"/>
            </a:solidFill>
          </a:ln>
        </p:spPr>
        <p:txBody>
          <a:bodyPr wrap="square" lIns="0" tIns="0" rIns="0" bIns="0" rtlCol="0"/>
          <a:lstStyle/>
          <a:p>
            <a:endParaRPr/>
          </a:p>
        </p:txBody>
      </p:sp>
      <p:grpSp>
        <p:nvGrpSpPr>
          <p:cNvPr id="30" name="object 30"/>
          <p:cNvGrpSpPr/>
          <p:nvPr/>
        </p:nvGrpSpPr>
        <p:grpSpPr>
          <a:xfrm>
            <a:off x="537209" y="5998469"/>
            <a:ext cx="3202940" cy="639445"/>
            <a:chOff x="537209" y="5998469"/>
            <a:chExt cx="3202940" cy="639445"/>
          </a:xfrm>
        </p:grpSpPr>
        <p:sp>
          <p:nvSpPr>
            <p:cNvPr id="31" name="object 31"/>
            <p:cNvSpPr/>
            <p:nvPr/>
          </p:nvSpPr>
          <p:spPr>
            <a:xfrm>
              <a:off x="546734" y="6007994"/>
              <a:ext cx="3183890" cy="620395"/>
            </a:xfrm>
            <a:custGeom>
              <a:avLst/>
              <a:gdLst/>
              <a:ahLst/>
              <a:cxnLst/>
              <a:rect l="l" t="t" r="r" b="b"/>
              <a:pathLst>
                <a:path w="3183890" h="620395">
                  <a:moveTo>
                    <a:pt x="3112427" y="0"/>
                  </a:moveTo>
                  <a:lnTo>
                    <a:pt x="71208" y="0"/>
                  </a:lnTo>
                  <a:lnTo>
                    <a:pt x="43494" y="5595"/>
                  </a:lnTo>
                  <a:lnTo>
                    <a:pt x="20859" y="20854"/>
                  </a:lnTo>
                  <a:lnTo>
                    <a:pt x="5597" y="43489"/>
                  </a:lnTo>
                  <a:lnTo>
                    <a:pt x="0" y="71208"/>
                  </a:lnTo>
                  <a:lnTo>
                    <a:pt x="0" y="549046"/>
                  </a:lnTo>
                  <a:lnTo>
                    <a:pt x="5597" y="576767"/>
                  </a:lnTo>
                  <a:lnTo>
                    <a:pt x="20859" y="599406"/>
                  </a:lnTo>
                  <a:lnTo>
                    <a:pt x="43494" y="614670"/>
                  </a:lnTo>
                  <a:lnTo>
                    <a:pt x="71208" y="620267"/>
                  </a:lnTo>
                  <a:lnTo>
                    <a:pt x="3112427" y="620267"/>
                  </a:lnTo>
                  <a:lnTo>
                    <a:pt x="3140141" y="614670"/>
                  </a:lnTo>
                  <a:lnTo>
                    <a:pt x="3162776" y="599406"/>
                  </a:lnTo>
                  <a:lnTo>
                    <a:pt x="3178038" y="576767"/>
                  </a:lnTo>
                  <a:lnTo>
                    <a:pt x="3183636" y="549046"/>
                  </a:lnTo>
                  <a:lnTo>
                    <a:pt x="3183636" y="71208"/>
                  </a:lnTo>
                  <a:lnTo>
                    <a:pt x="3178038" y="43489"/>
                  </a:lnTo>
                  <a:lnTo>
                    <a:pt x="3162776" y="20854"/>
                  </a:lnTo>
                  <a:lnTo>
                    <a:pt x="3140141" y="5595"/>
                  </a:lnTo>
                  <a:lnTo>
                    <a:pt x="3112427" y="0"/>
                  </a:lnTo>
                  <a:close/>
                </a:path>
              </a:pathLst>
            </a:custGeom>
            <a:solidFill>
              <a:srgbClr val="639DD3">
                <a:alpha val="74900"/>
              </a:srgbClr>
            </a:solidFill>
          </p:spPr>
          <p:txBody>
            <a:bodyPr wrap="square" lIns="0" tIns="0" rIns="0" bIns="0" rtlCol="0"/>
            <a:lstStyle/>
            <a:p>
              <a:endParaRPr/>
            </a:p>
          </p:txBody>
        </p:sp>
        <p:sp>
          <p:nvSpPr>
            <p:cNvPr id="32" name="object 32"/>
            <p:cNvSpPr/>
            <p:nvPr/>
          </p:nvSpPr>
          <p:spPr>
            <a:xfrm>
              <a:off x="546734" y="6007994"/>
              <a:ext cx="3183890" cy="620395"/>
            </a:xfrm>
            <a:custGeom>
              <a:avLst/>
              <a:gdLst/>
              <a:ahLst/>
              <a:cxnLst/>
              <a:rect l="l" t="t" r="r" b="b"/>
              <a:pathLst>
                <a:path w="3183890" h="620395">
                  <a:moveTo>
                    <a:pt x="0" y="71208"/>
                  </a:moveTo>
                  <a:lnTo>
                    <a:pt x="5597" y="43489"/>
                  </a:lnTo>
                  <a:lnTo>
                    <a:pt x="20859" y="20854"/>
                  </a:lnTo>
                  <a:lnTo>
                    <a:pt x="43494" y="5595"/>
                  </a:lnTo>
                  <a:lnTo>
                    <a:pt x="71208" y="0"/>
                  </a:lnTo>
                  <a:lnTo>
                    <a:pt x="3112427" y="0"/>
                  </a:lnTo>
                  <a:lnTo>
                    <a:pt x="3140141" y="5595"/>
                  </a:lnTo>
                  <a:lnTo>
                    <a:pt x="3162776" y="20854"/>
                  </a:lnTo>
                  <a:lnTo>
                    <a:pt x="3178038" y="43489"/>
                  </a:lnTo>
                  <a:lnTo>
                    <a:pt x="3183636" y="71208"/>
                  </a:lnTo>
                  <a:lnTo>
                    <a:pt x="3183636" y="549046"/>
                  </a:lnTo>
                  <a:lnTo>
                    <a:pt x="3178038" y="576767"/>
                  </a:lnTo>
                  <a:lnTo>
                    <a:pt x="3162776" y="599406"/>
                  </a:lnTo>
                  <a:lnTo>
                    <a:pt x="3140141" y="614670"/>
                  </a:lnTo>
                  <a:lnTo>
                    <a:pt x="3112427" y="620267"/>
                  </a:lnTo>
                  <a:lnTo>
                    <a:pt x="71208" y="620267"/>
                  </a:lnTo>
                  <a:lnTo>
                    <a:pt x="43494" y="614670"/>
                  </a:lnTo>
                  <a:lnTo>
                    <a:pt x="20859" y="599406"/>
                  </a:lnTo>
                  <a:lnTo>
                    <a:pt x="5597" y="576767"/>
                  </a:lnTo>
                  <a:lnTo>
                    <a:pt x="0" y="549046"/>
                  </a:lnTo>
                  <a:lnTo>
                    <a:pt x="0" y="71208"/>
                  </a:lnTo>
                  <a:close/>
                </a:path>
              </a:pathLst>
            </a:custGeom>
            <a:ln w="19050">
              <a:solidFill>
                <a:srgbClr val="639DD3"/>
              </a:solidFill>
            </a:ln>
          </p:spPr>
          <p:txBody>
            <a:bodyPr wrap="square" lIns="0" tIns="0" rIns="0" bIns="0" rtlCol="0"/>
            <a:lstStyle/>
            <a:p>
              <a:endParaRPr/>
            </a:p>
          </p:txBody>
        </p:sp>
      </p:grpSp>
      <p:grpSp>
        <p:nvGrpSpPr>
          <p:cNvPr id="33" name="object 33"/>
          <p:cNvGrpSpPr/>
          <p:nvPr/>
        </p:nvGrpSpPr>
        <p:grpSpPr>
          <a:xfrm>
            <a:off x="493788" y="5948171"/>
            <a:ext cx="912494" cy="909955"/>
            <a:chOff x="493788" y="5948171"/>
            <a:chExt cx="912494" cy="909955"/>
          </a:xfrm>
        </p:grpSpPr>
        <p:pic>
          <p:nvPicPr>
            <p:cNvPr id="34" name="object 34"/>
            <p:cNvPicPr/>
            <p:nvPr/>
          </p:nvPicPr>
          <p:blipFill>
            <a:blip r:embed="rId5" cstate="print"/>
            <a:stretch>
              <a:fillRect/>
            </a:stretch>
          </p:blipFill>
          <p:spPr>
            <a:xfrm>
              <a:off x="493788" y="5948171"/>
              <a:ext cx="912101" cy="909828"/>
            </a:xfrm>
            <a:prstGeom prst="rect">
              <a:avLst/>
            </a:prstGeom>
          </p:spPr>
        </p:pic>
        <p:pic>
          <p:nvPicPr>
            <p:cNvPr id="35" name="object 35"/>
            <p:cNvPicPr/>
            <p:nvPr/>
          </p:nvPicPr>
          <p:blipFill>
            <a:blip r:embed="rId6" cstate="print"/>
            <a:stretch>
              <a:fillRect/>
            </a:stretch>
          </p:blipFill>
          <p:spPr>
            <a:xfrm>
              <a:off x="688086" y="6142482"/>
              <a:ext cx="325373" cy="391667"/>
            </a:xfrm>
            <a:prstGeom prst="rect">
              <a:avLst/>
            </a:prstGeom>
          </p:spPr>
        </p:pic>
      </p:grpSp>
      <p:pic>
        <p:nvPicPr>
          <p:cNvPr id="36" name="object 36"/>
          <p:cNvPicPr/>
          <p:nvPr/>
        </p:nvPicPr>
        <p:blipFill>
          <a:blip r:embed="rId7" cstate="print"/>
          <a:stretch>
            <a:fillRect/>
          </a:stretch>
        </p:blipFill>
        <p:spPr>
          <a:xfrm>
            <a:off x="9278926" y="2666771"/>
            <a:ext cx="2696081" cy="2574135"/>
          </a:xfrm>
          <a:prstGeom prst="rect">
            <a:avLst/>
          </a:prstGeom>
        </p:spPr>
      </p:pic>
      <p:sp>
        <p:nvSpPr>
          <p:cNvPr id="38" name="object 38"/>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39" name="object 39"/>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40" name="object 40"/>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41" name="object 41"/>
          <p:cNvSpPr txBox="1"/>
          <p:nvPr/>
        </p:nvSpPr>
        <p:spPr>
          <a:xfrm>
            <a:off x="984596" y="6076631"/>
            <a:ext cx="2364740" cy="252729"/>
          </a:xfrm>
          <a:prstGeom prst="rect">
            <a:avLst/>
          </a:prstGeom>
        </p:spPr>
        <p:txBody>
          <a:bodyPr vert="horz" wrap="square" lIns="0" tIns="0" rIns="0" bIns="0" rtlCol="0">
            <a:spAutoFit/>
          </a:bodyPr>
          <a:lstStyle/>
          <a:p>
            <a:pPr marL="12700">
              <a:lnSpc>
                <a:spcPts val="1870"/>
              </a:lnSpc>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5" dirty="0">
                <a:latin typeface="Arial"/>
                <a:cs typeface="Arial"/>
              </a:rPr>
              <a:t> </a:t>
            </a:r>
            <a:r>
              <a:rPr sz="1600" dirty="0">
                <a:latin typeface="Arial MT"/>
                <a:cs typeface="Arial MT"/>
              </a:rPr>
              <a:t>B-NR</a:t>
            </a:r>
            <a:endParaRPr sz="1600">
              <a:latin typeface="Arial MT"/>
              <a:cs typeface="Arial MT"/>
            </a:endParaRPr>
          </a:p>
        </p:txBody>
      </p:sp>
      <p:sp>
        <p:nvSpPr>
          <p:cNvPr id="42" name="object 4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43" name="object 43"/>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14</a:t>
            </a:fld>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335">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1969579" y="943589"/>
            <a:ext cx="8333105" cy="574040"/>
          </a:xfrm>
          <a:prstGeom prst="rect">
            <a:avLst/>
          </a:prstGeom>
        </p:spPr>
        <p:txBody>
          <a:bodyPr vert="horz" wrap="square" lIns="0" tIns="12700" rIns="0" bIns="0" rtlCol="0">
            <a:spAutoFit/>
          </a:bodyPr>
          <a:lstStyle/>
          <a:p>
            <a:pPr marL="12700">
              <a:lnSpc>
                <a:spcPct val="100000"/>
              </a:lnSpc>
              <a:spcBef>
                <a:spcPts val="100"/>
              </a:spcBef>
            </a:pPr>
            <a:r>
              <a:rPr sz="3600" b="1" spc="-5" dirty="0">
                <a:solidFill>
                  <a:srgbClr val="FFFFFF"/>
                </a:solidFill>
                <a:latin typeface="Arial"/>
                <a:cs typeface="Arial"/>
              </a:rPr>
              <a:t>FIELD-RUGGEDIZED</a:t>
            </a:r>
            <a:r>
              <a:rPr sz="3600" b="1" spc="-30" dirty="0">
                <a:solidFill>
                  <a:srgbClr val="FFFFFF"/>
                </a:solidFill>
                <a:latin typeface="Arial"/>
                <a:cs typeface="Arial"/>
              </a:rPr>
              <a:t> </a:t>
            </a:r>
            <a:r>
              <a:rPr sz="3600" b="1" dirty="0">
                <a:solidFill>
                  <a:srgbClr val="FFFFFF"/>
                </a:solidFill>
                <a:latin typeface="Arial"/>
                <a:cs typeface="Arial"/>
              </a:rPr>
              <a:t>IV</a:t>
            </a:r>
            <a:r>
              <a:rPr sz="3600" b="1" spc="-25" dirty="0">
                <a:solidFill>
                  <a:srgbClr val="FFFFFF"/>
                </a:solidFill>
                <a:latin typeface="Arial"/>
                <a:cs typeface="Arial"/>
              </a:rPr>
              <a:t> </a:t>
            </a:r>
            <a:r>
              <a:rPr sz="3600" b="1" dirty="0">
                <a:solidFill>
                  <a:srgbClr val="FFFFFF"/>
                </a:solidFill>
                <a:latin typeface="Arial"/>
                <a:cs typeface="Arial"/>
              </a:rPr>
              <a:t>SALINE</a:t>
            </a:r>
            <a:r>
              <a:rPr sz="3600" b="1" spc="-20" dirty="0">
                <a:solidFill>
                  <a:srgbClr val="FFFFFF"/>
                </a:solidFill>
                <a:latin typeface="Arial"/>
                <a:cs typeface="Arial"/>
              </a:rPr>
              <a:t> </a:t>
            </a:r>
            <a:r>
              <a:rPr sz="3600" b="1" dirty="0">
                <a:solidFill>
                  <a:srgbClr val="FFFFFF"/>
                </a:solidFill>
                <a:latin typeface="Arial"/>
                <a:cs typeface="Arial"/>
              </a:rPr>
              <a:t>LOCK</a:t>
            </a:r>
            <a:endParaRPr sz="360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40796"/>
            <a:ext cx="471487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12" name="object 12"/>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15</a:t>
            </a:fld>
            <a:endParaRPr dirty="0"/>
          </a:p>
        </p:txBody>
      </p:sp>
      <p:pic>
        <p:nvPicPr>
          <p:cNvPr id="13" name="10. Field Ruggedized IV Saline Lock">
            <a:hlinkClick r:id="" action="ppaction://media"/>
            <a:extLst>
              <a:ext uri="{FF2B5EF4-FFF2-40B4-BE49-F238E27FC236}">
                <a16:creationId xmlns:a16="http://schemas.microsoft.com/office/drawing/2014/main" id="{27B607E4-5F8A-A768-4500-153EF2B6DE15}"/>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927" y="1649718"/>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16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264413" y="1783080"/>
            <a:ext cx="1875282" cy="2817093"/>
          </a:xfrm>
          <a:prstGeom prst="rect">
            <a:avLst/>
          </a:prstGeom>
        </p:spPr>
      </p:pic>
      <p:pic>
        <p:nvPicPr>
          <p:cNvPr id="5" name="object 5"/>
          <p:cNvPicPr/>
          <p:nvPr/>
        </p:nvPicPr>
        <p:blipFill>
          <a:blip r:embed="rId5" cstate="print"/>
          <a:stretch>
            <a:fillRect/>
          </a:stretch>
        </p:blipFill>
        <p:spPr>
          <a:xfrm>
            <a:off x="6035802" y="1807464"/>
            <a:ext cx="1875269" cy="3126485"/>
          </a:xfrm>
          <a:prstGeom prst="rect">
            <a:avLst/>
          </a:prstGeom>
        </p:spPr>
      </p:pic>
      <p:sp>
        <p:nvSpPr>
          <p:cNvPr id="6" name="object 6"/>
          <p:cNvSpPr txBox="1">
            <a:spLocks noGrp="1"/>
          </p:cNvSpPr>
          <p:nvPr>
            <p:ph type="title"/>
          </p:nvPr>
        </p:nvSpPr>
        <p:spPr>
          <a:xfrm>
            <a:off x="1688719" y="702107"/>
            <a:ext cx="8816340" cy="1068070"/>
          </a:xfrm>
          <a:prstGeom prst="rect">
            <a:avLst/>
          </a:prstGeom>
        </p:spPr>
        <p:txBody>
          <a:bodyPr vert="horz" wrap="square" lIns="0" tIns="74295" rIns="0" bIns="0" rtlCol="0">
            <a:spAutoFit/>
          </a:bodyPr>
          <a:lstStyle/>
          <a:p>
            <a:pPr marL="1104900" marR="5080" indent="-1092835">
              <a:lnSpc>
                <a:spcPts val="3890"/>
              </a:lnSpc>
              <a:spcBef>
                <a:spcPts val="585"/>
              </a:spcBef>
            </a:pPr>
            <a:r>
              <a:rPr sz="3600" spc="-5" dirty="0">
                <a:solidFill>
                  <a:srgbClr val="000000"/>
                </a:solidFill>
              </a:rPr>
              <a:t>INDICATIONS/CONTRAINDICATIONS</a:t>
            </a:r>
            <a:r>
              <a:rPr sz="3600" dirty="0">
                <a:solidFill>
                  <a:srgbClr val="000000"/>
                </a:solidFill>
              </a:rPr>
              <a:t> OF </a:t>
            </a:r>
            <a:r>
              <a:rPr sz="3600" spc="-985" dirty="0">
                <a:solidFill>
                  <a:srgbClr val="000000"/>
                </a:solidFill>
              </a:rPr>
              <a:t> </a:t>
            </a:r>
            <a:r>
              <a:rPr sz="3600" spc="-5" dirty="0">
                <a:solidFill>
                  <a:srgbClr val="BB8542"/>
                </a:solidFill>
              </a:rPr>
              <a:t>INTRAOSSEOUS</a:t>
            </a:r>
            <a:r>
              <a:rPr sz="3600" spc="-10" dirty="0">
                <a:solidFill>
                  <a:srgbClr val="BB8542"/>
                </a:solidFill>
              </a:rPr>
              <a:t> </a:t>
            </a:r>
            <a:r>
              <a:rPr sz="3600" spc="-5" dirty="0">
                <a:solidFill>
                  <a:srgbClr val="BB8542"/>
                </a:solidFill>
              </a:rPr>
              <a:t>(IO) </a:t>
            </a:r>
            <a:r>
              <a:rPr sz="3600" spc="-5" dirty="0">
                <a:solidFill>
                  <a:srgbClr val="000000"/>
                </a:solidFill>
              </a:rPr>
              <a:t>ACCESS</a:t>
            </a:r>
            <a:endParaRPr sz="3600"/>
          </a:p>
        </p:txBody>
      </p:sp>
      <p:sp>
        <p:nvSpPr>
          <p:cNvPr id="7" name="object 7"/>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8" name="object 8"/>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sp>
        <p:nvSpPr>
          <p:cNvPr id="9" name="object 9"/>
          <p:cNvSpPr txBox="1"/>
          <p:nvPr/>
        </p:nvSpPr>
        <p:spPr>
          <a:xfrm>
            <a:off x="2294430" y="2028069"/>
            <a:ext cx="3416300" cy="574040"/>
          </a:xfrm>
          <a:prstGeom prst="rect">
            <a:avLst/>
          </a:prstGeom>
        </p:spPr>
        <p:txBody>
          <a:bodyPr vert="horz" wrap="square" lIns="0" tIns="12700" rIns="0" bIns="0" rtlCol="0">
            <a:spAutoFit/>
          </a:bodyPr>
          <a:lstStyle/>
          <a:p>
            <a:pPr marL="12700" marR="5080">
              <a:lnSpc>
                <a:spcPct val="100000"/>
              </a:lnSpc>
              <a:spcBef>
                <a:spcPts val="100"/>
              </a:spcBef>
            </a:pPr>
            <a:r>
              <a:rPr sz="1800" b="1" spc="-5" dirty="0">
                <a:latin typeface="Arial"/>
                <a:cs typeface="Arial"/>
              </a:rPr>
              <a:t>INDICATIONS </a:t>
            </a:r>
            <a:r>
              <a:rPr sz="1800" spc="-5" dirty="0">
                <a:latin typeface="Arial MT"/>
                <a:cs typeface="Arial MT"/>
              </a:rPr>
              <a:t>for establishing IO </a:t>
            </a:r>
            <a:r>
              <a:rPr sz="1800" spc="-490" dirty="0">
                <a:latin typeface="Arial MT"/>
                <a:cs typeface="Arial MT"/>
              </a:rPr>
              <a:t> </a:t>
            </a:r>
            <a:r>
              <a:rPr sz="1800" dirty="0">
                <a:latin typeface="Arial MT"/>
                <a:cs typeface="Arial MT"/>
              </a:rPr>
              <a:t>access:</a:t>
            </a:r>
            <a:endParaRPr sz="1800">
              <a:latin typeface="Arial MT"/>
              <a:cs typeface="Arial MT"/>
            </a:endParaRPr>
          </a:p>
        </p:txBody>
      </p:sp>
      <p:sp>
        <p:nvSpPr>
          <p:cNvPr id="10" name="object 10"/>
          <p:cNvSpPr txBox="1"/>
          <p:nvPr/>
        </p:nvSpPr>
        <p:spPr>
          <a:xfrm>
            <a:off x="2526002" y="2677979"/>
            <a:ext cx="3315970" cy="2423795"/>
          </a:xfrm>
          <a:prstGeom prst="rect">
            <a:avLst/>
          </a:prstGeom>
        </p:spPr>
        <p:txBody>
          <a:bodyPr vert="horz" wrap="square" lIns="0" tIns="12700" rIns="0" bIns="0" rtlCol="0">
            <a:spAutoFit/>
          </a:bodyPr>
          <a:lstStyle/>
          <a:p>
            <a:pPr marL="12700" marR="258445">
              <a:lnSpc>
                <a:spcPct val="100000"/>
              </a:lnSpc>
              <a:spcBef>
                <a:spcPts val="100"/>
              </a:spcBef>
            </a:pPr>
            <a:r>
              <a:rPr sz="1800" spc="-5" dirty="0">
                <a:latin typeface="Arial MT"/>
                <a:cs typeface="Arial MT"/>
              </a:rPr>
              <a:t>Two</a:t>
            </a:r>
            <a:r>
              <a:rPr sz="1800" spc="-15" dirty="0">
                <a:latin typeface="Arial MT"/>
                <a:cs typeface="Arial MT"/>
              </a:rPr>
              <a:t> </a:t>
            </a:r>
            <a:r>
              <a:rPr sz="1800" spc="-5" dirty="0">
                <a:latin typeface="Arial MT"/>
                <a:cs typeface="Arial MT"/>
              </a:rPr>
              <a:t>failed</a:t>
            </a:r>
            <a:r>
              <a:rPr sz="1800" spc="-20" dirty="0">
                <a:latin typeface="Arial MT"/>
                <a:cs typeface="Arial MT"/>
              </a:rPr>
              <a:t> </a:t>
            </a:r>
            <a:r>
              <a:rPr sz="1800" dirty="0">
                <a:latin typeface="Arial MT"/>
                <a:cs typeface="Arial MT"/>
              </a:rPr>
              <a:t>peripheral</a:t>
            </a:r>
            <a:r>
              <a:rPr sz="1800" spc="-25" dirty="0">
                <a:latin typeface="Arial MT"/>
                <a:cs typeface="Arial MT"/>
              </a:rPr>
              <a:t> </a:t>
            </a:r>
            <a:r>
              <a:rPr sz="1800" spc="-5" dirty="0">
                <a:latin typeface="Arial MT"/>
                <a:cs typeface="Arial MT"/>
              </a:rPr>
              <a:t>vascular </a:t>
            </a:r>
            <a:r>
              <a:rPr sz="1800" spc="-484" dirty="0">
                <a:latin typeface="Arial MT"/>
                <a:cs typeface="Arial MT"/>
              </a:rPr>
              <a:t> </a:t>
            </a:r>
            <a:r>
              <a:rPr sz="1800" dirty="0">
                <a:latin typeface="Arial MT"/>
                <a:cs typeface="Arial MT"/>
              </a:rPr>
              <a:t>access</a:t>
            </a:r>
            <a:r>
              <a:rPr sz="1800" spc="-10" dirty="0">
                <a:latin typeface="Arial MT"/>
                <a:cs typeface="Arial MT"/>
              </a:rPr>
              <a:t> </a:t>
            </a:r>
            <a:r>
              <a:rPr sz="1800" spc="-5" dirty="0">
                <a:latin typeface="Arial MT"/>
                <a:cs typeface="Arial MT"/>
              </a:rPr>
              <a:t>attempts</a:t>
            </a:r>
            <a:endParaRPr sz="1800">
              <a:latin typeface="Arial MT"/>
              <a:cs typeface="Arial MT"/>
            </a:endParaRPr>
          </a:p>
          <a:p>
            <a:pPr marL="12700" marR="792480">
              <a:lnSpc>
                <a:spcPct val="100000"/>
              </a:lnSpc>
              <a:spcBef>
                <a:spcPts val="795"/>
              </a:spcBef>
            </a:pPr>
            <a:r>
              <a:rPr sz="1800" spc="-5" dirty="0">
                <a:latin typeface="Arial MT"/>
                <a:cs typeface="Arial MT"/>
              </a:rPr>
              <a:t>IV access </a:t>
            </a:r>
            <a:r>
              <a:rPr sz="1800" dirty="0">
                <a:latin typeface="Arial MT"/>
                <a:cs typeface="Arial MT"/>
              </a:rPr>
              <a:t>was </a:t>
            </a:r>
            <a:r>
              <a:rPr sz="1800" spc="-5" dirty="0">
                <a:latin typeface="Arial MT"/>
                <a:cs typeface="Arial MT"/>
              </a:rPr>
              <a:t>difficult </a:t>
            </a:r>
            <a:r>
              <a:rPr sz="1800" dirty="0">
                <a:latin typeface="Arial MT"/>
                <a:cs typeface="Arial MT"/>
              </a:rPr>
              <a:t>or </a:t>
            </a:r>
            <a:r>
              <a:rPr sz="1800" spc="-495" dirty="0">
                <a:latin typeface="Arial MT"/>
                <a:cs typeface="Arial MT"/>
              </a:rPr>
              <a:t> </a:t>
            </a:r>
            <a:r>
              <a:rPr sz="1800" spc="-5" dirty="0">
                <a:latin typeface="Arial MT"/>
                <a:cs typeface="Arial MT"/>
              </a:rPr>
              <a:t>unattainable</a:t>
            </a:r>
            <a:endParaRPr sz="1800">
              <a:latin typeface="Arial MT"/>
              <a:cs typeface="Arial MT"/>
            </a:endParaRPr>
          </a:p>
          <a:p>
            <a:pPr marL="12700" marR="5080">
              <a:lnSpc>
                <a:spcPct val="100000"/>
              </a:lnSpc>
              <a:spcBef>
                <a:spcPts val="805"/>
              </a:spcBef>
            </a:pPr>
            <a:r>
              <a:rPr sz="1800" spc="-5" dirty="0">
                <a:latin typeface="Arial MT"/>
                <a:cs typeface="Arial MT"/>
              </a:rPr>
              <a:t>Intraosseous access </a:t>
            </a:r>
            <a:r>
              <a:rPr sz="1800" dirty="0">
                <a:latin typeface="Arial MT"/>
                <a:cs typeface="Arial MT"/>
              </a:rPr>
              <a:t>has a </a:t>
            </a:r>
            <a:r>
              <a:rPr sz="1800" spc="5" dirty="0">
                <a:latin typeface="Arial MT"/>
                <a:cs typeface="Arial MT"/>
              </a:rPr>
              <a:t> </a:t>
            </a:r>
            <a:r>
              <a:rPr sz="1800" dirty="0">
                <a:latin typeface="Arial MT"/>
                <a:cs typeface="Arial MT"/>
              </a:rPr>
              <a:t>higher </a:t>
            </a:r>
            <a:r>
              <a:rPr sz="1800" spc="-5" dirty="0">
                <a:latin typeface="Arial MT"/>
                <a:cs typeface="Arial MT"/>
              </a:rPr>
              <a:t>success rate </a:t>
            </a:r>
            <a:r>
              <a:rPr sz="1800" dirty="0">
                <a:latin typeface="Arial MT"/>
                <a:cs typeface="Arial MT"/>
              </a:rPr>
              <a:t>when </a:t>
            </a:r>
            <a:r>
              <a:rPr sz="1800" spc="5" dirty="0">
                <a:latin typeface="Arial MT"/>
                <a:cs typeface="Arial MT"/>
              </a:rPr>
              <a:t> </a:t>
            </a:r>
            <a:r>
              <a:rPr sz="1800" dirty="0">
                <a:latin typeface="Arial MT"/>
                <a:cs typeface="Arial MT"/>
              </a:rPr>
              <a:t>compared</a:t>
            </a:r>
            <a:r>
              <a:rPr sz="1800" spc="-20" dirty="0">
                <a:latin typeface="Arial MT"/>
                <a:cs typeface="Arial MT"/>
              </a:rPr>
              <a:t> </a:t>
            </a:r>
            <a:r>
              <a:rPr sz="1800" spc="-5" dirty="0">
                <a:latin typeface="Arial MT"/>
                <a:cs typeface="Arial MT"/>
              </a:rPr>
              <a:t>to</a:t>
            </a:r>
            <a:r>
              <a:rPr sz="1800" spc="-15" dirty="0">
                <a:latin typeface="Arial MT"/>
                <a:cs typeface="Arial MT"/>
              </a:rPr>
              <a:t> </a:t>
            </a:r>
            <a:r>
              <a:rPr sz="1800" spc="-5" dirty="0">
                <a:latin typeface="Arial MT"/>
                <a:cs typeface="Arial MT"/>
              </a:rPr>
              <a:t>IV access</a:t>
            </a:r>
            <a:r>
              <a:rPr sz="1800" spc="-20" dirty="0">
                <a:latin typeface="Arial MT"/>
                <a:cs typeface="Arial MT"/>
              </a:rPr>
              <a:t> </a:t>
            </a:r>
            <a:r>
              <a:rPr sz="1800" dirty="0">
                <a:latin typeface="Arial MT"/>
                <a:cs typeface="Arial MT"/>
              </a:rPr>
              <a:t>in</a:t>
            </a:r>
            <a:r>
              <a:rPr sz="1800" spc="-10" dirty="0">
                <a:latin typeface="Arial MT"/>
                <a:cs typeface="Arial MT"/>
              </a:rPr>
              <a:t> </a:t>
            </a:r>
            <a:r>
              <a:rPr sz="1800" spc="-5" dirty="0">
                <a:latin typeface="Arial MT"/>
                <a:cs typeface="Arial MT"/>
              </a:rPr>
              <a:t>limited </a:t>
            </a:r>
            <a:r>
              <a:rPr sz="1800" spc="-484" dirty="0">
                <a:latin typeface="Arial MT"/>
                <a:cs typeface="Arial MT"/>
              </a:rPr>
              <a:t> </a:t>
            </a:r>
            <a:r>
              <a:rPr sz="1800" spc="-5" dirty="0">
                <a:latin typeface="Arial MT"/>
                <a:cs typeface="Arial MT"/>
              </a:rPr>
              <a:t>visibility</a:t>
            </a:r>
            <a:r>
              <a:rPr sz="1800" spc="-15" dirty="0">
                <a:latin typeface="Arial MT"/>
                <a:cs typeface="Arial MT"/>
              </a:rPr>
              <a:t> </a:t>
            </a:r>
            <a:r>
              <a:rPr sz="1800" spc="-5" dirty="0">
                <a:latin typeface="Arial MT"/>
                <a:cs typeface="Arial MT"/>
              </a:rPr>
              <a:t>environments</a:t>
            </a:r>
            <a:endParaRPr sz="1800">
              <a:latin typeface="Arial MT"/>
              <a:cs typeface="Arial MT"/>
            </a:endParaRPr>
          </a:p>
        </p:txBody>
      </p:sp>
      <p:sp>
        <p:nvSpPr>
          <p:cNvPr id="11" name="object 11"/>
          <p:cNvSpPr/>
          <p:nvPr/>
        </p:nvSpPr>
        <p:spPr>
          <a:xfrm>
            <a:off x="2306573" y="2706621"/>
            <a:ext cx="114300" cy="548005"/>
          </a:xfrm>
          <a:custGeom>
            <a:avLst/>
            <a:gdLst/>
            <a:ahLst/>
            <a:cxnLst/>
            <a:rect l="l" t="t" r="r" b="b"/>
            <a:pathLst>
              <a:path w="114300" h="548004">
                <a:moveTo>
                  <a:pt x="0" y="547509"/>
                </a:moveTo>
                <a:lnTo>
                  <a:pt x="114300" y="547509"/>
                </a:lnTo>
                <a:lnTo>
                  <a:pt x="114300" y="0"/>
                </a:lnTo>
                <a:lnTo>
                  <a:pt x="0" y="0"/>
                </a:lnTo>
                <a:lnTo>
                  <a:pt x="0" y="547509"/>
                </a:lnTo>
                <a:close/>
              </a:path>
            </a:pathLst>
          </a:custGeom>
          <a:solidFill>
            <a:srgbClr val="BB8542"/>
          </a:solidFill>
        </p:spPr>
        <p:txBody>
          <a:bodyPr wrap="square" lIns="0" tIns="0" rIns="0" bIns="0" rtlCol="0"/>
          <a:lstStyle/>
          <a:p>
            <a:endParaRPr/>
          </a:p>
        </p:txBody>
      </p:sp>
      <p:sp>
        <p:nvSpPr>
          <p:cNvPr id="12" name="object 12"/>
          <p:cNvSpPr txBox="1"/>
          <p:nvPr/>
        </p:nvSpPr>
        <p:spPr>
          <a:xfrm>
            <a:off x="8101551" y="2028069"/>
            <a:ext cx="2820035" cy="57404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CONTRAINDICATIONS</a:t>
            </a:r>
            <a:r>
              <a:rPr sz="1800" b="1" spc="-30" dirty="0">
                <a:latin typeface="Arial"/>
                <a:cs typeface="Arial"/>
              </a:rPr>
              <a:t> </a:t>
            </a:r>
            <a:r>
              <a:rPr sz="1800" spc="-5" dirty="0">
                <a:latin typeface="Arial MT"/>
                <a:cs typeface="Arial MT"/>
              </a:rPr>
              <a:t>for</a:t>
            </a:r>
            <a:endParaRPr sz="1800">
              <a:latin typeface="Arial MT"/>
              <a:cs typeface="Arial MT"/>
            </a:endParaRPr>
          </a:p>
          <a:p>
            <a:pPr marL="12700">
              <a:lnSpc>
                <a:spcPct val="100000"/>
              </a:lnSpc>
            </a:pPr>
            <a:r>
              <a:rPr sz="1800" spc="-5" dirty="0">
                <a:latin typeface="Arial MT"/>
                <a:cs typeface="Arial MT"/>
              </a:rPr>
              <a:t>establishing</a:t>
            </a:r>
            <a:r>
              <a:rPr sz="1800" spc="-25" dirty="0">
                <a:latin typeface="Arial MT"/>
                <a:cs typeface="Arial MT"/>
              </a:rPr>
              <a:t> </a:t>
            </a:r>
            <a:r>
              <a:rPr sz="1800" spc="-5" dirty="0">
                <a:latin typeface="Arial MT"/>
                <a:cs typeface="Arial MT"/>
              </a:rPr>
              <a:t>IO</a:t>
            </a:r>
            <a:r>
              <a:rPr sz="1800" spc="-10" dirty="0">
                <a:latin typeface="Arial MT"/>
                <a:cs typeface="Arial MT"/>
              </a:rPr>
              <a:t> </a:t>
            </a:r>
            <a:r>
              <a:rPr sz="1800" spc="-5" dirty="0">
                <a:latin typeface="Arial MT"/>
                <a:cs typeface="Arial MT"/>
              </a:rPr>
              <a:t>access:</a:t>
            </a:r>
            <a:endParaRPr sz="1800">
              <a:latin typeface="Arial MT"/>
              <a:cs typeface="Arial MT"/>
            </a:endParaRPr>
          </a:p>
        </p:txBody>
      </p:sp>
      <p:sp>
        <p:nvSpPr>
          <p:cNvPr id="13" name="object 13"/>
          <p:cNvSpPr txBox="1"/>
          <p:nvPr/>
        </p:nvSpPr>
        <p:spPr>
          <a:xfrm>
            <a:off x="8307723" y="2677979"/>
            <a:ext cx="3595370" cy="3002915"/>
          </a:xfrm>
          <a:prstGeom prst="rect">
            <a:avLst/>
          </a:prstGeom>
        </p:spPr>
        <p:txBody>
          <a:bodyPr vert="horz" wrap="square" lIns="0" tIns="12700" rIns="0" bIns="0" rtlCol="0">
            <a:spAutoFit/>
          </a:bodyPr>
          <a:lstStyle/>
          <a:p>
            <a:pPr marL="38100" marR="715645">
              <a:lnSpc>
                <a:spcPct val="100000"/>
              </a:lnSpc>
              <a:spcBef>
                <a:spcPts val="100"/>
              </a:spcBef>
            </a:pPr>
            <a:r>
              <a:rPr sz="1800" spc="-5" dirty="0">
                <a:latin typeface="Arial MT"/>
                <a:cs typeface="Arial MT"/>
              </a:rPr>
              <a:t>Fractures, infections, and/or </a:t>
            </a:r>
            <a:r>
              <a:rPr sz="1800" spc="-490" dirty="0">
                <a:latin typeface="Arial MT"/>
                <a:cs typeface="Arial MT"/>
              </a:rPr>
              <a:t> </a:t>
            </a:r>
            <a:r>
              <a:rPr sz="1800" dirty="0">
                <a:latin typeface="Arial MT"/>
                <a:cs typeface="Arial MT"/>
              </a:rPr>
              <a:t>injury</a:t>
            </a:r>
            <a:r>
              <a:rPr sz="1800" spc="-15" dirty="0">
                <a:latin typeface="Arial MT"/>
                <a:cs typeface="Arial MT"/>
              </a:rPr>
              <a:t> </a:t>
            </a:r>
            <a:r>
              <a:rPr sz="1800" dirty="0">
                <a:latin typeface="Arial MT"/>
                <a:cs typeface="Arial MT"/>
              </a:rPr>
              <a:t>at</a:t>
            </a:r>
            <a:r>
              <a:rPr sz="1800" spc="-10"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IO site</a:t>
            </a:r>
            <a:endParaRPr sz="1800">
              <a:latin typeface="Arial MT"/>
              <a:cs typeface="Arial MT"/>
            </a:endParaRPr>
          </a:p>
          <a:p>
            <a:pPr marL="38100" marR="1020444">
              <a:lnSpc>
                <a:spcPts val="2960"/>
              </a:lnSpc>
              <a:spcBef>
                <a:spcPts val="229"/>
              </a:spcBef>
            </a:pPr>
            <a:r>
              <a:rPr sz="1800" spc="-5" dirty="0">
                <a:latin typeface="Arial MT"/>
                <a:cs typeface="Arial MT"/>
              </a:rPr>
              <a:t>Osteoporosis </a:t>
            </a:r>
            <a:r>
              <a:rPr sz="1800" dirty="0">
                <a:latin typeface="Arial MT"/>
                <a:cs typeface="Arial MT"/>
              </a:rPr>
              <a:t> </a:t>
            </a:r>
            <a:r>
              <a:rPr sz="1800" spc="-5" dirty="0">
                <a:latin typeface="Arial MT"/>
                <a:cs typeface="Arial MT"/>
              </a:rPr>
              <a:t>Osteogenesis</a:t>
            </a:r>
            <a:r>
              <a:rPr sz="1800" spc="-30" dirty="0">
                <a:latin typeface="Arial MT"/>
                <a:cs typeface="Arial MT"/>
              </a:rPr>
              <a:t> </a:t>
            </a:r>
            <a:r>
              <a:rPr sz="1800" spc="-5" dirty="0">
                <a:latin typeface="Arial MT"/>
                <a:cs typeface="Arial MT"/>
              </a:rPr>
              <a:t>imperfecta</a:t>
            </a:r>
            <a:endParaRPr sz="1800">
              <a:latin typeface="Arial MT"/>
              <a:cs typeface="Arial MT"/>
            </a:endParaRPr>
          </a:p>
          <a:p>
            <a:pPr marL="38100" marR="30480">
              <a:lnSpc>
                <a:spcPct val="100000"/>
              </a:lnSpc>
              <a:spcBef>
                <a:spcPts val="570"/>
              </a:spcBef>
            </a:pPr>
            <a:r>
              <a:rPr sz="1800" b="1" spc="-5" dirty="0">
                <a:latin typeface="Arial"/>
                <a:cs typeface="Arial"/>
              </a:rPr>
              <a:t>FAST1</a:t>
            </a:r>
            <a:r>
              <a:rPr sz="1800" b="1" spc="-7" baseline="25462" dirty="0">
                <a:latin typeface="Arial"/>
                <a:cs typeface="Arial"/>
              </a:rPr>
              <a:t>®</a:t>
            </a:r>
            <a:r>
              <a:rPr sz="1800" b="1" spc="480" baseline="25462" dirty="0">
                <a:latin typeface="Arial"/>
                <a:cs typeface="Arial"/>
              </a:rPr>
              <a:t> </a:t>
            </a:r>
            <a:r>
              <a:rPr sz="1800" spc="-5" dirty="0">
                <a:latin typeface="Arial MT"/>
                <a:cs typeface="Arial MT"/>
              </a:rPr>
              <a:t>Casualties </a:t>
            </a:r>
            <a:r>
              <a:rPr sz="1800" dirty="0">
                <a:latin typeface="Arial MT"/>
                <a:cs typeface="Arial MT"/>
              </a:rPr>
              <a:t>of small </a:t>
            </a:r>
            <a:r>
              <a:rPr sz="1800" spc="5" dirty="0">
                <a:latin typeface="Arial MT"/>
                <a:cs typeface="Arial MT"/>
              </a:rPr>
              <a:t> </a:t>
            </a:r>
            <a:r>
              <a:rPr sz="1800" spc="-5" dirty="0">
                <a:latin typeface="Arial MT"/>
                <a:cs typeface="Arial MT"/>
              </a:rPr>
              <a:t>stature</a:t>
            </a:r>
            <a:r>
              <a:rPr sz="1800" spc="-10" dirty="0">
                <a:latin typeface="Arial MT"/>
                <a:cs typeface="Arial MT"/>
              </a:rPr>
              <a:t> </a:t>
            </a:r>
            <a:r>
              <a:rPr sz="1800" dirty="0">
                <a:latin typeface="Arial MT"/>
                <a:cs typeface="Arial MT"/>
              </a:rPr>
              <a:t>or</a:t>
            </a:r>
            <a:r>
              <a:rPr sz="1800" spc="-10" dirty="0">
                <a:latin typeface="Arial MT"/>
                <a:cs typeface="Arial MT"/>
              </a:rPr>
              <a:t> </a:t>
            </a:r>
            <a:r>
              <a:rPr sz="1800" spc="-5" dirty="0">
                <a:latin typeface="Arial MT"/>
                <a:cs typeface="Arial MT"/>
              </a:rPr>
              <a:t>less</a:t>
            </a:r>
            <a:r>
              <a:rPr sz="1800" spc="-10" dirty="0">
                <a:latin typeface="Arial MT"/>
                <a:cs typeface="Arial MT"/>
              </a:rPr>
              <a:t> </a:t>
            </a:r>
            <a:r>
              <a:rPr sz="1800" spc="-5" dirty="0">
                <a:latin typeface="Arial MT"/>
                <a:cs typeface="Arial MT"/>
              </a:rPr>
              <a:t>than</a:t>
            </a:r>
            <a:r>
              <a:rPr sz="1800" spc="-15" dirty="0">
                <a:latin typeface="Arial MT"/>
                <a:cs typeface="Arial MT"/>
              </a:rPr>
              <a:t> </a:t>
            </a:r>
            <a:r>
              <a:rPr sz="1800" dirty="0">
                <a:latin typeface="Arial MT"/>
                <a:cs typeface="Arial MT"/>
              </a:rPr>
              <a:t>50</a:t>
            </a:r>
            <a:r>
              <a:rPr sz="1800" spc="-10" dirty="0">
                <a:latin typeface="Arial MT"/>
                <a:cs typeface="Arial MT"/>
              </a:rPr>
              <a:t> </a:t>
            </a:r>
            <a:r>
              <a:rPr sz="1800" dirty="0">
                <a:latin typeface="Arial MT"/>
                <a:cs typeface="Arial MT"/>
              </a:rPr>
              <a:t>kg</a:t>
            </a:r>
            <a:r>
              <a:rPr sz="1800" spc="-10" dirty="0">
                <a:latin typeface="Arial MT"/>
                <a:cs typeface="Arial MT"/>
              </a:rPr>
              <a:t> </a:t>
            </a:r>
            <a:r>
              <a:rPr sz="1800" dirty="0">
                <a:latin typeface="Arial MT"/>
                <a:cs typeface="Arial MT"/>
              </a:rPr>
              <a:t>(110</a:t>
            </a:r>
            <a:r>
              <a:rPr sz="1800" spc="-10" dirty="0">
                <a:latin typeface="Arial MT"/>
                <a:cs typeface="Arial MT"/>
              </a:rPr>
              <a:t> </a:t>
            </a:r>
            <a:r>
              <a:rPr sz="1800" spc="-5" dirty="0">
                <a:latin typeface="Arial MT"/>
                <a:cs typeface="Arial MT"/>
              </a:rPr>
              <a:t>lbs)</a:t>
            </a:r>
            <a:endParaRPr sz="1800">
              <a:latin typeface="Arial MT"/>
              <a:cs typeface="Arial MT"/>
            </a:endParaRPr>
          </a:p>
          <a:p>
            <a:pPr marL="38100" marR="1008380">
              <a:lnSpc>
                <a:spcPct val="100000"/>
              </a:lnSpc>
              <a:spcBef>
                <a:spcPts val="795"/>
              </a:spcBef>
            </a:pPr>
            <a:r>
              <a:rPr sz="1800" spc="-5" dirty="0">
                <a:latin typeface="Arial MT"/>
                <a:cs typeface="Arial MT"/>
              </a:rPr>
              <a:t>Significant chest trauma </a:t>
            </a:r>
            <a:r>
              <a:rPr sz="1800" dirty="0">
                <a:latin typeface="Arial MT"/>
                <a:cs typeface="Arial MT"/>
              </a:rPr>
              <a:t> (in</a:t>
            </a:r>
            <a:r>
              <a:rPr sz="1800" spc="-10" dirty="0">
                <a:latin typeface="Arial MT"/>
                <a:cs typeface="Arial MT"/>
              </a:rPr>
              <a:t> </a:t>
            </a:r>
            <a:r>
              <a:rPr sz="1800" spc="-5" dirty="0">
                <a:latin typeface="Arial MT"/>
                <a:cs typeface="Arial MT"/>
              </a:rPr>
              <a:t>particular</a:t>
            </a:r>
            <a:r>
              <a:rPr sz="1800" spc="-20" dirty="0">
                <a:latin typeface="Arial MT"/>
                <a:cs typeface="Arial MT"/>
              </a:rPr>
              <a:t> </a:t>
            </a:r>
            <a:r>
              <a:rPr sz="1800" dirty="0">
                <a:latin typeface="Arial MT"/>
                <a:cs typeface="Arial MT"/>
              </a:rPr>
              <a:t>a</a:t>
            </a:r>
            <a:r>
              <a:rPr sz="1800" spc="-10" dirty="0">
                <a:latin typeface="Arial MT"/>
                <a:cs typeface="Arial MT"/>
              </a:rPr>
              <a:t> </a:t>
            </a:r>
            <a:r>
              <a:rPr sz="1800" spc="-5" dirty="0">
                <a:latin typeface="Arial MT"/>
                <a:cs typeface="Arial MT"/>
              </a:rPr>
              <a:t>flail</a:t>
            </a:r>
            <a:r>
              <a:rPr sz="1800" spc="-10" dirty="0">
                <a:latin typeface="Arial MT"/>
                <a:cs typeface="Arial MT"/>
              </a:rPr>
              <a:t> </a:t>
            </a:r>
            <a:r>
              <a:rPr sz="1800" spc="-5" dirty="0">
                <a:latin typeface="Arial MT"/>
                <a:cs typeface="Arial MT"/>
              </a:rPr>
              <a:t>chest)</a:t>
            </a:r>
            <a:endParaRPr sz="1800">
              <a:latin typeface="Arial MT"/>
              <a:cs typeface="Arial MT"/>
            </a:endParaRPr>
          </a:p>
          <a:p>
            <a:pPr marL="38100">
              <a:lnSpc>
                <a:spcPct val="100000"/>
              </a:lnSpc>
              <a:spcBef>
                <a:spcPts val="805"/>
              </a:spcBef>
            </a:pPr>
            <a:r>
              <a:rPr sz="1800" spc="-5" dirty="0">
                <a:latin typeface="Arial MT"/>
                <a:cs typeface="Arial MT"/>
              </a:rPr>
              <a:t>Scar</a:t>
            </a:r>
            <a:r>
              <a:rPr sz="1800" spc="-10" dirty="0">
                <a:latin typeface="Arial MT"/>
                <a:cs typeface="Arial MT"/>
              </a:rPr>
              <a:t> </a:t>
            </a:r>
            <a:r>
              <a:rPr sz="1800" spc="-5" dirty="0">
                <a:latin typeface="Arial MT"/>
                <a:cs typeface="Arial MT"/>
              </a:rPr>
              <a:t>indicating</a:t>
            </a:r>
            <a:r>
              <a:rPr sz="1800" spc="-15" dirty="0">
                <a:latin typeface="Arial MT"/>
                <a:cs typeface="Arial MT"/>
              </a:rPr>
              <a:t> </a:t>
            </a:r>
            <a:r>
              <a:rPr sz="1800" dirty="0">
                <a:latin typeface="Arial MT"/>
                <a:cs typeface="Arial MT"/>
              </a:rPr>
              <a:t>a</a:t>
            </a:r>
            <a:r>
              <a:rPr sz="1800" spc="-10" dirty="0">
                <a:latin typeface="Arial MT"/>
                <a:cs typeface="Arial MT"/>
              </a:rPr>
              <a:t> </a:t>
            </a:r>
            <a:r>
              <a:rPr sz="1800" dirty="0">
                <a:latin typeface="Arial MT"/>
                <a:cs typeface="Arial MT"/>
              </a:rPr>
              <a:t>prior</a:t>
            </a:r>
            <a:r>
              <a:rPr sz="1800" spc="-10" dirty="0">
                <a:latin typeface="Arial MT"/>
                <a:cs typeface="Arial MT"/>
              </a:rPr>
              <a:t> </a:t>
            </a:r>
            <a:r>
              <a:rPr sz="1800" spc="-5" dirty="0">
                <a:latin typeface="Arial MT"/>
                <a:cs typeface="Arial MT"/>
              </a:rPr>
              <a:t>sternotomy</a:t>
            </a:r>
            <a:endParaRPr sz="1800">
              <a:latin typeface="Arial MT"/>
              <a:cs typeface="Arial MT"/>
            </a:endParaRPr>
          </a:p>
        </p:txBody>
      </p:sp>
      <p:sp>
        <p:nvSpPr>
          <p:cNvPr id="14" name="object 14"/>
          <p:cNvSpPr/>
          <p:nvPr/>
        </p:nvSpPr>
        <p:spPr>
          <a:xfrm>
            <a:off x="2307335" y="3348987"/>
            <a:ext cx="114300" cy="548005"/>
          </a:xfrm>
          <a:custGeom>
            <a:avLst/>
            <a:gdLst/>
            <a:ahLst/>
            <a:cxnLst/>
            <a:rect l="l" t="t" r="r" b="b"/>
            <a:pathLst>
              <a:path w="114300" h="548004">
                <a:moveTo>
                  <a:pt x="0" y="547509"/>
                </a:moveTo>
                <a:lnTo>
                  <a:pt x="114300" y="547509"/>
                </a:lnTo>
                <a:lnTo>
                  <a:pt x="114300" y="0"/>
                </a:lnTo>
                <a:lnTo>
                  <a:pt x="0" y="0"/>
                </a:lnTo>
                <a:lnTo>
                  <a:pt x="0" y="547509"/>
                </a:lnTo>
                <a:close/>
              </a:path>
            </a:pathLst>
          </a:custGeom>
          <a:solidFill>
            <a:srgbClr val="BB8542"/>
          </a:solidFill>
        </p:spPr>
        <p:txBody>
          <a:bodyPr wrap="square" lIns="0" tIns="0" rIns="0" bIns="0" rtlCol="0"/>
          <a:lstStyle/>
          <a:p>
            <a:endParaRPr/>
          </a:p>
        </p:txBody>
      </p:sp>
      <p:sp>
        <p:nvSpPr>
          <p:cNvPr id="15" name="object 15"/>
          <p:cNvSpPr/>
          <p:nvPr/>
        </p:nvSpPr>
        <p:spPr>
          <a:xfrm>
            <a:off x="2306573" y="4011161"/>
            <a:ext cx="114300" cy="1080770"/>
          </a:xfrm>
          <a:custGeom>
            <a:avLst/>
            <a:gdLst/>
            <a:ahLst/>
            <a:cxnLst/>
            <a:rect l="l" t="t" r="r" b="b"/>
            <a:pathLst>
              <a:path w="114300" h="1080770">
                <a:moveTo>
                  <a:pt x="0" y="1080388"/>
                </a:moveTo>
                <a:lnTo>
                  <a:pt x="114300" y="1080388"/>
                </a:lnTo>
                <a:lnTo>
                  <a:pt x="114300" y="0"/>
                </a:lnTo>
                <a:lnTo>
                  <a:pt x="0" y="0"/>
                </a:lnTo>
                <a:lnTo>
                  <a:pt x="0" y="1080388"/>
                </a:lnTo>
                <a:close/>
              </a:path>
            </a:pathLst>
          </a:custGeom>
          <a:solidFill>
            <a:srgbClr val="BB8542"/>
          </a:solidFill>
        </p:spPr>
        <p:txBody>
          <a:bodyPr wrap="square" lIns="0" tIns="0" rIns="0" bIns="0" rtlCol="0"/>
          <a:lstStyle/>
          <a:p>
            <a:endParaRPr/>
          </a:p>
        </p:txBody>
      </p:sp>
      <p:sp>
        <p:nvSpPr>
          <p:cNvPr id="16" name="object 16"/>
          <p:cNvSpPr/>
          <p:nvPr/>
        </p:nvSpPr>
        <p:spPr>
          <a:xfrm>
            <a:off x="8125206" y="2706621"/>
            <a:ext cx="114300" cy="548005"/>
          </a:xfrm>
          <a:custGeom>
            <a:avLst/>
            <a:gdLst/>
            <a:ahLst/>
            <a:cxnLst/>
            <a:rect l="l" t="t" r="r" b="b"/>
            <a:pathLst>
              <a:path w="114300" h="548004">
                <a:moveTo>
                  <a:pt x="0" y="547509"/>
                </a:moveTo>
                <a:lnTo>
                  <a:pt x="114300" y="547509"/>
                </a:lnTo>
                <a:lnTo>
                  <a:pt x="114300" y="0"/>
                </a:lnTo>
                <a:lnTo>
                  <a:pt x="0" y="0"/>
                </a:lnTo>
                <a:lnTo>
                  <a:pt x="0" y="547509"/>
                </a:lnTo>
                <a:close/>
              </a:path>
            </a:pathLst>
          </a:custGeom>
          <a:solidFill>
            <a:srgbClr val="BB8542"/>
          </a:solidFill>
        </p:spPr>
        <p:txBody>
          <a:bodyPr wrap="square" lIns="0" tIns="0" rIns="0" bIns="0" rtlCol="0"/>
          <a:lstStyle/>
          <a:p>
            <a:endParaRPr/>
          </a:p>
        </p:txBody>
      </p:sp>
      <p:sp>
        <p:nvSpPr>
          <p:cNvPr id="17" name="object 17"/>
          <p:cNvSpPr/>
          <p:nvPr/>
        </p:nvSpPr>
        <p:spPr>
          <a:xfrm>
            <a:off x="8125206" y="3358899"/>
            <a:ext cx="114300" cy="274320"/>
          </a:xfrm>
          <a:custGeom>
            <a:avLst/>
            <a:gdLst/>
            <a:ahLst/>
            <a:cxnLst/>
            <a:rect l="l" t="t" r="r" b="b"/>
            <a:pathLst>
              <a:path w="114300" h="274320">
                <a:moveTo>
                  <a:pt x="0" y="273748"/>
                </a:moveTo>
                <a:lnTo>
                  <a:pt x="114300" y="273748"/>
                </a:lnTo>
                <a:lnTo>
                  <a:pt x="114300" y="0"/>
                </a:lnTo>
                <a:lnTo>
                  <a:pt x="0" y="0"/>
                </a:lnTo>
                <a:lnTo>
                  <a:pt x="0" y="273748"/>
                </a:lnTo>
                <a:close/>
              </a:path>
            </a:pathLst>
          </a:custGeom>
          <a:solidFill>
            <a:srgbClr val="BB8542"/>
          </a:solidFill>
        </p:spPr>
        <p:txBody>
          <a:bodyPr wrap="square" lIns="0" tIns="0" rIns="0" bIns="0" rtlCol="0"/>
          <a:lstStyle/>
          <a:p>
            <a:endParaRPr/>
          </a:p>
        </p:txBody>
      </p:sp>
      <p:sp>
        <p:nvSpPr>
          <p:cNvPr id="18" name="object 18"/>
          <p:cNvSpPr/>
          <p:nvPr/>
        </p:nvSpPr>
        <p:spPr>
          <a:xfrm>
            <a:off x="8125206" y="3732279"/>
            <a:ext cx="114300" cy="274320"/>
          </a:xfrm>
          <a:custGeom>
            <a:avLst/>
            <a:gdLst/>
            <a:ahLst/>
            <a:cxnLst/>
            <a:rect l="l" t="t" r="r" b="b"/>
            <a:pathLst>
              <a:path w="114300" h="274320">
                <a:moveTo>
                  <a:pt x="0" y="273748"/>
                </a:moveTo>
                <a:lnTo>
                  <a:pt x="114300" y="273748"/>
                </a:lnTo>
                <a:lnTo>
                  <a:pt x="114300" y="0"/>
                </a:lnTo>
                <a:lnTo>
                  <a:pt x="0" y="0"/>
                </a:lnTo>
                <a:lnTo>
                  <a:pt x="0" y="273748"/>
                </a:lnTo>
                <a:close/>
              </a:path>
            </a:pathLst>
          </a:custGeom>
          <a:solidFill>
            <a:srgbClr val="BB8542"/>
          </a:solidFill>
        </p:spPr>
        <p:txBody>
          <a:bodyPr wrap="square" lIns="0" tIns="0" rIns="0" bIns="0" rtlCol="0"/>
          <a:lstStyle/>
          <a:p>
            <a:endParaRPr/>
          </a:p>
        </p:txBody>
      </p:sp>
      <p:sp>
        <p:nvSpPr>
          <p:cNvPr id="19" name="object 19"/>
          <p:cNvSpPr/>
          <p:nvPr/>
        </p:nvSpPr>
        <p:spPr>
          <a:xfrm>
            <a:off x="8125206" y="4104891"/>
            <a:ext cx="114300" cy="548005"/>
          </a:xfrm>
          <a:custGeom>
            <a:avLst/>
            <a:gdLst/>
            <a:ahLst/>
            <a:cxnLst/>
            <a:rect l="l" t="t" r="r" b="b"/>
            <a:pathLst>
              <a:path w="114300" h="548004">
                <a:moveTo>
                  <a:pt x="0" y="547509"/>
                </a:moveTo>
                <a:lnTo>
                  <a:pt x="114300" y="547509"/>
                </a:lnTo>
                <a:lnTo>
                  <a:pt x="114300" y="0"/>
                </a:lnTo>
                <a:lnTo>
                  <a:pt x="0" y="0"/>
                </a:lnTo>
                <a:lnTo>
                  <a:pt x="0" y="547509"/>
                </a:lnTo>
                <a:close/>
              </a:path>
            </a:pathLst>
          </a:custGeom>
          <a:solidFill>
            <a:srgbClr val="BB8542"/>
          </a:solidFill>
        </p:spPr>
        <p:txBody>
          <a:bodyPr wrap="square" lIns="0" tIns="0" rIns="0" bIns="0" rtlCol="0"/>
          <a:lstStyle/>
          <a:p>
            <a:endParaRPr/>
          </a:p>
        </p:txBody>
      </p:sp>
      <p:sp>
        <p:nvSpPr>
          <p:cNvPr id="20" name="object 20"/>
          <p:cNvSpPr/>
          <p:nvPr/>
        </p:nvSpPr>
        <p:spPr>
          <a:xfrm>
            <a:off x="8125206" y="4760973"/>
            <a:ext cx="114300" cy="548005"/>
          </a:xfrm>
          <a:custGeom>
            <a:avLst/>
            <a:gdLst/>
            <a:ahLst/>
            <a:cxnLst/>
            <a:rect l="l" t="t" r="r" b="b"/>
            <a:pathLst>
              <a:path w="114300" h="548004">
                <a:moveTo>
                  <a:pt x="0" y="547509"/>
                </a:moveTo>
                <a:lnTo>
                  <a:pt x="114300" y="547509"/>
                </a:lnTo>
                <a:lnTo>
                  <a:pt x="114300" y="0"/>
                </a:lnTo>
                <a:lnTo>
                  <a:pt x="0" y="0"/>
                </a:lnTo>
                <a:lnTo>
                  <a:pt x="0" y="547509"/>
                </a:lnTo>
                <a:close/>
              </a:path>
            </a:pathLst>
          </a:custGeom>
          <a:solidFill>
            <a:srgbClr val="BB8542"/>
          </a:solidFill>
        </p:spPr>
        <p:txBody>
          <a:bodyPr wrap="square" lIns="0" tIns="0" rIns="0" bIns="0" rtlCol="0"/>
          <a:lstStyle/>
          <a:p>
            <a:endParaRPr/>
          </a:p>
        </p:txBody>
      </p:sp>
      <p:sp>
        <p:nvSpPr>
          <p:cNvPr id="21" name="object 21"/>
          <p:cNvSpPr/>
          <p:nvPr/>
        </p:nvSpPr>
        <p:spPr>
          <a:xfrm>
            <a:off x="8125206" y="5402584"/>
            <a:ext cx="114300" cy="274320"/>
          </a:xfrm>
          <a:custGeom>
            <a:avLst/>
            <a:gdLst/>
            <a:ahLst/>
            <a:cxnLst/>
            <a:rect l="l" t="t" r="r" b="b"/>
            <a:pathLst>
              <a:path w="114300" h="274320">
                <a:moveTo>
                  <a:pt x="0" y="273748"/>
                </a:moveTo>
                <a:lnTo>
                  <a:pt x="114300" y="273748"/>
                </a:lnTo>
                <a:lnTo>
                  <a:pt x="114300" y="0"/>
                </a:lnTo>
                <a:lnTo>
                  <a:pt x="0" y="0"/>
                </a:lnTo>
                <a:lnTo>
                  <a:pt x="0" y="273748"/>
                </a:lnTo>
                <a:close/>
              </a:path>
            </a:pathLst>
          </a:custGeom>
          <a:solidFill>
            <a:srgbClr val="BB8542"/>
          </a:solidFill>
        </p:spPr>
        <p:txBody>
          <a:bodyPr wrap="square" lIns="0" tIns="0" rIns="0" bIns="0" rtlCol="0"/>
          <a:lstStyle/>
          <a:p>
            <a:endParaRPr/>
          </a:p>
        </p:txBody>
      </p:sp>
      <p:grpSp>
        <p:nvGrpSpPr>
          <p:cNvPr id="22" name="object 22"/>
          <p:cNvGrpSpPr/>
          <p:nvPr/>
        </p:nvGrpSpPr>
        <p:grpSpPr>
          <a:xfrm>
            <a:off x="429768" y="5356091"/>
            <a:ext cx="5234940" cy="643890"/>
            <a:chOff x="429768" y="5356091"/>
            <a:chExt cx="5234940" cy="643890"/>
          </a:xfrm>
        </p:grpSpPr>
        <p:sp>
          <p:nvSpPr>
            <p:cNvPr id="23" name="object 23"/>
            <p:cNvSpPr/>
            <p:nvPr/>
          </p:nvSpPr>
          <p:spPr>
            <a:xfrm>
              <a:off x="439293" y="5365616"/>
              <a:ext cx="5215890" cy="624840"/>
            </a:xfrm>
            <a:custGeom>
              <a:avLst/>
              <a:gdLst/>
              <a:ahLst/>
              <a:cxnLst/>
              <a:rect l="l" t="t" r="r" b="b"/>
              <a:pathLst>
                <a:path w="5215890" h="624839">
                  <a:moveTo>
                    <a:pt x="5147640" y="0"/>
                  </a:moveTo>
                  <a:lnTo>
                    <a:pt x="68249" y="0"/>
                  </a:lnTo>
                  <a:lnTo>
                    <a:pt x="41683" y="5365"/>
                  </a:lnTo>
                  <a:lnTo>
                    <a:pt x="19989" y="19996"/>
                  </a:lnTo>
                  <a:lnTo>
                    <a:pt x="5363" y="41694"/>
                  </a:lnTo>
                  <a:lnTo>
                    <a:pt x="0" y="68262"/>
                  </a:lnTo>
                  <a:lnTo>
                    <a:pt x="0" y="556590"/>
                  </a:lnTo>
                  <a:lnTo>
                    <a:pt x="5363" y="583156"/>
                  </a:lnTo>
                  <a:lnTo>
                    <a:pt x="19989" y="604850"/>
                  </a:lnTo>
                  <a:lnTo>
                    <a:pt x="41683" y="619476"/>
                  </a:lnTo>
                  <a:lnTo>
                    <a:pt x="68249" y="624839"/>
                  </a:lnTo>
                  <a:lnTo>
                    <a:pt x="5147640" y="624839"/>
                  </a:lnTo>
                  <a:lnTo>
                    <a:pt x="5174206" y="619476"/>
                  </a:lnTo>
                  <a:lnTo>
                    <a:pt x="5195900" y="604850"/>
                  </a:lnTo>
                  <a:lnTo>
                    <a:pt x="5210526" y="583156"/>
                  </a:lnTo>
                  <a:lnTo>
                    <a:pt x="5215890" y="556590"/>
                  </a:lnTo>
                  <a:lnTo>
                    <a:pt x="5215890" y="68262"/>
                  </a:lnTo>
                  <a:lnTo>
                    <a:pt x="5210526" y="41694"/>
                  </a:lnTo>
                  <a:lnTo>
                    <a:pt x="5195900" y="19996"/>
                  </a:lnTo>
                  <a:lnTo>
                    <a:pt x="5174206" y="5365"/>
                  </a:lnTo>
                  <a:lnTo>
                    <a:pt x="5147640" y="0"/>
                  </a:lnTo>
                  <a:close/>
                </a:path>
              </a:pathLst>
            </a:custGeom>
            <a:solidFill>
              <a:srgbClr val="FFF4D2"/>
            </a:solidFill>
          </p:spPr>
          <p:txBody>
            <a:bodyPr wrap="square" lIns="0" tIns="0" rIns="0" bIns="0" rtlCol="0"/>
            <a:lstStyle/>
            <a:p>
              <a:endParaRPr/>
            </a:p>
          </p:txBody>
        </p:sp>
        <p:sp>
          <p:nvSpPr>
            <p:cNvPr id="24" name="object 24"/>
            <p:cNvSpPr/>
            <p:nvPr/>
          </p:nvSpPr>
          <p:spPr>
            <a:xfrm>
              <a:off x="439293" y="5365616"/>
              <a:ext cx="5215890" cy="624840"/>
            </a:xfrm>
            <a:custGeom>
              <a:avLst/>
              <a:gdLst/>
              <a:ahLst/>
              <a:cxnLst/>
              <a:rect l="l" t="t" r="r" b="b"/>
              <a:pathLst>
                <a:path w="5215890" h="624839">
                  <a:moveTo>
                    <a:pt x="0" y="68262"/>
                  </a:moveTo>
                  <a:lnTo>
                    <a:pt x="5363" y="41694"/>
                  </a:lnTo>
                  <a:lnTo>
                    <a:pt x="19989" y="19996"/>
                  </a:lnTo>
                  <a:lnTo>
                    <a:pt x="41683" y="5365"/>
                  </a:lnTo>
                  <a:lnTo>
                    <a:pt x="68249" y="0"/>
                  </a:lnTo>
                  <a:lnTo>
                    <a:pt x="5147640" y="0"/>
                  </a:lnTo>
                  <a:lnTo>
                    <a:pt x="5174206" y="5365"/>
                  </a:lnTo>
                  <a:lnTo>
                    <a:pt x="5195900" y="19996"/>
                  </a:lnTo>
                  <a:lnTo>
                    <a:pt x="5210526" y="41694"/>
                  </a:lnTo>
                  <a:lnTo>
                    <a:pt x="5215890" y="68262"/>
                  </a:lnTo>
                  <a:lnTo>
                    <a:pt x="5215890" y="556590"/>
                  </a:lnTo>
                  <a:lnTo>
                    <a:pt x="5210526" y="583156"/>
                  </a:lnTo>
                  <a:lnTo>
                    <a:pt x="5195900" y="604850"/>
                  </a:lnTo>
                  <a:lnTo>
                    <a:pt x="5174206" y="619476"/>
                  </a:lnTo>
                  <a:lnTo>
                    <a:pt x="5147640" y="624839"/>
                  </a:lnTo>
                  <a:lnTo>
                    <a:pt x="68249" y="624839"/>
                  </a:lnTo>
                  <a:lnTo>
                    <a:pt x="41683" y="619476"/>
                  </a:lnTo>
                  <a:lnTo>
                    <a:pt x="19989" y="604850"/>
                  </a:lnTo>
                  <a:lnTo>
                    <a:pt x="5363" y="583156"/>
                  </a:lnTo>
                  <a:lnTo>
                    <a:pt x="0" y="556590"/>
                  </a:lnTo>
                  <a:lnTo>
                    <a:pt x="0" y="68262"/>
                  </a:lnTo>
                  <a:close/>
                </a:path>
              </a:pathLst>
            </a:custGeom>
            <a:ln w="19049">
              <a:solidFill>
                <a:srgbClr val="BB8542"/>
              </a:solidFill>
            </a:ln>
          </p:spPr>
          <p:txBody>
            <a:bodyPr wrap="square" lIns="0" tIns="0" rIns="0" bIns="0" rtlCol="0"/>
            <a:lstStyle/>
            <a:p>
              <a:endParaRPr/>
            </a:p>
          </p:txBody>
        </p:sp>
      </p:grpSp>
      <p:sp>
        <p:nvSpPr>
          <p:cNvPr id="25" name="object 25"/>
          <p:cNvSpPr txBox="1"/>
          <p:nvPr/>
        </p:nvSpPr>
        <p:spPr>
          <a:xfrm>
            <a:off x="1238073" y="5521887"/>
            <a:ext cx="415290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OSTEOMYELITIS</a:t>
            </a:r>
            <a:r>
              <a:rPr sz="1600" spc="-5" dirty="0">
                <a:latin typeface="Arial MT"/>
                <a:cs typeface="Arial MT"/>
              </a:rPr>
              <a:t>,</a:t>
            </a:r>
            <a:r>
              <a:rPr sz="1600" dirty="0">
                <a:latin typeface="Arial MT"/>
                <a:cs typeface="Arial MT"/>
              </a:rPr>
              <a:t> </a:t>
            </a:r>
            <a:r>
              <a:rPr sz="1600" spc="-5" dirty="0">
                <a:latin typeface="Arial MT"/>
                <a:cs typeface="Arial MT"/>
              </a:rPr>
              <a:t>can</a:t>
            </a:r>
            <a:r>
              <a:rPr sz="1600" dirty="0">
                <a:latin typeface="Arial MT"/>
                <a:cs typeface="Arial MT"/>
              </a:rPr>
              <a:t> </a:t>
            </a:r>
            <a:r>
              <a:rPr sz="1600" spc="-5" dirty="0">
                <a:latin typeface="Arial MT"/>
                <a:cs typeface="Arial MT"/>
              </a:rPr>
              <a:t>result</a:t>
            </a:r>
            <a:r>
              <a:rPr sz="1600" spc="5" dirty="0">
                <a:latin typeface="Arial MT"/>
                <a:cs typeface="Arial MT"/>
              </a:rPr>
              <a:t> </a:t>
            </a:r>
            <a:r>
              <a:rPr sz="1600" spc="-5" dirty="0">
                <a:latin typeface="Arial MT"/>
                <a:cs typeface="Arial MT"/>
              </a:rPr>
              <a:t>from</a:t>
            </a:r>
            <a:r>
              <a:rPr sz="1600" spc="15" dirty="0">
                <a:latin typeface="Arial MT"/>
                <a:cs typeface="Arial MT"/>
              </a:rPr>
              <a:t> </a:t>
            </a:r>
            <a:r>
              <a:rPr sz="1600" spc="-5" dirty="0">
                <a:latin typeface="Arial MT"/>
                <a:cs typeface="Arial MT"/>
              </a:rPr>
              <a:t>IO</a:t>
            </a:r>
            <a:r>
              <a:rPr sz="1600" spc="20" dirty="0">
                <a:latin typeface="Arial MT"/>
                <a:cs typeface="Arial MT"/>
              </a:rPr>
              <a:t> </a:t>
            </a:r>
            <a:r>
              <a:rPr sz="1600" spc="-5" dirty="0">
                <a:latin typeface="Arial MT"/>
                <a:cs typeface="Arial MT"/>
              </a:rPr>
              <a:t>devices</a:t>
            </a:r>
            <a:endParaRPr sz="1600">
              <a:latin typeface="Arial MT"/>
              <a:cs typeface="Arial MT"/>
            </a:endParaRPr>
          </a:p>
        </p:txBody>
      </p:sp>
      <p:pic>
        <p:nvPicPr>
          <p:cNvPr id="26" name="object 26"/>
          <p:cNvPicPr/>
          <p:nvPr/>
        </p:nvPicPr>
        <p:blipFill>
          <a:blip r:embed="rId6" cstate="print"/>
          <a:stretch>
            <a:fillRect/>
          </a:stretch>
        </p:blipFill>
        <p:spPr>
          <a:xfrm>
            <a:off x="675894" y="5475732"/>
            <a:ext cx="444245" cy="387083"/>
          </a:xfrm>
          <a:prstGeom prst="rect">
            <a:avLst/>
          </a:prstGeom>
        </p:spPr>
      </p:pic>
      <p:sp>
        <p:nvSpPr>
          <p:cNvPr id="27" name="object 27"/>
          <p:cNvSpPr txBox="1"/>
          <p:nvPr/>
        </p:nvSpPr>
        <p:spPr>
          <a:xfrm>
            <a:off x="6596341" y="4739674"/>
            <a:ext cx="1223010" cy="269875"/>
          </a:xfrm>
          <a:prstGeom prst="rect">
            <a:avLst/>
          </a:prstGeom>
        </p:spPr>
        <p:txBody>
          <a:bodyPr vert="horz" wrap="square" lIns="0" tIns="12700" rIns="0" bIns="0" rtlCol="0">
            <a:spAutoFit/>
          </a:bodyPr>
          <a:lstStyle/>
          <a:p>
            <a:pPr marL="12700">
              <a:lnSpc>
                <a:spcPct val="100000"/>
              </a:lnSpc>
              <a:spcBef>
                <a:spcPts val="100"/>
              </a:spcBef>
            </a:pPr>
            <a:r>
              <a:rPr sz="1600" i="1" spc="-5" dirty="0">
                <a:latin typeface="Arial"/>
                <a:cs typeface="Arial"/>
              </a:rPr>
              <a:t>Osteoporosis</a:t>
            </a:r>
            <a:endParaRPr sz="1600">
              <a:latin typeface="Arial"/>
              <a:cs typeface="Arial"/>
            </a:endParaRPr>
          </a:p>
        </p:txBody>
      </p:sp>
      <p:sp>
        <p:nvSpPr>
          <p:cNvPr id="30" name="object 30"/>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1" name="object 3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16</a:t>
            </a:fld>
            <a:endParaRPr dirty="0"/>
          </a:p>
        </p:txBody>
      </p:sp>
      <p:sp>
        <p:nvSpPr>
          <p:cNvPr id="28" name="object 28"/>
          <p:cNvSpPr txBox="1"/>
          <p:nvPr/>
        </p:nvSpPr>
        <p:spPr>
          <a:xfrm>
            <a:off x="709603" y="4739674"/>
            <a:ext cx="1243965" cy="269875"/>
          </a:xfrm>
          <a:prstGeom prst="rect">
            <a:avLst/>
          </a:prstGeom>
        </p:spPr>
        <p:txBody>
          <a:bodyPr vert="horz" wrap="square" lIns="0" tIns="12700" rIns="0" bIns="0" rtlCol="0">
            <a:spAutoFit/>
          </a:bodyPr>
          <a:lstStyle/>
          <a:p>
            <a:pPr marL="12700">
              <a:lnSpc>
                <a:spcPct val="100000"/>
              </a:lnSpc>
              <a:spcBef>
                <a:spcPts val="100"/>
              </a:spcBef>
            </a:pPr>
            <a:r>
              <a:rPr sz="1600" i="1" spc="-5" dirty="0">
                <a:latin typeface="Arial"/>
                <a:cs typeface="Arial"/>
              </a:rPr>
              <a:t>Healthy</a:t>
            </a:r>
            <a:r>
              <a:rPr sz="1600" i="1" spc="-70" dirty="0">
                <a:latin typeface="Arial"/>
                <a:cs typeface="Arial"/>
              </a:rPr>
              <a:t> </a:t>
            </a:r>
            <a:r>
              <a:rPr sz="1600" i="1" spc="-5" dirty="0">
                <a:latin typeface="Arial"/>
                <a:cs typeface="Arial"/>
              </a:rPr>
              <a:t>Bone</a:t>
            </a:r>
            <a:endParaRPr sz="1600">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3410711" y="4992620"/>
            <a:ext cx="8023859" cy="1713230"/>
            <a:chOff x="3410711" y="4992620"/>
            <a:chExt cx="8023859" cy="1713230"/>
          </a:xfrm>
        </p:grpSpPr>
        <p:sp>
          <p:nvSpPr>
            <p:cNvPr id="5" name="object 5"/>
            <p:cNvSpPr/>
            <p:nvPr/>
          </p:nvSpPr>
          <p:spPr>
            <a:xfrm>
              <a:off x="3410712" y="4992623"/>
              <a:ext cx="8023859" cy="1020444"/>
            </a:xfrm>
            <a:custGeom>
              <a:avLst/>
              <a:gdLst/>
              <a:ahLst/>
              <a:cxnLst/>
              <a:rect l="l" t="t" r="r" b="b"/>
              <a:pathLst>
                <a:path w="8023859" h="1020445">
                  <a:moveTo>
                    <a:pt x="8023860" y="32372"/>
                  </a:moveTo>
                  <a:lnTo>
                    <a:pt x="8021307" y="19773"/>
                  </a:lnTo>
                  <a:lnTo>
                    <a:pt x="8014373" y="9486"/>
                  </a:lnTo>
                  <a:lnTo>
                    <a:pt x="8004086" y="2540"/>
                  </a:lnTo>
                  <a:lnTo>
                    <a:pt x="7991488" y="0"/>
                  </a:lnTo>
                  <a:lnTo>
                    <a:pt x="3103130" y="0"/>
                  </a:lnTo>
                  <a:lnTo>
                    <a:pt x="3075038" y="0"/>
                  </a:lnTo>
                  <a:lnTo>
                    <a:pt x="33261" y="0"/>
                  </a:lnTo>
                  <a:lnTo>
                    <a:pt x="20307" y="2616"/>
                  </a:lnTo>
                  <a:lnTo>
                    <a:pt x="9740" y="9753"/>
                  </a:lnTo>
                  <a:lnTo>
                    <a:pt x="2603" y="20320"/>
                  </a:lnTo>
                  <a:lnTo>
                    <a:pt x="0" y="33261"/>
                  </a:lnTo>
                  <a:lnTo>
                    <a:pt x="0" y="987056"/>
                  </a:lnTo>
                  <a:lnTo>
                    <a:pt x="2603" y="1000010"/>
                  </a:lnTo>
                  <a:lnTo>
                    <a:pt x="9740" y="1010577"/>
                  </a:lnTo>
                  <a:lnTo>
                    <a:pt x="20307" y="1017714"/>
                  </a:lnTo>
                  <a:lnTo>
                    <a:pt x="33261" y="1020318"/>
                  </a:lnTo>
                  <a:lnTo>
                    <a:pt x="3103130" y="1020318"/>
                  </a:lnTo>
                  <a:lnTo>
                    <a:pt x="3116072" y="1017714"/>
                  </a:lnTo>
                  <a:lnTo>
                    <a:pt x="3126638" y="1010577"/>
                  </a:lnTo>
                  <a:lnTo>
                    <a:pt x="3133775" y="1000010"/>
                  </a:lnTo>
                  <a:lnTo>
                    <a:pt x="3135211" y="992886"/>
                  </a:lnTo>
                  <a:lnTo>
                    <a:pt x="7991488" y="992886"/>
                  </a:lnTo>
                  <a:lnTo>
                    <a:pt x="8004086" y="990346"/>
                  </a:lnTo>
                  <a:lnTo>
                    <a:pt x="8014373" y="983411"/>
                  </a:lnTo>
                  <a:lnTo>
                    <a:pt x="8021307" y="973112"/>
                  </a:lnTo>
                  <a:lnTo>
                    <a:pt x="8023860" y="960513"/>
                  </a:lnTo>
                  <a:lnTo>
                    <a:pt x="8023860" y="32372"/>
                  </a:lnTo>
                  <a:close/>
                </a:path>
              </a:pathLst>
            </a:custGeom>
            <a:solidFill>
              <a:srgbClr val="F0F1F1"/>
            </a:solidFill>
          </p:spPr>
          <p:txBody>
            <a:bodyPr wrap="square" lIns="0" tIns="0" rIns="0" bIns="0" rtlCol="0"/>
            <a:lstStyle/>
            <a:p>
              <a:endParaRPr/>
            </a:p>
          </p:txBody>
        </p:sp>
        <p:sp>
          <p:nvSpPr>
            <p:cNvPr id="6" name="object 6"/>
            <p:cNvSpPr/>
            <p:nvPr/>
          </p:nvSpPr>
          <p:spPr>
            <a:xfrm>
              <a:off x="6262877"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grpSp>
      <p:sp>
        <p:nvSpPr>
          <p:cNvPr id="7" name="object 7"/>
          <p:cNvSpPr txBox="1">
            <a:spLocks noGrp="1"/>
          </p:cNvSpPr>
          <p:nvPr>
            <p:ph type="title"/>
          </p:nvPr>
        </p:nvSpPr>
        <p:spPr>
          <a:xfrm>
            <a:off x="2781274" y="685019"/>
            <a:ext cx="6630034" cy="1068070"/>
          </a:xfrm>
          <a:prstGeom prst="rect">
            <a:avLst/>
          </a:prstGeom>
        </p:spPr>
        <p:txBody>
          <a:bodyPr vert="horz" wrap="square" lIns="0" tIns="74295" rIns="0" bIns="0" rtlCol="0">
            <a:spAutoFit/>
          </a:bodyPr>
          <a:lstStyle/>
          <a:p>
            <a:pPr marL="12700" marR="5080" indent="1776730">
              <a:lnSpc>
                <a:spcPts val="3890"/>
              </a:lnSpc>
              <a:spcBef>
                <a:spcPts val="585"/>
              </a:spcBef>
            </a:pPr>
            <a:r>
              <a:rPr sz="3600" spc="-5" dirty="0">
                <a:solidFill>
                  <a:srgbClr val="000000"/>
                </a:solidFill>
              </a:rPr>
              <a:t>METHODS </a:t>
            </a:r>
            <a:r>
              <a:rPr sz="3600" dirty="0">
                <a:solidFill>
                  <a:srgbClr val="000000"/>
                </a:solidFill>
              </a:rPr>
              <a:t>OF </a:t>
            </a:r>
            <a:r>
              <a:rPr sz="3600" spc="5" dirty="0">
                <a:solidFill>
                  <a:srgbClr val="000000"/>
                </a:solidFill>
              </a:rPr>
              <a:t> </a:t>
            </a:r>
            <a:r>
              <a:rPr sz="3600" spc="-5" dirty="0">
                <a:solidFill>
                  <a:srgbClr val="BB8542"/>
                </a:solidFill>
              </a:rPr>
              <a:t>INTRAOSSEOUS</a:t>
            </a:r>
            <a:r>
              <a:rPr sz="3600" spc="-45" dirty="0">
                <a:solidFill>
                  <a:srgbClr val="BB8542"/>
                </a:solidFill>
              </a:rPr>
              <a:t> </a:t>
            </a:r>
            <a:r>
              <a:rPr sz="3600" spc="-5" dirty="0">
                <a:solidFill>
                  <a:srgbClr val="BB8542"/>
                </a:solidFill>
              </a:rPr>
              <a:t>(IO)</a:t>
            </a:r>
            <a:r>
              <a:rPr sz="3600" spc="-35" dirty="0">
                <a:solidFill>
                  <a:srgbClr val="BB8542"/>
                </a:solidFill>
              </a:rPr>
              <a:t> </a:t>
            </a:r>
            <a:r>
              <a:rPr sz="3600" spc="-5" dirty="0">
                <a:solidFill>
                  <a:srgbClr val="000000"/>
                </a:solidFill>
              </a:rPr>
              <a:t>ACCESS</a:t>
            </a:r>
            <a:endParaRPr sz="3600"/>
          </a:p>
        </p:txBody>
      </p:sp>
      <p:sp>
        <p:nvSpPr>
          <p:cNvPr id="8" name="object 8"/>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sp>
        <p:nvSpPr>
          <p:cNvPr id="9" name="object 9"/>
          <p:cNvSpPr txBox="1"/>
          <p:nvPr/>
        </p:nvSpPr>
        <p:spPr>
          <a:xfrm>
            <a:off x="623788" y="1951269"/>
            <a:ext cx="2386330" cy="1097280"/>
          </a:xfrm>
          <a:prstGeom prst="rect">
            <a:avLst/>
          </a:prstGeom>
        </p:spPr>
        <p:txBody>
          <a:bodyPr vert="horz" wrap="square" lIns="0" tIns="45720" rIns="0" bIns="0" rtlCol="0">
            <a:spAutoFit/>
          </a:bodyPr>
          <a:lstStyle/>
          <a:p>
            <a:pPr marL="12700" marR="5080">
              <a:lnSpc>
                <a:spcPts val="2050"/>
              </a:lnSpc>
              <a:spcBef>
                <a:spcPts val="360"/>
              </a:spcBef>
            </a:pPr>
            <a:r>
              <a:rPr sz="1900" spc="-5" dirty="0">
                <a:latin typeface="Arial MT"/>
                <a:cs typeface="Arial MT"/>
              </a:rPr>
              <a:t>IO access is preferred </a:t>
            </a:r>
            <a:r>
              <a:rPr sz="1900" spc="-515" dirty="0">
                <a:latin typeface="Arial MT"/>
                <a:cs typeface="Arial MT"/>
              </a:rPr>
              <a:t> </a:t>
            </a:r>
            <a:r>
              <a:rPr sz="1900" spc="-5" dirty="0">
                <a:latin typeface="Arial MT"/>
                <a:cs typeface="Arial MT"/>
              </a:rPr>
              <a:t>when IV vascular </a:t>
            </a:r>
            <a:r>
              <a:rPr sz="1900" dirty="0">
                <a:latin typeface="Arial MT"/>
                <a:cs typeface="Arial MT"/>
              </a:rPr>
              <a:t> </a:t>
            </a:r>
            <a:r>
              <a:rPr sz="1900" spc="-5" dirty="0">
                <a:latin typeface="Arial MT"/>
                <a:cs typeface="Arial MT"/>
              </a:rPr>
              <a:t>access is not quickly </a:t>
            </a:r>
            <a:r>
              <a:rPr sz="1900" dirty="0">
                <a:latin typeface="Arial MT"/>
                <a:cs typeface="Arial MT"/>
              </a:rPr>
              <a:t> </a:t>
            </a:r>
            <a:r>
              <a:rPr sz="1900" spc="-5" dirty="0">
                <a:latin typeface="Arial MT"/>
                <a:cs typeface="Arial MT"/>
              </a:rPr>
              <a:t>obtainable</a:t>
            </a:r>
            <a:endParaRPr sz="1900">
              <a:latin typeface="Arial MT"/>
              <a:cs typeface="Arial MT"/>
            </a:endParaRPr>
          </a:p>
        </p:txBody>
      </p:sp>
      <p:sp>
        <p:nvSpPr>
          <p:cNvPr id="10" name="object 10"/>
          <p:cNvSpPr txBox="1"/>
          <p:nvPr/>
        </p:nvSpPr>
        <p:spPr>
          <a:xfrm>
            <a:off x="623788" y="3254454"/>
            <a:ext cx="2392045" cy="1358265"/>
          </a:xfrm>
          <a:prstGeom prst="rect">
            <a:avLst/>
          </a:prstGeom>
        </p:spPr>
        <p:txBody>
          <a:bodyPr vert="horz" wrap="square" lIns="0" tIns="45720" rIns="0" bIns="0" rtlCol="0">
            <a:spAutoFit/>
          </a:bodyPr>
          <a:lstStyle/>
          <a:p>
            <a:pPr marL="12700" marR="5080">
              <a:lnSpc>
                <a:spcPts val="2050"/>
              </a:lnSpc>
              <a:spcBef>
                <a:spcPts val="360"/>
              </a:spcBef>
            </a:pPr>
            <a:r>
              <a:rPr sz="1900" spc="-5" dirty="0">
                <a:latin typeface="Arial MT"/>
                <a:cs typeface="Arial MT"/>
              </a:rPr>
              <a:t>Starting IVs on </a:t>
            </a:r>
            <a:r>
              <a:rPr sz="1900" dirty="0">
                <a:latin typeface="Arial MT"/>
                <a:cs typeface="Arial MT"/>
              </a:rPr>
              <a:t> </a:t>
            </a:r>
            <a:r>
              <a:rPr sz="1900" spc="-5" dirty="0">
                <a:latin typeface="Arial MT"/>
                <a:cs typeface="Arial MT"/>
              </a:rPr>
              <a:t>casualties</a:t>
            </a:r>
            <a:r>
              <a:rPr sz="1900" spc="5" dirty="0">
                <a:latin typeface="Arial MT"/>
                <a:cs typeface="Arial MT"/>
              </a:rPr>
              <a:t> </a:t>
            </a:r>
            <a:r>
              <a:rPr sz="1900" spc="-5" dirty="0">
                <a:latin typeface="Arial MT"/>
                <a:cs typeface="Arial MT"/>
              </a:rPr>
              <a:t>in</a:t>
            </a:r>
            <a:r>
              <a:rPr sz="1900" spc="-10" dirty="0">
                <a:latin typeface="Arial MT"/>
                <a:cs typeface="Arial MT"/>
              </a:rPr>
              <a:t> </a:t>
            </a:r>
            <a:r>
              <a:rPr sz="1900" spc="-5" dirty="0">
                <a:latin typeface="Arial MT"/>
                <a:cs typeface="Arial MT"/>
              </a:rPr>
              <a:t>shock</a:t>
            </a:r>
            <a:r>
              <a:rPr sz="1900" spc="-10" dirty="0">
                <a:latin typeface="Arial MT"/>
                <a:cs typeface="Arial MT"/>
              </a:rPr>
              <a:t> </a:t>
            </a:r>
            <a:r>
              <a:rPr sz="1900" spc="-5" dirty="0">
                <a:latin typeface="Arial MT"/>
                <a:cs typeface="Arial MT"/>
              </a:rPr>
              <a:t>is </a:t>
            </a:r>
            <a:r>
              <a:rPr sz="1900" dirty="0">
                <a:latin typeface="Arial MT"/>
                <a:cs typeface="Arial MT"/>
              </a:rPr>
              <a:t> </a:t>
            </a:r>
            <a:r>
              <a:rPr sz="1900" spc="-5" dirty="0">
                <a:latin typeface="Arial MT"/>
                <a:cs typeface="Arial MT"/>
              </a:rPr>
              <a:t>challenging;</a:t>
            </a:r>
            <a:r>
              <a:rPr sz="1900" spc="15" dirty="0">
                <a:latin typeface="Arial MT"/>
                <a:cs typeface="Arial MT"/>
              </a:rPr>
              <a:t> </a:t>
            </a:r>
            <a:r>
              <a:rPr sz="1900" spc="-5" dirty="0">
                <a:latin typeface="Arial MT"/>
                <a:cs typeface="Arial MT"/>
              </a:rPr>
              <a:t>IO </a:t>
            </a:r>
            <a:r>
              <a:rPr sz="1900" dirty="0">
                <a:latin typeface="Arial MT"/>
                <a:cs typeface="Arial MT"/>
              </a:rPr>
              <a:t> </a:t>
            </a:r>
            <a:r>
              <a:rPr sz="1900" spc="-5" dirty="0">
                <a:latin typeface="Arial MT"/>
                <a:cs typeface="Arial MT"/>
              </a:rPr>
              <a:t>techniques do not rely </a:t>
            </a:r>
            <a:r>
              <a:rPr sz="1900" spc="-515" dirty="0">
                <a:latin typeface="Arial MT"/>
                <a:cs typeface="Arial MT"/>
              </a:rPr>
              <a:t> </a:t>
            </a:r>
            <a:r>
              <a:rPr sz="1900" spc="-5" dirty="0">
                <a:latin typeface="Arial MT"/>
                <a:cs typeface="Arial MT"/>
              </a:rPr>
              <a:t>on expanded</a:t>
            </a:r>
            <a:r>
              <a:rPr sz="1900" spc="10" dirty="0">
                <a:latin typeface="Arial MT"/>
                <a:cs typeface="Arial MT"/>
              </a:rPr>
              <a:t> </a:t>
            </a:r>
            <a:r>
              <a:rPr sz="1900" spc="-5" dirty="0">
                <a:latin typeface="Arial MT"/>
                <a:cs typeface="Arial MT"/>
              </a:rPr>
              <a:t>veins</a:t>
            </a:r>
            <a:endParaRPr sz="1900">
              <a:latin typeface="Arial MT"/>
              <a:cs typeface="Arial MT"/>
            </a:endParaRPr>
          </a:p>
        </p:txBody>
      </p:sp>
      <p:sp>
        <p:nvSpPr>
          <p:cNvPr id="11" name="object 11"/>
          <p:cNvSpPr txBox="1"/>
          <p:nvPr/>
        </p:nvSpPr>
        <p:spPr>
          <a:xfrm>
            <a:off x="623788" y="4818274"/>
            <a:ext cx="1958975" cy="1097280"/>
          </a:xfrm>
          <a:prstGeom prst="rect">
            <a:avLst/>
          </a:prstGeom>
        </p:spPr>
        <p:txBody>
          <a:bodyPr vert="horz" wrap="square" lIns="0" tIns="45720" rIns="0" bIns="0" rtlCol="0">
            <a:spAutoFit/>
          </a:bodyPr>
          <a:lstStyle/>
          <a:p>
            <a:pPr marL="12700" marR="5080" algn="just">
              <a:lnSpc>
                <a:spcPts val="2050"/>
              </a:lnSpc>
              <a:spcBef>
                <a:spcPts val="360"/>
              </a:spcBef>
            </a:pPr>
            <a:r>
              <a:rPr sz="1900" spc="-5" dirty="0">
                <a:latin typeface="Arial MT"/>
                <a:cs typeface="Arial MT"/>
              </a:rPr>
              <a:t>There is </a:t>
            </a:r>
            <a:r>
              <a:rPr sz="1900" b="1" spc="-5" dirty="0">
                <a:latin typeface="Arial"/>
                <a:cs typeface="Arial"/>
              </a:rPr>
              <a:t>NO </a:t>
            </a:r>
            <a:r>
              <a:rPr sz="1900" spc="-5" dirty="0">
                <a:latin typeface="Arial MT"/>
                <a:cs typeface="Arial MT"/>
              </a:rPr>
              <a:t>list of </a:t>
            </a:r>
            <a:r>
              <a:rPr sz="1900" spc="-515" dirty="0">
                <a:latin typeface="Arial MT"/>
                <a:cs typeface="Arial MT"/>
              </a:rPr>
              <a:t> </a:t>
            </a:r>
            <a:r>
              <a:rPr sz="1900" spc="-5" dirty="0">
                <a:latin typeface="Arial MT"/>
                <a:cs typeface="Arial MT"/>
              </a:rPr>
              <a:t>specific CoTCCC- </a:t>
            </a:r>
            <a:r>
              <a:rPr sz="1900" spc="-520" dirty="0">
                <a:latin typeface="Arial MT"/>
                <a:cs typeface="Arial MT"/>
              </a:rPr>
              <a:t> </a:t>
            </a:r>
            <a:r>
              <a:rPr sz="1900" spc="-5" dirty="0">
                <a:latin typeface="Arial MT"/>
                <a:cs typeface="Arial MT"/>
              </a:rPr>
              <a:t>recommended IO </a:t>
            </a:r>
            <a:r>
              <a:rPr sz="1900" dirty="0">
                <a:latin typeface="Arial MT"/>
                <a:cs typeface="Arial MT"/>
              </a:rPr>
              <a:t> </a:t>
            </a:r>
            <a:r>
              <a:rPr sz="1900" spc="-5" dirty="0">
                <a:latin typeface="Arial MT"/>
                <a:cs typeface="Arial MT"/>
              </a:rPr>
              <a:t>devices</a:t>
            </a:r>
            <a:endParaRPr sz="1900">
              <a:latin typeface="Arial MT"/>
              <a:cs typeface="Arial MT"/>
            </a:endParaRPr>
          </a:p>
        </p:txBody>
      </p:sp>
      <p:sp>
        <p:nvSpPr>
          <p:cNvPr id="12" name="object 12"/>
          <p:cNvSpPr txBox="1"/>
          <p:nvPr/>
        </p:nvSpPr>
        <p:spPr>
          <a:xfrm>
            <a:off x="4013262" y="5109414"/>
            <a:ext cx="2263775" cy="871219"/>
          </a:xfrm>
          <a:prstGeom prst="rect">
            <a:avLst/>
          </a:prstGeom>
        </p:spPr>
        <p:txBody>
          <a:bodyPr vert="horz" wrap="square" lIns="0" tIns="38100" rIns="0" bIns="0" rtlCol="0">
            <a:spAutoFit/>
          </a:bodyPr>
          <a:lstStyle/>
          <a:p>
            <a:pPr marL="12700" marR="410845">
              <a:lnSpc>
                <a:spcPts val="1620"/>
              </a:lnSpc>
              <a:spcBef>
                <a:spcPts val="300"/>
              </a:spcBef>
            </a:pPr>
            <a:r>
              <a:rPr sz="1500" dirty="0">
                <a:latin typeface="Arial MT"/>
                <a:cs typeface="Arial MT"/>
              </a:rPr>
              <a:t>Avoid</a:t>
            </a:r>
            <a:r>
              <a:rPr sz="1500" spc="-40" dirty="0">
                <a:latin typeface="Arial MT"/>
                <a:cs typeface="Arial MT"/>
              </a:rPr>
              <a:t> </a:t>
            </a:r>
            <a:r>
              <a:rPr sz="1500" b="1" dirty="0">
                <a:latin typeface="Arial"/>
                <a:cs typeface="Arial"/>
              </a:rPr>
              <a:t>FAST1</a:t>
            </a:r>
            <a:r>
              <a:rPr sz="1500" b="1" spc="-60" dirty="0">
                <a:latin typeface="Arial"/>
                <a:cs typeface="Arial"/>
              </a:rPr>
              <a:t> </a:t>
            </a:r>
            <a:r>
              <a:rPr sz="1500" spc="-5" dirty="0">
                <a:latin typeface="Arial MT"/>
                <a:cs typeface="Arial MT"/>
              </a:rPr>
              <a:t>devices </a:t>
            </a:r>
            <a:r>
              <a:rPr sz="1500" spc="-400" dirty="0">
                <a:latin typeface="Arial MT"/>
                <a:cs typeface="Arial MT"/>
              </a:rPr>
              <a:t> </a:t>
            </a:r>
            <a:r>
              <a:rPr sz="1500" dirty="0">
                <a:latin typeface="Arial MT"/>
                <a:cs typeface="Arial MT"/>
              </a:rPr>
              <a:t>in</a:t>
            </a:r>
            <a:r>
              <a:rPr sz="1500" spc="-5" dirty="0">
                <a:latin typeface="Arial MT"/>
                <a:cs typeface="Arial MT"/>
              </a:rPr>
              <a:t> casualties</a:t>
            </a:r>
            <a:r>
              <a:rPr sz="1500" dirty="0">
                <a:latin typeface="Arial MT"/>
                <a:cs typeface="Arial MT"/>
              </a:rPr>
              <a:t> </a:t>
            </a:r>
            <a:r>
              <a:rPr sz="1500" spc="-5" dirty="0">
                <a:latin typeface="Arial MT"/>
                <a:cs typeface="Arial MT"/>
              </a:rPr>
              <a:t>with</a:t>
            </a:r>
            <a:endParaRPr sz="1500">
              <a:latin typeface="Arial MT"/>
              <a:cs typeface="Arial MT"/>
            </a:endParaRPr>
          </a:p>
          <a:p>
            <a:pPr marL="12700" marR="5080">
              <a:lnSpc>
                <a:spcPts val="1620"/>
              </a:lnSpc>
              <a:spcBef>
                <a:spcPts val="5"/>
              </a:spcBef>
            </a:pPr>
            <a:r>
              <a:rPr sz="1500" spc="-5" dirty="0">
                <a:latin typeface="Arial MT"/>
                <a:cs typeface="Arial MT"/>
              </a:rPr>
              <a:t>significant </a:t>
            </a:r>
            <a:r>
              <a:rPr sz="1500" dirty="0">
                <a:latin typeface="Arial MT"/>
                <a:cs typeface="Arial MT"/>
              </a:rPr>
              <a:t>chest </a:t>
            </a:r>
            <a:r>
              <a:rPr sz="1500" spc="-5" dirty="0">
                <a:latin typeface="Arial MT"/>
                <a:cs typeface="Arial MT"/>
              </a:rPr>
              <a:t>injuries or </a:t>
            </a:r>
            <a:r>
              <a:rPr sz="1500" spc="-405" dirty="0">
                <a:latin typeface="Arial MT"/>
                <a:cs typeface="Arial MT"/>
              </a:rPr>
              <a:t> </a:t>
            </a:r>
            <a:r>
              <a:rPr sz="1500" spc="-5" dirty="0">
                <a:latin typeface="Arial MT"/>
                <a:cs typeface="Arial MT"/>
              </a:rPr>
              <a:t>small</a:t>
            </a:r>
            <a:r>
              <a:rPr sz="1500" dirty="0">
                <a:latin typeface="Arial MT"/>
                <a:cs typeface="Arial MT"/>
              </a:rPr>
              <a:t> in</a:t>
            </a:r>
            <a:r>
              <a:rPr sz="1500" spc="-5" dirty="0">
                <a:latin typeface="Arial MT"/>
                <a:cs typeface="Arial MT"/>
              </a:rPr>
              <a:t> stature</a:t>
            </a:r>
            <a:endParaRPr sz="1500">
              <a:latin typeface="Arial MT"/>
              <a:cs typeface="Arial MT"/>
            </a:endParaRPr>
          </a:p>
        </p:txBody>
      </p:sp>
      <p:sp>
        <p:nvSpPr>
          <p:cNvPr id="13" name="object 13"/>
          <p:cNvSpPr txBox="1"/>
          <p:nvPr/>
        </p:nvSpPr>
        <p:spPr>
          <a:xfrm>
            <a:off x="6514886" y="4178240"/>
            <a:ext cx="2047239" cy="789940"/>
          </a:xfrm>
          <a:prstGeom prst="rect">
            <a:avLst/>
          </a:prstGeom>
        </p:spPr>
        <p:txBody>
          <a:bodyPr vert="horz" wrap="square" lIns="0" tIns="12065" rIns="0" bIns="0" rtlCol="0">
            <a:spAutoFit/>
          </a:bodyPr>
          <a:lstStyle/>
          <a:p>
            <a:pPr marL="38100">
              <a:lnSpc>
                <a:spcPct val="100000"/>
              </a:lnSpc>
              <a:spcBef>
                <a:spcPts val="95"/>
              </a:spcBef>
            </a:pPr>
            <a:r>
              <a:rPr sz="2000" b="1" dirty="0">
                <a:latin typeface="Arial"/>
                <a:cs typeface="Arial"/>
              </a:rPr>
              <a:t>EZ-IO</a:t>
            </a:r>
            <a:r>
              <a:rPr sz="1950" b="1" baseline="25641" dirty="0">
                <a:latin typeface="Arial"/>
                <a:cs typeface="Arial"/>
              </a:rPr>
              <a:t>®</a:t>
            </a:r>
            <a:r>
              <a:rPr sz="1950" b="1" spc="232" baseline="25641" dirty="0">
                <a:latin typeface="Arial"/>
                <a:cs typeface="Arial"/>
              </a:rPr>
              <a:t> </a:t>
            </a:r>
            <a:r>
              <a:rPr sz="2000" b="1" spc="-10" dirty="0">
                <a:latin typeface="Arial"/>
                <a:cs typeface="Arial"/>
              </a:rPr>
              <a:t>Humerus</a:t>
            </a:r>
            <a:endParaRPr sz="2000">
              <a:latin typeface="Arial"/>
              <a:cs typeface="Arial"/>
            </a:endParaRPr>
          </a:p>
          <a:p>
            <a:pPr marL="38100">
              <a:lnSpc>
                <a:spcPct val="100000"/>
              </a:lnSpc>
              <a:spcBef>
                <a:spcPts val="10"/>
              </a:spcBef>
            </a:pPr>
            <a:r>
              <a:rPr sz="1600" spc="-5" dirty="0">
                <a:latin typeface="Arial MT"/>
                <a:cs typeface="Arial MT"/>
              </a:rPr>
              <a:t>Flow</a:t>
            </a:r>
            <a:r>
              <a:rPr sz="1600" spc="-30" dirty="0">
                <a:latin typeface="Arial MT"/>
                <a:cs typeface="Arial MT"/>
              </a:rPr>
              <a:t> </a:t>
            </a:r>
            <a:r>
              <a:rPr sz="1600" spc="-5" dirty="0">
                <a:latin typeface="Arial MT"/>
                <a:cs typeface="Arial MT"/>
              </a:rPr>
              <a:t>Rate: </a:t>
            </a:r>
            <a:r>
              <a:rPr sz="1600" b="1" spc="-5" dirty="0">
                <a:latin typeface="Arial"/>
                <a:cs typeface="Arial"/>
              </a:rPr>
              <a:t>286</a:t>
            </a:r>
            <a:r>
              <a:rPr sz="1600" b="1" spc="-15" dirty="0">
                <a:latin typeface="Arial"/>
                <a:cs typeface="Arial"/>
              </a:rPr>
              <a:t> </a:t>
            </a:r>
            <a:r>
              <a:rPr sz="1600" b="1" spc="-5" dirty="0">
                <a:latin typeface="Arial"/>
                <a:cs typeface="Arial"/>
              </a:rPr>
              <a:t>ml</a:t>
            </a:r>
            <a:endParaRPr sz="1600">
              <a:latin typeface="Arial"/>
              <a:cs typeface="Arial"/>
            </a:endParaRPr>
          </a:p>
          <a:p>
            <a:pPr marL="38100">
              <a:lnSpc>
                <a:spcPct val="100000"/>
              </a:lnSpc>
              <a:spcBef>
                <a:spcPts val="10"/>
              </a:spcBef>
            </a:pPr>
            <a:r>
              <a:rPr sz="1400" i="1" spc="-5" dirty="0">
                <a:latin typeface="Arial"/>
                <a:cs typeface="Arial"/>
              </a:rPr>
              <a:t>(5</a:t>
            </a:r>
            <a:r>
              <a:rPr sz="1400" i="1" spc="-25" dirty="0">
                <a:latin typeface="Arial"/>
                <a:cs typeface="Arial"/>
              </a:rPr>
              <a:t> </a:t>
            </a:r>
            <a:r>
              <a:rPr sz="1400" i="1" spc="-5" dirty="0">
                <a:latin typeface="Arial"/>
                <a:cs typeface="Arial"/>
              </a:rPr>
              <a:t>min</a:t>
            </a:r>
            <a:r>
              <a:rPr sz="1400" i="1" spc="-20" dirty="0">
                <a:latin typeface="Arial"/>
                <a:cs typeface="Arial"/>
              </a:rPr>
              <a:t> </a:t>
            </a:r>
            <a:r>
              <a:rPr sz="1400" i="1" spc="-5" dirty="0">
                <a:latin typeface="Arial"/>
                <a:cs typeface="Arial"/>
              </a:rPr>
              <a:t>under</a:t>
            </a:r>
            <a:r>
              <a:rPr sz="1400" i="1" spc="-35" dirty="0">
                <a:latin typeface="Arial"/>
                <a:cs typeface="Arial"/>
              </a:rPr>
              <a:t> </a:t>
            </a:r>
            <a:r>
              <a:rPr sz="1400" i="1" spc="-5" dirty="0">
                <a:latin typeface="Arial"/>
                <a:cs typeface="Arial"/>
              </a:rPr>
              <a:t>pressure)</a:t>
            </a:r>
            <a:endParaRPr sz="1400">
              <a:latin typeface="Arial"/>
              <a:cs typeface="Arial"/>
            </a:endParaRPr>
          </a:p>
        </p:txBody>
      </p:sp>
      <p:sp>
        <p:nvSpPr>
          <p:cNvPr id="14" name="object 14"/>
          <p:cNvSpPr txBox="1"/>
          <p:nvPr/>
        </p:nvSpPr>
        <p:spPr>
          <a:xfrm>
            <a:off x="3623450" y="4178240"/>
            <a:ext cx="2107565" cy="789940"/>
          </a:xfrm>
          <a:prstGeom prst="rect">
            <a:avLst/>
          </a:prstGeom>
        </p:spPr>
        <p:txBody>
          <a:bodyPr vert="horz" wrap="square" lIns="0" tIns="12065" rIns="0" bIns="0" rtlCol="0">
            <a:spAutoFit/>
          </a:bodyPr>
          <a:lstStyle/>
          <a:p>
            <a:pPr marL="38100">
              <a:lnSpc>
                <a:spcPct val="100000"/>
              </a:lnSpc>
              <a:spcBef>
                <a:spcPts val="95"/>
              </a:spcBef>
            </a:pPr>
            <a:r>
              <a:rPr sz="2000" b="1" spc="-5" dirty="0">
                <a:latin typeface="Arial"/>
                <a:cs typeface="Arial"/>
              </a:rPr>
              <a:t>FAST1</a:t>
            </a:r>
            <a:r>
              <a:rPr sz="1950" b="1" spc="-7" baseline="25641" dirty="0">
                <a:latin typeface="Arial"/>
                <a:cs typeface="Arial"/>
              </a:rPr>
              <a:t>®</a:t>
            </a:r>
            <a:r>
              <a:rPr sz="1950" b="1" spc="262" baseline="25641" dirty="0">
                <a:latin typeface="Arial"/>
                <a:cs typeface="Arial"/>
              </a:rPr>
              <a:t> </a:t>
            </a:r>
            <a:r>
              <a:rPr sz="2000" b="1" spc="-5" dirty="0">
                <a:latin typeface="Arial"/>
                <a:cs typeface="Arial"/>
              </a:rPr>
              <a:t>Sternum</a:t>
            </a:r>
            <a:endParaRPr sz="2000">
              <a:latin typeface="Arial"/>
              <a:cs typeface="Arial"/>
            </a:endParaRPr>
          </a:p>
          <a:p>
            <a:pPr marL="38100">
              <a:lnSpc>
                <a:spcPct val="100000"/>
              </a:lnSpc>
              <a:spcBef>
                <a:spcPts val="10"/>
              </a:spcBef>
            </a:pPr>
            <a:r>
              <a:rPr sz="1600" spc="-5" dirty="0">
                <a:latin typeface="Arial MT"/>
                <a:cs typeface="Arial MT"/>
              </a:rPr>
              <a:t>Flow</a:t>
            </a:r>
            <a:r>
              <a:rPr sz="1600" spc="-30" dirty="0">
                <a:latin typeface="Arial MT"/>
                <a:cs typeface="Arial MT"/>
              </a:rPr>
              <a:t> </a:t>
            </a:r>
            <a:r>
              <a:rPr sz="1600" spc="-5" dirty="0">
                <a:latin typeface="Arial MT"/>
                <a:cs typeface="Arial MT"/>
              </a:rPr>
              <a:t>Rate: </a:t>
            </a:r>
            <a:r>
              <a:rPr sz="1600" b="1" spc="-5" dirty="0">
                <a:latin typeface="Arial"/>
                <a:cs typeface="Arial"/>
              </a:rPr>
              <a:t>469</a:t>
            </a:r>
            <a:r>
              <a:rPr sz="1600" b="1" spc="-15" dirty="0">
                <a:latin typeface="Arial"/>
                <a:cs typeface="Arial"/>
              </a:rPr>
              <a:t> </a:t>
            </a:r>
            <a:r>
              <a:rPr sz="1600" b="1" spc="-5" dirty="0">
                <a:latin typeface="Arial"/>
                <a:cs typeface="Arial"/>
              </a:rPr>
              <a:t>ml</a:t>
            </a:r>
            <a:endParaRPr sz="1600">
              <a:latin typeface="Arial"/>
              <a:cs typeface="Arial"/>
            </a:endParaRPr>
          </a:p>
          <a:p>
            <a:pPr marL="38100">
              <a:lnSpc>
                <a:spcPct val="100000"/>
              </a:lnSpc>
              <a:spcBef>
                <a:spcPts val="10"/>
              </a:spcBef>
            </a:pPr>
            <a:r>
              <a:rPr sz="1400" i="1" spc="-5" dirty="0">
                <a:latin typeface="Arial"/>
                <a:cs typeface="Arial"/>
              </a:rPr>
              <a:t>(5</a:t>
            </a:r>
            <a:r>
              <a:rPr sz="1400" i="1" spc="-25" dirty="0">
                <a:latin typeface="Arial"/>
                <a:cs typeface="Arial"/>
              </a:rPr>
              <a:t> </a:t>
            </a:r>
            <a:r>
              <a:rPr sz="1400" i="1" spc="-5" dirty="0">
                <a:latin typeface="Arial"/>
                <a:cs typeface="Arial"/>
              </a:rPr>
              <a:t>min</a:t>
            </a:r>
            <a:r>
              <a:rPr sz="1400" i="1" spc="-20" dirty="0">
                <a:latin typeface="Arial"/>
                <a:cs typeface="Arial"/>
              </a:rPr>
              <a:t> </a:t>
            </a:r>
            <a:r>
              <a:rPr sz="1400" i="1" spc="-5" dirty="0">
                <a:latin typeface="Arial"/>
                <a:cs typeface="Arial"/>
              </a:rPr>
              <a:t>under</a:t>
            </a:r>
            <a:r>
              <a:rPr sz="1400" i="1" spc="-35" dirty="0">
                <a:latin typeface="Arial"/>
                <a:cs typeface="Arial"/>
              </a:rPr>
              <a:t> </a:t>
            </a:r>
            <a:r>
              <a:rPr sz="1400" i="1" spc="-5" dirty="0">
                <a:latin typeface="Arial"/>
                <a:cs typeface="Arial"/>
              </a:rPr>
              <a:t>pressure)</a:t>
            </a:r>
            <a:endParaRPr sz="1400">
              <a:latin typeface="Arial"/>
              <a:cs typeface="Arial"/>
            </a:endParaRPr>
          </a:p>
        </p:txBody>
      </p:sp>
      <p:sp>
        <p:nvSpPr>
          <p:cNvPr id="15" name="object 15"/>
          <p:cNvSpPr txBox="1"/>
          <p:nvPr/>
        </p:nvSpPr>
        <p:spPr>
          <a:xfrm>
            <a:off x="9463553" y="4178240"/>
            <a:ext cx="1870075" cy="789940"/>
          </a:xfrm>
          <a:prstGeom prst="rect">
            <a:avLst/>
          </a:prstGeom>
        </p:spPr>
        <p:txBody>
          <a:bodyPr vert="horz" wrap="square" lIns="0" tIns="10795" rIns="0" bIns="0" rtlCol="0">
            <a:spAutoFit/>
          </a:bodyPr>
          <a:lstStyle/>
          <a:p>
            <a:pPr marL="38100" marR="30480">
              <a:lnSpc>
                <a:spcPct val="100400"/>
              </a:lnSpc>
              <a:spcBef>
                <a:spcPts val="85"/>
              </a:spcBef>
            </a:pPr>
            <a:r>
              <a:rPr sz="2000" b="1" dirty="0">
                <a:latin typeface="Arial"/>
                <a:cs typeface="Arial"/>
              </a:rPr>
              <a:t>EZ-IO</a:t>
            </a:r>
            <a:r>
              <a:rPr sz="1950" b="1" baseline="25641" dirty="0">
                <a:latin typeface="Arial"/>
                <a:cs typeface="Arial"/>
              </a:rPr>
              <a:t>®</a:t>
            </a:r>
            <a:r>
              <a:rPr sz="1950" b="1" spc="7" baseline="25641" dirty="0">
                <a:latin typeface="Arial"/>
                <a:cs typeface="Arial"/>
              </a:rPr>
              <a:t> </a:t>
            </a:r>
            <a:r>
              <a:rPr sz="2000" b="1" spc="-5" dirty="0">
                <a:latin typeface="Arial"/>
                <a:cs typeface="Arial"/>
              </a:rPr>
              <a:t>Tibia </a:t>
            </a:r>
            <a:r>
              <a:rPr sz="2000" b="1" dirty="0">
                <a:latin typeface="Arial"/>
                <a:cs typeface="Arial"/>
              </a:rPr>
              <a:t> </a:t>
            </a:r>
            <a:r>
              <a:rPr sz="1600" spc="-5" dirty="0">
                <a:latin typeface="Arial MT"/>
                <a:cs typeface="Arial MT"/>
              </a:rPr>
              <a:t>Flow Rate: </a:t>
            </a:r>
            <a:r>
              <a:rPr sz="1600" b="1" spc="-5" dirty="0">
                <a:latin typeface="Arial"/>
                <a:cs typeface="Arial"/>
              </a:rPr>
              <a:t>154 ml </a:t>
            </a:r>
            <a:r>
              <a:rPr sz="1600" b="1" dirty="0">
                <a:latin typeface="Arial"/>
                <a:cs typeface="Arial"/>
              </a:rPr>
              <a:t> </a:t>
            </a:r>
            <a:r>
              <a:rPr sz="1400" i="1" spc="-5" dirty="0">
                <a:latin typeface="Arial"/>
                <a:cs typeface="Arial"/>
              </a:rPr>
              <a:t>(5</a:t>
            </a:r>
            <a:r>
              <a:rPr sz="1400" i="1" spc="-25" dirty="0">
                <a:latin typeface="Arial"/>
                <a:cs typeface="Arial"/>
              </a:rPr>
              <a:t> </a:t>
            </a:r>
            <a:r>
              <a:rPr sz="1400" i="1" spc="-5" dirty="0">
                <a:latin typeface="Arial"/>
                <a:cs typeface="Arial"/>
              </a:rPr>
              <a:t>min</a:t>
            </a:r>
            <a:r>
              <a:rPr sz="1400" i="1" spc="-25" dirty="0">
                <a:latin typeface="Arial"/>
                <a:cs typeface="Arial"/>
              </a:rPr>
              <a:t> </a:t>
            </a:r>
            <a:r>
              <a:rPr sz="1400" i="1" spc="-5" dirty="0">
                <a:latin typeface="Arial"/>
                <a:cs typeface="Arial"/>
              </a:rPr>
              <a:t>under</a:t>
            </a:r>
            <a:r>
              <a:rPr sz="1400" i="1" spc="-40" dirty="0">
                <a:latin typeface="Arial"/>
                <a:cs typeface="Arial"/>
              </a:rPr>
              <a:t> </a:t>
            </a:r>
            <a:r>
              <a:rPr sz="1400" i="1" spc="-5" dirty="0">
                <a:latin typeface="Arial"/>
                <a:cs typeface="Arial"/>
              </a:rPr>
              <a:t>pressure)</a:t>
            </a:r>
            <a:endParaRPr sz="1400">
              <a:latin typeface="Arial"/>
              <a:cs typeface="Arial"/>
            </a:endParaRPr>
          </a:p>
        </p:txBody>
      </p:sp>
      <p:sp>
        <p:nvSpPr>
          <p:cNvPr id="16" name="object 16"/>
          <p:cNvSpPr txBox="1"/>
          <p:nvPr/>
        </p:nvSpPr>
        <p:spPr>
          <a:xfrm>
            <a:off x="7010359" y="5056074"/>
            <a:ext cx="4285615" cy="795020"/>
          </a:xfrm>
          <a:prstGeom prst="rect">
            <a:avLst/>
          </a:prstGeom>
        </p:spPr>
        <p:txBody>
          <a:bodyPr vert="horz" wrap="square" lIns="0" tIns="66040" rIns="0" bIns="0" rtlCol="0">
            <a:spAutoFit/>
          </a:bodyPr>
          <a:lstStyle/>
          <a:p>
            <a:pPr marL="12700">
              <a:lnSpc>
                <a:spcPct val="100000"/>
              </a:lnSpc>
              <a:spcBef>
                <a:spcPts val="520"/>
              </a:spcBef>
            </a:pPr>
            <a:r>
              <a:rPr sz="1500" b="1" spc="-5" dirty="0">
                <a:latin typeface="Arial"/>
                <a:cs typeface="Arial"/>
              </a:rPr>
              <a:t>EZ-IO</a:t>
            </a:r>
            <a:r>
              <a:rPr sz="1500" b="1" spc="-25" dirty="0">
                <a:latin typeface="Arial"/>
                <a:cs typeface="Arial"/>
              </a:rPr>
              <a:t> </a:t>
            </a:r>
            <a:r>
              <a:rPr sz="1500" dirty="0">
                <a:latin typeface="Arial MT"/>
                <a:cs typeface="Arial MT"/>
              </a:rPr>
              <a:t>can </a:t>
            </a:r>
            <a:r>
              <a:rPr sz="1500" spc="-5" dirty="0">
                <a:latin typeface="Arial MT"/>
                <a:cs typeface="Arial MT"/>
              </a:rPr>
              <a:t>be</a:t>
            </a:r>
            <a:r>
              <a:rPr sz="1500" dirty="0">
                <a:latin typeface="Arial MT"/>
                <a:cs typeface="Arial MT"/>
              </a:rPr>
              <a:t> </a:t>
            </a:r>
            <a:r>
              <a:rPr sz="1500" spc="-5" dirty="0">
                <a:latin typeface="Arial MT"/>
                <a:cs typeface="Arial MT"/>
              </a:rPr>
              <a:t>inserted</a:t>
            </a:r>
            <a:r>
              <a:rPr sz="1500" spc="10" dirty="0">
                <a:latin typeface="Arial MT"/>
                <a:cs typeface="Arial MT"/>
              </a:rPr>
              <a:t> </a:t>
            </a:r>
            <a:r>
              <a:rPr sz="1500" spc="-5" dirty="0">
                <a:latin typeface="Arial MT"/>
                <a:cs typeface="Arial MT"/>
              </a:rPr>
              <a:t>manually</a:t>
            </a:r>
            <a:r>
              <a:rPr sz="1500" spc="15" dirty="0">
                <a:latin typeface="Arial MT"/>
                <a:cs typeface="Arial MT"/>
              </a:rPr>
              <a:t> </a:t>
            </a:r>
            <a:r>
              <a:rPr sz="1500" spc="-5" dirty="0">
                <a:latin typeface="Arial MT"/>
                <a:cs typeface="Arial MT"/>
              </a:rPr>
              <a:t>or with</a:t>
            </a:r>
            <a:r>
              <a:rPr sz="1500" dirty="0">
                <a:latin typeface="Arial MT"/>
                <a:cs typeface="Arial MT"/>
              </a:rPr>
              <a:t> </a:t>
            </a:r>
            <a:r>
              <a:rPr sz="1500" spc="-5" dirty="0">
                <a:latin typeface="Arial MT"/>
                <a:cs typeface="Arial MT"/>
              </a:rPr>
              <a:t>drill</a:t>
            </a:r>
            <a:r>
              <a:rPr sz="1500" spc="5" dirty="0">
                <a:latin typeface="Arial MT"/>
                <a:cs typeface="Arial MT"/>
              </a:rPr>
              <a:t> </a:t>
            </a:r>
            <a:r>
              <a:rPr sz="1500" spc="-5" dirty="0">
                <a:latin typeface="Arial MT"/>
                <a:cs typeface="Arial MT"/>
              </a:rPr>
              <a:t>kits</a:t>
            </a:r>
            <a:endParaRPr sz="1500">
              <a:latin typeface="Arial MT"/>
              <a:cs typeface="Arial MT"/>
            </a:endParaRPr>
          </a:p>
          <a:p>
            <a:pPr marL="12700" marR="5080">
              <a:lnSpc>
                <a:spcPts val="1620"/>
              </a:lnSpc>
              <a:spcBef>
                <a:spcPts val="620"/>
              </a:spcBef>
            </a:pPr>
            <a:r>
              <a:rPr sz="1500" b="1" spc="-5" dirty="0">
                <a:latin typeface="Arial"/>
                <a:cs typeface="Arial"/>
              </a:rPr>
              <a:t>EZ-IO</a:t>
            </a:r>
            <a:r>
              <a:rPr sz="1500" b="1" spc="-25" dirty="0">
                <a:latin typeface="Arial"/>
                <a:cs typeface="Arial"/>
              </a:rPr>
              <a:t> </a:t>
            </a:r>
            <a:r>
              <a:rPr sz="1500" spc="-5" dirty="0">
                <a:latin typeface="Arial MT"/>
                <a:cs typeface="Arial MT"/>
              </a:rPr>
              <a:t>has varying</a:t>
            </a:r>
            <a:r>
              <a:rPr sz="1500" dirty="0">
                <a:latin typeface="Arial MT"/>
                <a:cs typeface="Arial MT"/>
              </a:rPr>
              <a:t> </a:t>
            </a:r>
            <a:r>
              <a:rPr sz="1500" spc="-5" dirty="0">
                <a:latin typeface="Arial MT"/>
                <a:cs typeface="Arial MT"/>
              </a:rPr>
              <a:t>needle</a:t>
            </a:r>
            <a:r>
              <a:rPr sz="1500" spc="10" dirty="0">
                <a:latin typeface="Arial MT"/>
                <a:cs typeface="Arial MT"/>
              </a:rPr>
              <a:t> </a:t>
            </a:r>
            <a:r>
              <a:rPr sz="1500" dirty="0">
                <a:latin typeface="Arial MT"/>
                <a:cs typeface="Arial MT"/>
              </a:rPr>
              <a:t>sizes</a:t>
            </a:r>
            <a:r>
              <a:rPr sz="1500" spc="-5" dirty="0">
                <a:latin typeface="Arial MT"/>
                <a:cs typeface="Arial MT"/>
              </a:rPr>
              <a:t> based</a:t>
            </a:r>
            <a:r>
              <a:rPr sz="1500" dirty="0">
                <a:latin typeface="Arial MT"/>
                <a:cs typeface="Arial MT"/>
              </a:rPr>
              <a:t> </a:t>
            </a:r>
            <a:r>
              <a:rPr sz="1500" spc="-5" dirty="0">
                <a:latin typeface="Arial MT"/>
                <a:cs typeface="Arial MT"/>
              </a:rPr>
              <a:t>on</a:t>
            </a:r>
            <a:r>
              <a:rPr sz="1500" dirty="0">
                <a:latin typeface="Arial MT"/>
                <a:cs typeface="Arial MT"/>
              </a:rPr>
              <a:t> </a:t>
            </a:r>
            <a:r>
              <a:rPr sz="1500" spc="-5" dirty="0">
                <a:latin typeface="Arial MT"/>
                <a:cs typeface="Arial MT"/>
              </a:rPr>
              <a:t>insertion </a:t>
            </a:r>
            <a:r>
              <a:rPr sz="1500" spc="-405" dirty="0">
                <a:latin typeface="Arial MT"/>
                <a:cs typeface="Arial MT"/>
              </a:rPr>
              <a:t> </a:t>
            </a:r>
            <a:r>
              <a:rPr sz="1500" spc="-5" dirty="0">
                <a:latin typeface="Arial MT"/>
                <a:cs typeface="Arial MT"/>
              </a:rPr>
              <a:t>site</a:t>
            </a:r>
            <a:r>
              <a:rPr sz="1500" spc="-10" dirty="0">
                <a:latin typeface="Arial MT"/>
                <a:cs typeface="Arial MT"/>
              </a:rPr>
              <a:t> </a:t>
            </a:r>
            <a:r>
              <a:rPr sz="1500" spc="-5" dirty="0">
                <a:latin typeface="Arial MT"/>
                <a:cs typeface="Arial MT"/>
              </a:rPr>
              <a:t>and</a:t>
            </a:r>
            <a:r>
              <a:rPr sz="1500" spc="5" dirty="0">
                <a:latin typeface="Arial MT"/>
                <a:cs typeface="Arial MT"/>
              </a:rPr>
              <a:t> </a:t>
            </a:r>
            <a:r>
              <a:rPr sz="1500" spc="-5" dirty="0">
                <a:latin typeface="Arial MT"/>
                <a:cs typeface="Arial MT"/>
              </a:rPr>
              <a:t>casualty</a:t>
            </a:r>
            <a:r>
              <a:rPr sz="1500" dirty="0">
                <a:latin typeface="Arial MT"/>
                <a:cs typeface="Arial MT"/>
              </a:rPr>
              <a:t> size</a:t>
            </a:r>
            <a:endParaRPr sz="1500">
              <a:latin typeface="Arial MT"/>
              <a:cs typeface="Arial MT"/>
            </a:endParaRPr>
          </a:p>
        </p:txBody>
      </p:sp>
      <p:grpSp>
        <p:nvGrpSpPr>
          <p:cNvPr id="17" name="object 17"/>
          <p:cNvGrpSpPr/>
          <p:nvPr/>
        </p:nvGrpSpPr>
        <p:grpSpPr>
          <a:xfrm>
            <a:off x="316928" y="5126735"/>
            <a:ext cx="6615430" cy="1591945"/>
            <a:chOff x="316928" y="5126735"/>
            <a:chExt cx="6615430" cy="1591945"/>
          </a:xfrm>
        </p:grpSpPr>
        <p:pic>
          <p:nvPicPr>
            <p:cNvPr id="18" name="object 18"/>
            <p:cNvPicPr/>
            <p:nvPr/>
          </p:nvPicPr>
          <p:blipFill>
            <a:blip r:embed="rId4" cstate="print"/>
            <a:stretch>
              <a:fillRect/>
            </a:stretch>
          </p:blipFill>
          <p:spPr>
            <a:xfrm>
              <a:off x="3550158" y="5126735"/>
              <a:ext cx="384047" cy="311657"/>
            </a:xfrm>
            <a:prstGeom prst="rect">
              <a:avLst/>
            </a:prstGeom>
          </p:spPr>
        </p:pic>
        <p:pic>
          <p:nvPicPr>
            <p:cNvPr id="19" name="object 19"/>
            <p:cNvPicPr/>
            <p:nvPr/>
          </p:nvPicPr>
          <p:blipFill>
            <a:blip r:embed="rId4" cstate="print"/>
            <a:stretch>
              <a:fillRect/>
            </a:stretch>
          </p:blipFill>
          <p:spPr>
            <a:xfrm>
              <a:off x="6547104" y="5126735"/>
              <a:ext cx="384809" cy="311657"/>
            </a:xfrm>
            <a:prstGeom prst="rect">
              <a:avLst/>
            </a:prstGeom>
          </p:spPr>
        </p:pic>
        <p:sp>
          <p:nvSpPr>
            <p:cNvPr id="20" name="object 20"/>
            <p:cNvSpPr/>
            <p:nvPr/>
          </p:nvSpPr>
          <p:spPr>
            <a:xfrm>
              <a:off x="328040" y="6087239"/>
              <a:ext cx="3181350" cy="620395"/>
            </a:xfrm>
            <a:custGeom>
              <a:avLst/>
              <a:gdLst/>
              <a:ahLst/>
              <a:cxnLst/>
              <a:rect l="l" t="t" r="r" b="b"/>
              <a:pathLst>
                <a:path w="3181350" h="620395">
                  <a:moveTo>
                    <a:pt x="3110141" y="0"/>
                  </a:moveTo>
                  <a:lnTo>
                    <a:pt x="71208" y="0"/>
                  </a:lnTo>
                  <a:lnTo>
                    <a:pt x="43489" y="5595"/>
                  </a:lnTo>
                  <a:lnTo>
                    <a:pt x="20854" y="20854"/>
                  </a:lnTo>
                  <a:lnTo>
                    <a:pt x="5595" y="43489"/>
                  </a:lnTo>
                  <a:lnTo>
                    <a:pt x="0" y="71208"/>
                  </a:lnTo>
                  <a:lnTo>
                    <a:pt x="0" y="549059"/>
                  </a:lnTo>
                  <a:lnTo>
                    <a:pt x="5595" y="576773"/>
                  </a:lnTo>
                  <a:lnTo>
                    <a:pt x="20854" y="599408"/>
                  </a:lnTo>
                  <a:lnTo>
                    <a:pt x="43489" y="614670"/>
                  </a:lnTo>
                  <a:lnTo>
                    <a:pt x="71208" y="620267"/>
                  </a:lnTo>
                  <a:lnTo>
                    <a:pt x="3110141" y="620267"/>
                  </a:lnTo>
                  <a:lnTo>
                    <a:pt x="3137860" y="614670"/>
                  </a:lnTo>
                  <a:lnTo>
                    <a:pt x="3160495" y="599408"/>
                  </a:lnTo>
                  <a:lnTo>
                    <a:pt x="3175754" y="576773"/>
                  </a:lnTo>
                  <a:lnTo>
                    <a:pt x="3181350" y="549059"/>
                  </a:lnTo>
                  <a:lnTo>
                    <a:pt x="3181350" y="71208"/>
                  </a:lnTo>
                  <a:lnTo>
                    <a:pt x="3175754" y="43489"/>
                  </a:lnTo>
                  <a:lnTo>
                    <a:pt x="3160495" y="20854"/>
                  </a:lnTo>
                  <a:lnTo>
                    <a:pt x="3137860" y="5595"/>
                  </a:lnTo>
                  <a:lnTo>
                    <a:pt x="3110141" y="0"/>
                  </a:lnTo>
                  <a:close/>
                </a:path>
              </a:pathLst>
            </a:custGeom>
            <a:solidFill>
              <a:srgbClr val="639DD3">
                <a:alpha val="74900"/>
              </a:srgbClr>
            </a:solidFill>
          </p:spPr>
          <p:txBody>
            <a:bodyPr wrap="square" lIns="0" tIns="0" rIns="0" bIns="0" rtlCol="0"/>
            <a:lstStyle/>
            <a:p>
              <a:endParaRPr/>
            </a:p>
          </p:txBody>
        </p:sp>
        <p:sp>
          <p:nvSpPr>
            <p:cNvPr id="21" name="object 21"/>
            <p:cNvSpPr/>
            <p:nvPr/>
          </p:nvSpPr>
          <p:spPr>
            <a:xfrm>
              <a:off x="328040" y="6087239"/>
              <a:ext cx="3181350" cy="620395"/>
            </a:xfrm>
            <a:custGeom>
              <a:avLst/>
              <a:gdLst/>
              <a:ahLst/>
              <a:cxnLst/>
              <a:rect l="l" t="t" r="r" b="b"/>
              <a:pathLst>
                <a:path w="3181350" h="620395">
                  <a:moveTo>
                    <a:pt x="0" y="71208"/>
                  </a:moveTo>
                  <a:lnTo>
                    <a:pt x="5595" y="43489"/>
                  </a:lnTo>
                  <a:lnTo>
                    <a:pt x="20854" y="20854"/>
                  </a:lnTo>
                  <a:lnTo>
                    <a:pt x="43489" y="5595"/>
                  </a:lnTo>
                  <a:lnTo>
                    <a:pt x="71208" y="0"/>
                  </a:lnTo>
                  <a:lnTo>
                    <a:pt x="3110141" y="0"/>
                  </a:lnTo>
                  <a:lnTo>
                    <a:pt x="3137860" y="5595"/>
                  </a:lnTo>
                  <a:lnTo>
                    <a:pt x="3160495" y="20854"/>
                  </a:lnTo>
                  <a:lnTo>
                    <a:pt x="3175754" y="43489"/>
                  </a:lnTo>
                  <a:lnTo>
                    <a:pt x="3181350" y="71208"/>
                  </a:lnTo>
                  <a:lnTo>
                    <a:pt x="3181350" y="549059"/>
                  </a:lnTo>
                  <a:lnTo>
                    <a:pt x="3175754" y="576773"/>
                  </a:lnTo>
                  <a:lnTo>
                    <a:pt x="3160495" y="599408"/>
                  </a:lnTo>
                  <a:lnTo>
                    <a:pt x="3137860" y="614670"/>
                  </a:lnTo>
                  <a:lnTo>
                    <a:pt x="3110141" y="620267"/>
                  </a:lnTo>
                  <a:lnTo>
                    <a:pt x="71208" y="620267"/>
                  </a:lnTo>
                  <a:lnTo>
                    <a:pt x="43489" y="614670"/>
                  </a:lnTo>
                  <a:lnTo>
                    <a:pt x="20854" y="599408"/>
                  </a:lnTo>
                  <a:lnTo>
                    <a:pt x="5595" y="576773"/>
                  </a:lnTo>
                  <a:lnTo>
                    <a:pt x="0" y="549059"/>
                  </a:lnTo>
                  <a:lnTo>
                    <a:pt x="0" y="71208"/>
                  </a:lnTo>
                  <a:close/>
                </a:path>
              </a:pathLst>
            </a:custGeom>
            <a:ln w="22225">
              <a:solidFill>
                <a:srgbClr val="639DD3"/>
              </a:solidFill>
            </a:ln>
          </p:spPr>
          <p:txBody>
            <a:bodyPr wrap="square" lIns="0" tIns="0" rIns="0" bIns="0" rtlCol="0"/>
            <a:lstStyle/>
            <a:p>
              <a:endParaRPr/>
            </a:p>
          </p:txBody>
        </p:sp>
      </p:grpSp>
      <p:sp>
        <p:nvSpPr>
          <p:cNvPr id="22" name="object 22"/>
          <p:cNvSpPr/>
          <p:nvPr/>
        </p:nvSpPr>
        <p:spPr>
          <a:xfrm>
            <a:off x="454533" y="1954148"/>
            <a:ext cx="0" cy="1097280"/>
          </a:xfrm>
          <a:custGeom>
            <a:avLst/>
            <a:gdLst/>
            <a:ahLst/>
            <a:cxnLst/>
            <a:rect l="l" t="t" r="r" b="b"/>
            <a:pathLst>
              <a:path h="1097280">
                <a:moveTo>
                  <a:pt x="0" y="1097279"/>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454533" y="3322701"/>
            <a:ext cx="0" cy="1280160"/>
          </a:xfrm>
          <a:custGeom>
            <a:avLst/>
            <a:gdLst/>
            <a:ahLst/>
            <a:cxnLst/>
            <a:rect l="l" t="t" r="r" b="b"/>
            <a:pathLst>
              <a:path h="1280160">
                <a:moveTo>
                  <a:pt x="0" y="1280160"/>
                </a:moveTo>
                <a:lnTo>
                  <a:pt x="0" y="0"/>
                </a:lnTo>
              </a:path>
            </a:pathLst>
          </a:custGeom>
          <a:ln w="101600">
            <a:solidFill>
              <a:srgbClr val="CD9146"/>
            </a:solidFill>
          </a:ln>
        </p:spPr>
        <p:txBody>
          <a:bodyPr wrap="square" lIns="0" tIns="0" rIns="0" bIns="0" rtlCol="0"/>
          <a:lstStyle/>
          <a:p>
            <a:endParaRPr/>
          </a:p>
        </p:txBody>
      </p:sp>
      <p:sp>
        <p:nvSpPr>
          <p:cNvPr id="24" name="object 24"/>
          <p:cNvSpPr txBox="1"/>
          <p:nvPr/>
        </p:nvSpPr>
        <p:spPr>
          <a:xfrm>
            <a:off x="966890" y="6244203"/>
            <a:ext cx="2364740"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0"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5" dirty="0">
                <a:latin typeface="Arial"/>
                <a:cs typeface="Arial"/>
              </a:rPr>
              <a:t> </a:t>
            </a:r>
            <a:r>
              <a:rPr sz="1600" dirty="0">
                <a:latin typeface="Arial MT"/>
                <a:cs typeface="Arial MT"/>
              </a:rPr>
              <a:t>B-NR</a:t>
            </a:r>
            <a:endParaRPr sz="1600">
              <a:latin typeface="Arial MT"/>
              <a:cs typeface="Arial MT"/>
            </a:endParaRPr>
          </a:p>
        </p:txBody>
      </p:sp>
      <p:grpSp>
        <p:nvGrpSpPr>
          <p:cNvPr id="25" name="object 25"/>
          <p:cNvGrpSpPr/>
          <p:nvPr/>
        </p:nvGrpSpPr>
        <p:grpSpPr>
          <a:xfrm>
            <a:off x="294906" y="6042659"/>
            <a:ext cx="932815" cy="815340"/>
            <a:chOff x="294906" y="6042659"/>
            <a:chExt cx="932815" cy="815340"/>
          </a:xfrm>
        </p:grpSpPr>
        <p:pic>
          <p:nvPicPr>
            <p:cNvPr id="26" name="object 26"/>
            <p:cNvPicPr/>
            <p:nvPr/>
          </p:nvPicPr>
          <p:blipFill>
            <a:blip r:embed="rId5" cstate="print"/>
            <a:stretch>
              <a:fillRect/>
            </a:stretch>
          </p:blipFill>
          <p:spPr>
            <a:xfrm>
              <a:off x="294906" y="6042659"/>
              <a:ext cx="932675" cy="815340"/>
            </a:xfrm>
            <a:prstGeom prst="rect">
              <a:avLst/>
            </a:prstGeom>
          </p:spPr>
        </p:pic>
        <p:pic>
          <p:nvPicPr>
            <p:cNvPr id="27" name="object 27"/>
            <p:cNvPicPr/>
            <p:nvPr/>
          </p:nvPicPr>
          <p:blipFill>
            <a:blip r:embed="rId6" cstate="print"/>
            <a:stretch>
              <a:fillRect/>
            </a:stretch>
          </p:blipFill>
          <p:spPr>
            <a:xfrm>
              <a:off x="489204" y="6236982"/>
              <a:ext cx="345947" cy="391654"/>
            </a:xfrm>
            <a:prstGeom prst="rect">
              <a:avLst/>
            </a:prstGeom>
          </p:spPr>
        </p:pic>
      </p:grpSp>
      <p:sp>
        <p:nvSpPr>
          <p:cNvPr id="28" name="object 28"/>
          <p:cNvSpPr/>
          <p:nvPr/>
        </p:nvSpPr>
        <p:spPr>
          <a:xfrm>
            <a:off x="454533" y="4871084"/>
            <a:ext cx="0" cy="1005840"/>
          </a:xfrm>
          <a:custGeom>
            <a:avLst/>
            <a:gdLst/>
            <a:ahLst/>
            <a:cxnLst/>
            <a:rect l="l" t="t" r="r" b="b"/>
            <a:pathLst>
              <a:path h="1005839">
                <a:moveTo>
                  <a:pt x="0" y="1005839"/>
                </a:moveTo>
                <a:lnTo>
                  <a:pt x="0" y="0"/>
                </a:lnTo>
              </a:path>
            </a:pathLst>
          </a:custGeom>
          <a:ln w="101600">
            <a:solidFill>
              <a:srgbClr val="CD9146"/>
            </a:solidFill>
          </a:ln>
        </p:spPr>
        <p:txBody>
          <a:bodyPr wrap="square" lIns="0" tIns="0" rIns="0" bIns="0" rtlCol="0"/>
          <a:lstStyle/>
          <a:p>
            <a:endParaRPr/>
          </a:p>
        </p:txBody>
      </p:sp>
      <p:pic>
        <p:nvPicPr>
          <p:cNvPr id="29" name="object 29"/>
          <p:cNvPicPr/>
          <p:nvPr/>
        </p:nvPicPr>
        <p:blipFill>
          <a:blip r:embed="rId7" cstate="print"/>
          <a:stretch>
            <a:fillRect/>
          </a:stretch>
        </p:blipFill>
        <p:spPr>
          <a:xfrm>
            <a:off x="3509009" y="1758695"/>
            <a:ext cx="2407157" cy="2407157"/>
          </a:xfrm>
          <a:prstGeom prst="rect">
            <a:avLst/>
          </a:prstGeom>
        </p:spPr>
      </p:pic>
      <p:pic>
        <p:nvPicPr>
          <p:cNvPr id="30" name="object 30"/>
          <p:cNvPicPr/>
          <p:nvPr/>
        </p:nvPicPr>
        <p:blipFill>
          <a:blip r:embed="rId8" cstate="print"/>
          <a:stretch>
            <a:fillRect/>
          </a:stretch>
        </p:blipFill>
        <p:spPr>
          <a:xfrm>
            <a:off x="6371844" y="1770126"/>
            <a:ext cx="2407907" cy="2407157"/>
          </a:xfrm>
          <a:prstGeom prst="rect">
            <a:avLst/>
          </a:prstGeom>
        </p:spPr>
      </p:pic>
      <p:pic>
        <p:nvPicPr>
          <p:cNvPr id="31" name="object 31"/>
          <p:cNvPicPr/>
          <p:nvPr/>
        </p:nvPicPr>
        <p:blipFill>
          <a:blip r:embed="rId9" cstate="print"/>
          <a:stretch>
            <a:fillRect/>
          </a:stretch>
        </p:blipFill>
        <p:spPr>
          <a:xfrm>
            <a:off x="9045702" y="1735835"/>
            <a:ext cx="2407157" cy="2407157"/>
          </a:xfrm>
          <a:prstGeom prst="rect">
            <a:avLst/>
          </a:prstGeom>
        </p:spPr>
      </p:pic>
      <p:sp>
        <p:nvSpPr>
          <p:cNvPr id="33" name="object 33"/>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4" name="object 34"/>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17</a:t>
            </a:fld>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335">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2353405" y="943589"/>
            <a:ext cx="7563484" cy="574040"/>
          </a:xfrm>
          <a:prstGeom prst="rect">
            <a:avLst/>
          </a:prstGeom>
        </p:spPr>
        <p:txBody>
          <a:bodyPr vert="horz" wrap="square" lIns="0" tIns="12700" rIns="0" bIns="0" rtlCol="0">
            <a:spAutoFit/>
          </a:bodyPr>
          <a:lstStyle/>
          <a:p>
            <a:pPr marL="38100">
              <a:lnSpc>
                <a:spcPct val="100000"/>
              </a:lnSpc>
              <a:spcBef>
                <a:spcPts val="100"/>
              </a:spcBef>
            </a:pPr>
            <a:r>
              <a:rPr sz="3600" b="1" spc="-5" dirty="0">
                <a:solidFill>
                  <a:srgbClr val="FFFFFF"/>
                </a:solidFill>
                <a:latin typeface="Arial"/>
                <a:cs typeface="Arial"/>
              </a:rPr>
              <a:t>FAST1</a:t>
            </a:r>
            <a:r>
              <a:rPr sz="3600" b="1" spc="-7" baseline="25462" dirty="0">
                <a:solidFill>
                  <a:srgbClr val="FFFFFF"/>
                </a:solidFill>
                <a:latin typeface="Arial"/>
                <a:cs typeface="Arial"/>
              </a:rPr>
              <a:t>®</a:t>
            </a:r>
            <a:r>
              <a:rPr sz="3600" b="1" spc="434" baseline="25462" dirty="0">
                <a:solidFill>
                  <a:srgbClr val="FFFFFF"/>
                </a:solidFill>
                <a:latin typeface="Arial"/>
                <a:cs typeface="Arial"/>
              </a:rPr>
              <a:t> </a:t>
            </a:r>
            <a:r>
              <a:rPr sz="3600" b="1" spc="-5" dirty="0">
                <a:solidFill>
                  <a:srgbClr val="FFFFFF"/>
                </a:solidFill>
                <a:latin typeface="Arial"/>
                <a:cs typeface="Arial"/>
              </a:rPr>
              <a:t>INTRAOSSEOUS</a:t>
            </a:r>
            <a:r>
              <a:rPr sz="3600" b="1" spc="-30" dirty="0">
                <a:solidFill>
                  <a:srgbClr val="FFFFFF"/>
                </a:solidFill>
                <a:latin typeface="Arial"/>
                <a:cs typeface="Arial"/>
              </a:rPr>
              <a:t> </a:t>
            </a:r>
            <a:r>
              <a:rPr sz="3600" b="1" spc="-5" dirty="0">
                <a:solidFill>
                  <a:srgbClr val="FFFFFF"/>
                </a:solidFill>
                <a:latin typeface="Arial"/>
                <a:cs typeface="Arial"/>
              </a:rPr>
              <a:t>ACCESS</a:t>
            </a:r>
            <a:endParaRPr sz="360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10" name="object 10"/>
          <p:cNvSpPr txBox="1"/>
          <p:nvPr/>
        </p:nvSpPr>
        <p:spPr>
          <a:xfrm>
            <a:off x="3908050" y="6062451"/>
            <a:ext cx="471487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1" name="object 1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18</a:t>
            </a:fld>
            <a:endParaRPr dirty="0"/>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pic>
        <p:nvPicPr>
          <p:cNvPr id="13" name="10a. Intraosseous (IO) Fast1 Sternal">
            <a:hlinkClick r:id="" action="ppaction://media"/>
            <a:extLst>
              <a:ext uri="{FF2B5EF4-FFF2-40B4-BE49-F238E27FC236}">
                <a16:creationId xmlns:a16="http://schemas.microsoft.com/office/drawing/2014/main" id="{7C713CC5-4F43-674B-865F-BE1699DF07C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76075"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88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335">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1248505" y="943589"/>
            <a:ext cx="9773285" cy="574040"/>
          </a:xfrm>
          <a:prstGeom prst="rect">
            <a:avLst/>
          </a:prstGeom>
        </p:spPr>
        <p:txBody>
          <a:bodyPr vert="horz" wrap="square" lIns="0" tIns="12700" rIns="0" bIns="0" rtlCol="0">
            <a:spAutoFit/>
          </a:bodyPr>
          <a:lstStyle/>
          <a:p>
            <a:pPr marL="38100">
              <a:lnSpc>
                <a:spcPct val="100000"/>
              </a:lnSpc>
              <a:spcBef>
                <a:spcPts val="100"/>
              </a:spcBef>
            </a:pPr>
            <a:r>
              <a:rPr sz="3600" b="1" dirty="0">
                <a:solidFill>
                  <a:srgbClr val="FFFFFF"/>
                </a:solidFill>
                <a:latin typeface="Arial"/>
                <a:cs typeface="Arial"/>
              </a:rPr>
              <a:t>EZ-IO</a:t>
            </a:r>
            <a:r>
              <a:rPr sz="3600" b="1" baseline="25462" dirty="0">
                <a:solidFill>
                  <a:srgbClr val="FFFFFF"/>
                </a:solidFill>
                <a:latin typeface="Arial"/>
                <a:cs typeface="Arial"/>
              </a:rPr>
              <a:t>®</a:t>
            </a:r>
            <a:r>
              <a:rPr sz="3600" b="1" spc="434" baseline="25462" dirty="0">
                <a:solidFill>
                  <a:srgbClr val="FFFFFF"/>
                </a:solidFill>
                <a:latin typeface="Arial"/>
                <a:cs typeface="Arial"/>
              </a:rPr>
              <a:t> </a:t>
            </a:r>
            <a:r>
              <a:rPr sz="3600" b="1" spc="-5" dirty="0">
                <a:solidFill>
                  <a:srgbClr val="FFFFFF"/>
                </a:solidFill>
                <a:latin typeface="Arial"/>
                <a:cs typeface="Arial"/>
              </a:rPr>
              <a:t>HUMERUS</a:t>
            </a:r>
            <a:r>
              <a:rPr sz="3600" b="1" spc="-15" dirty="0">
                <a:solidFill>
                  <a:srgbClr val="FFFFFF"/>
                </a:solidFill>
                <a:latin typeface="Arial"/>
                <a:cs typeface="Arial"/>
              </a:rPr>
              <a:t> </a:t>
            </a:r>
            <a:r>
              <a:rPr sz="3600" b="1" spc="-5" dirty="0">
                <a:solidFill>
                  <a:srgbClr val="FFFFFF"/>
                </a:solidFill>
                <a:latin typeface="Arial"/>
                <a:cs typeface="Arial"/>
              </a:rPr>
              <a:t>INTRAOSSEOUS</a:t>
            </a:r>
            <a:r>
              <a:rPr sz="3600" b="1" spc="-25" dirty="0">
                <a:solidFill>
                  <a:srgbClr val="FFFFFF"/>
                </a:solidFill>
                <a:latin typeface="Arial"/>
                <a:cs typeface="Arial"/>
              </a:rPr>
              <a:t> </a:t>
            </a:r>
            <a:r>
              <a:rPr sz="3600" b="1" spc="-5" dirty="0">
                <a:solidFill>
                  <a:srgbClr val="FFFFFF"/>
                </a:solidFill>
                <a:latin typeface="Arial"/>
                <a:cs typeface="Arial"/>
              </a:rPr>
              <a:t>ACCESS</a:t>
            </a:r>
            <a:endParaRPr sz="360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10" name="object 10"/>
          <p:cNvSpPr txBox="1"/>
          <p:nvPr/>
        </p:nvSpPr>
        <p:spPr>
          <a:xfrm>
            <a:off x="3908050" y="6062451"/>
            <a:ext cx="471487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1" name="object 1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19</a:t>
            </a:fld>
            <a:endParaRPr dirty="0"/>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pic>
        <p:nvPicPr>
          <p:cNvPr id="13" name="10b. Intraosseous (IO) EZ Humerus">
            <a:hlinkClick r:id="" action="ppaction://media"/>
            <a:extLst>
              <a:ext uri="{FF2B5EF4-FFF2-40B4-BE49-F238E27FC236}">
                <a16:creationId xmlns:a16="http://schemas.microsoft.com/office/drawing/2014/main" id="{0F2DDB6B-8772-EE5B-D703-BE3A1C1C8A7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901379" y="1649718"/>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15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335">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1807813" y="943589"/>
            <a:ext cx="8656320" cy="574040"/>
          </a:xfrm>
          <a:prstGeom prst="rect">
            <a:avLst/>
          </a:prstGeom>
        </p:spPr>
        <p:txBody>
          <a:bodyPr vert="horz" wrap="square" lIns="0" tIns="12700" rIns="0" bIns="0" rtlCol="0">
            <a:spAutoFit/>
          </a:bodyPr>
          <a:lstStyle/>
          <a:p>
            <a:pPr marL="38100">
              <a:lnSpc>
                <a:spcPct val="100000"/>
              </a:lnSpc>
              <a:spcBef>
                <a:spcPts val="100"/>
              </a:spcBef>
            </a:pPr>
            <a:r>
              <a:rPr sz="3600" b="1" dirty="0">
                <a:solidFill>
                  <a:srgbClr val="FFFFFF"/>
                </a:solidFill>
                <a:latin typeface="Arial"/>
                <a:cs typeface="Arial"/>
              </a:rPr>
              <a:t>EZ-IO</a:t>
            </a:r>
            <a:r>
              <a:rPr sz="3600" b="1" baseline="25462" dirty="0">
                <a:solidFill>
                  <a:srgbClr val="FFFFFF"/>
                </a:solidFill>
                <a:latin typeface="Arial"/>
                <a:cs typeface="Arial"/>
              </a:rPr>
              <a:t>®</a:t>
            </a:r>
            <a:r>
              <a:rPr sz="3600" b="1" spc="434" baseline="25462" dirty="0">
                <a:solidFill>
                  <a:srgbClr val="FFFFFF"/>
                </a:solidFill>
                <a:latin typeface="Arial"/>
                <a:cs typeface="Arial"/>
              </a:rPr>
              <a:t> </a:t>
            </a:r>
            <a:r>
              <a:rPr sz="3600" b="1" dirty="0">
                <a:solidFill>
                  <a:srgbClr val="FFFFFF"/>
                </a:solidFill>
                <a:latin typeface="Arial"/>
                <a:cs typeface="Arial"/>
              </a:rPr>
              <a:t>TIBIA</a:t>
            </a:r>
            <a:r>
              <a:rPr sz="3600" b="1" spc="-25" dirty="0">
                <a:solidFill>
                  <a:srgbClr val="FFFFFF"/>
                </a:solidFill>
                <a:latin typeface="Arial"/>
                <a:cs typeface="Arial"/>
              </a:rPr>
              <a:t> </a:t>
            </a:r>
            <a:r>
              <a:rPr sz="3600" b="1" spc="-5" dirty="0">
                <a:solidFill>
                  <a:srgbClr val="FFFFFF"/>
                </a:solidFill>
                <a:latin typeface="Arial"/>
                <a:cs typeface="Arial"/>
              </a:rPr>
              <a:t>INTRAOSSEOUS</a:t>
            </a:r>
            <a:r>
              <a:rPr sz="3600" b="1" spc="-30" dirty="0">
                <a:solidFill>
                  <a:srgbClr val="FFFFFF"/>
                </a:solidFill>
                <a:latin typeface="Arial"/>
                <a:cs typeface="Arial"/>
              </a:rPr>
              <a:t> </a:t>
            </a:r>
            <a:r>
              <a:rPr sz="3600" b="1" spc="-5" dirty="0">
                <a:solidFill>
                  <a:srgbClr val="FFFFFF"/>
                </a:solidFill>
                <a:latin typeface="Arial"/>
                <a:cs typeface="Arial"/>
              </a:rPr>
              <a:t>ACCESS</a:t>
            </a:r>
            <a:endParaRPr sz="360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10" name="object 10"/>
          <p:cNvSpPr txBox="1"/>
          <p:nvPr/>
        </p:nvSpPr>
        <p:spPr>
          <a:xfrm>
            <a:off x="3908050" y="6062451"/>
            <a:ext cx="471487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1" name="object 1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20</a:t>
            </a:fld>
            <a:endParaRPr dirty="0"/>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pic>
        <p:nvPicPr>
          <p:cNvPr id="13" name="10c. Intraosseous (IO) EZ Tibia">
            <a:hlinkClick r:id="" action="ppaction://media"/>
            <a:extLst>
              <a:ext uri="{FF2B5EF4-FFF2-40B4-BE49-F238E27FC236}">
                <a16:creationId xmlns:a16="http://schemas.microsoft.com/office/drawing/2014/main" id="{45114A11-B63C-3FA0-0E9A-EF6DC9850F0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638807"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60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03702" y="243326"/>
            <a:ext cx="6785609" cy="1009015"/>
          </a:xfrm>
          <a:prstGeom prst="rect">
            <a:avLst/>
          </a:prstGeom>
        </p:spPr>
        <p:txBody>
          <a:bodyPr vert="horz" wrap="square" lIns="0" tIns="58419" rIns="0" bIns="0" rtlCol="0">
            <a:spAutoFit/>
          </a:bodyPr>
          <a:lstStyle/>
          <a:p>
            <a:pPr algn="ctr">
              <a:lnSpc>
                <a:spcPct val="100000"/>
              </a:lnSpc>
              <a:spcBef>
                <a:spcPts val="459"/>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a:p>
            <a:pPr algn="ctr">
              <a:lnSpc>
                <a:spcPct val="100000"/>
              </a:lnSpc>
              <a:spcBef>
                <a:spcPts val="660"/>
              </a:spcBef>
            </a:pPr>
            <a:r>
              <a:rPr sz="3600" dirty="0">
                <a:solidFill>
                  <a:srgbClr val="BB8542"/>
                </a:solidFill>
              </a:rPr>
              <a:t>TXA</a:t>
            </a:r>
            <a:r>
              <a:rPr sz="3600" spc="-25" dirty="0">
                <a:solidFill>
                  <a:srgbClr val="BB8542"/>
                </a:solidFill>
              </a:rPr>
              <a:t> </a:t>
            </a:r>
            <a:r>
              <a:rPr sz="3600" spc="-5" dirty="0">
                <a:solidFill>
                  <a:srgbClr val="000000"/>
                </a:solidFill>
              </a:rPr>
              <a:t>Evidence-Based</a:t>
            </a:r>
            <a:r>
              <a:rPr sz="3600" spc="-30" dirty="0">
                <a:solidFill>
                  <a:srgbClr val="000000"/>
                </a:solidFill>
              </a:rPr>
              <a:t> </a:t>
            </a:r>
            <a:r>
              <a:rPr sz="3600" spc="-5" dirty="0">
                <a:solidFill>
                  <a:srgbClr val="000000"/>
                </a:solidFill>
              </a:rPr>
              <a:t>Research</a:t>
            </a:r>
            <a:endParaRPr sz="3600"/>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315468" y="1233678"/>
            <a:ext cx="11699747" cy="5144261"/>
          </a:xfrm>
          <a:prstGeom prst="rect">
            <a:avLst/>
          </a:prstGeom>
        </p:spPr>
      </p:pic>
      <p:graphicFrame>
        <p:nvGraphicFramePr>
          <p:cNvPr id="5" name="object 5"/>
          <p:cNvGraphicFramePr>
            <a:graphicFrameLocks noGrp="1"/>
          </p:cNvGraphicFramePr>
          <p:nvPr/>
        </p:nvGraphicFramePr>
        <p:xfrm>
          <a:off x="493713" y="1347701"/>
          <a:ext cx="11299824" cy="4873068"/>
        </p:xfrm>
        <a:graphic>
          <a:graphicData uri="http://schemas.openxmlformats.org/drawingml/2006/table">
            <a:tbl>
              <a:tblPr firstRow="1" bandRow="1">
                <a:tableStyleId>{2D5ABB26-0587-4C30-8999-92F81FD0307C}</a:tableStyleId>
              </a:tblPr>
              <a:tblGrid>
                <a:gridCol w="3747770">
                  <a:extLst>
                    <a:ext uri="{9D8B030D-6E8A-4147-A177-3AD203B41FA5}">
                      <a16:colId xmlns:a16="http://schemas.microsoft.com/office/drawing/2014/main" val="20000"/>
                    </a:ext>
                  </a:extLst>
                </a:gridCol>
                <a:gridCol w="1256029">
                  <a:extLst>
                    <a:ext uri="{9D8B030D-6E8A-4147-A177-3AD203B41FA5}">
                      <a16:colId xmlns:a16="http://schemas.microsoft.com/office/drawing/2014/main" val="20001"/>
                    </a:ext>
                  </a:extLst>
                </a:gridCol>
                <a:gridCol w="6296025">
                  <a:extLst>
                    <a:ext uri="{9D8B030D-6E8A-4147-A177-3AD203B41FA5}">
                      <a16:colId xmlns:a16="http://schemas.microsoft.com/office/drawing/2014/main" val="20002"/>
                    </a:ext>
                  </a:extLst>
                </a:gridCol>
              </a:tblGrid>
              <a:tr h="457200">
                <a:tc gridSpan="3">
                  <a:txBody>
                    <a:bodyPr/>
                    <a:lstStyle/>
                    <a:p>
                      <a:pPr marL="306070">
                        <a:lnSpc>
                          <a:spcPct val="100000"/>
                        </a:lnSpc>
                        <a:spcBef>
                          <a:spcPts val="290"/>
                        </a:spcBef>
                      </a:pPr>
                      <a:r>
                        <a:rPr sz="2400" b="1" spc="-5" dirty="0">
                          <a:latin typeface="Arial"/>
                          <a:cs typeface="Arial"/>
                        </a:rPr>
                        <a:t>TXA</a:t>
                      </a:r>
                      <a:r>
                        <a:rPr sz="2400" b="1" spc="-10" dirty="0">
                          <a:latin typeface="Arial"/>
                          <a:cs typeface="Arial"/>
                        </a:rPr>
                        <a:t> </a:t>
                      </a:r>
                      <a:r>
                        <a:rPr sz="2400" b="1" spc="-5" dirty="0">
                          <a:latin typeface="Arial"/>
                          <a:cs typeface="Arial"/>
                        </a:rPr>
                        <a:t>Evidence-Based</a:t>
                      </a:r>
                      <a:r>
                        <a:rPr sz="2400" b="1" spc="30" dirty="0">
                          <a:latin typeface="Arial"/>
                          <a:cs typeface="Arial"/>
                        </a:rPr>
                        <a:t> </a:t>
                      </a:r>
                      <a:r>
                        <a:rPr sz="2400" b="1" spc="-5" dirty="0">
                          <a:latin typeface="Arial"/>
                          <a:cs typeface="Arial"/>
                        </a:rPr>
                        <a:t>Research</a:t>
                      </a:r>
                      <a:r>
                        <a:rPr sz="2400" b="1" spc="20" dirty="0">
                          <a:latin typeface="Arial"/>
                          <a:cs typeface="Arial"/>
                        </a:rPr>
                        <a:t> </a:t>
                      </a:r>
                      <a:r>
                        <a:rPr sz="2400" b="1" spc="-5" dirty="0">
                          <a:latin typeface="Arial"/>
                          <a:cs typeface="Arial"/>
                        </a:rPr>
                        <a:t>from</a:t>
                      </a:r>
                      <a:r>
                        <a:rPr sz="2400" b="1" spc="5" dirty="0">
                          <a:latin typeface="Arial"/>
                          <a:cs typeface="Arial"/>
                        </a:rPr>
                        <a:t> </a:t>
                      </a:r>
                      <a:r>
                        <a:rPr sz="2400" b="1" spc="-5" dirty="0">
                          <a:latin typeface="Arial"/>
                          <a:cs typeface="Arial"/>
                        </a:rPr>
                        <a:t>TCCC</a:t>
                      </a:r>
                      <a:r>
                        <a:rPr sz="2400" b="1" spc="5" dirty="0">
                          <a:latin typeface="Arial"/>
                          <a:cs typeface="Arial"/>
                        </a:rPr>
                        <a:t> </a:t>
                      </a:r>
                      <a:r>
                        <a:rPr sz="2400" b="1" spc="-5" dirty="0">
                          <a:latin typeface="Arial"/>
                          <a:cs typeface="Arial"/>
                        </a:rPr>
                        <a:t>Proposed</a:t>
                      </a:r>
                      <a:r>
                        <a:rPr sz="2400" b="1" dirty="0">
                          <a:latin typeface="Arial"/>
                          <a:cs typeface="Arial"/>
                        </a:rPr>
                        <a:t> </a:t>
                      </a:r>
                      <a:r>
                        <a:rPr sz="2400" b="1" spc="-5" dirty="0">
                          <a:latin typeface="Arial"/>
                          <a:cs typeface="Arial"/>
                        </a:rPr>
                        <a:t>Change</a:t>
                      </a:r>
                      <a:r>
                        <a:rPr sz="2400" b="1" dirty="0">
                          <a:latin typeface="Arial"/>
                          <a:cs typeface="Arial"/>
                        </a:rPr>
                        <a:t> </a:t>
                      </a:r>
                      <a:r>
                        <a:rPr sz="2400" b="1" spc="-5" dirty="0">
                          <a:latin typeface="Arial"/>
                          <a:cs typeface="Arial"/>
                        </a:rPr>
                        <a:t>Paper</a:t>
                      </a:r>
                      <a:r>
                        <a:rPr sz="2400" b="1" spc="10" dirty="0">
                          <a:latin typeface="Arial"/>
                          <a:cs typeface="Arial"/>
                        </a:rPr>
                        <a:t> </a:t>
                      </a:r>
                      <a:r>
                        <a:rPr sz="2400" b="1" spc="-10" dirty="0">
                          <a:latin typeface="Arial"/>
                          <a:cs typeface="Arial"/>
                        </a:rPr>
                        <a:t>20-02</a:t>
                      </a:r>
                      <a:endParaRPr sz="2400">
                        <a:latin typeface="Arial"/>
                        <a:cs typeface="Arial"/>
                      </a:endParaRPr>
                    </a:p>
                  </a:txBody>
                  <a:tcPr marL="0" marR="0" marT="36830" marB="0">
                    <a:lnL w="28575">
                      <a:solidFill>
                        <a:srgbClr val="BB8542"/>
                      </a:solidFill>
                      <a:prstDash val="solid"/>
                    </a:lnL>
                    <a:lnR w="28575">
                      <a:solidFill>
                        <a:srgbClr val="BB8542"/>
                      </a:solidFill>
                      <a:prstDash val="solid"/>
                    </a:lnR>
                    <a:lnT w="28575">
                      <a:solidFill>
                        <a:srgbClr val="BB8542"/>
                      </a:solidFill>
                      <a:prstDash val="solid"/>
                    </a:lnT>
                    <a:lnB w="12700">
                      <a:solidFill>
                        <a:srgbClr val="BB8542"/>
                      </a:solidFill>
                      <a:prstDash val="solid"/>
                    </a:lnB>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0"/>
                  </a:ext>
                </a:extLst>
              </a:tr>
              <a:tr h="370855">
                <a:tc>
                  <a:txBody>
                    <a:bodyPr/>
                    <a:lstStyle/>
                    <a:p>
                      <a:pPr marL="90805">
                        <a:lnSpc>
                          <a:spcPct val="100000"/>
                        </a:lnSpc>
                        <a:spcBef>
                          <a:spcPts val="315"/>
                        </a:spcBef>
                      </a:pPr>
                      <a:r>
                        <a:rPr sz="1600" b="1" spc="-5" dirty="0">
                          <a:latin typeface="Arial"/>
                          <a:cs typeface="Arial"/>
                        </a:rPr>
                        <a:t>Proposed</a:t>
                      </a:r>
                      <a:r>
                        <a:rPr sz="1600" b="1" spc="-30" dirty="0">
                          <a:latin typeface="Arial"/>
                          <a:cs typeface="Arial"/>
                        </a:rPr>
                        <a:t> </a:t>
                      </a:r>
                      <a:r>
                        <a:rPr sz="1600" b="1" spc="-5" dirty="0">
                          <a:latin typeface="Arial"/>
                          <a:cs typeface="Arial"/>
                        </a:rPr>
                        <a:t>Change</a:t>
                      </a:r>
                      <a:r>
                        <a:rPr sz="1600" b="1" spc="-25" dirty="0">
                          <a:latin typeface="Arial"/>
                          <a:cs typeface="Arial"/>
                        </a:rPr>
                        <a:t> </a:t>
                      </a:r>
                      <a:r>
                        <a:rPr sz="1600" b="1" spc="-5" dirty="0">
                          <a:latin typeface="Arial"/>
                          <a:cs typeface="Arial"/>
                        </a:rPr>
                        <a:t>Questions</a:t>
                      </a:r>
                      <a:endParaRPr sz="1600">
                        <a:latin typeface="Arial"/>
                        <a:cs typeface="Arial"/>
                      </a:endParaRPr>
                    </a:p>
                  </a:txBody>
                  <a:tcPr marL="0" marR="0" marT="40005" marB="0">
                    <a:lnL w="28575">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FF4D2"/>
                    </a:solidFill>
                  </a:tcPr>
                </a:tc>
                <a:tc>
                  <a:txBody>
                    <a:bodyPr/>
                    <a:lstStyle/>
                    <a:p>
                      <a:pPr algn="ctr">
                        <a:lnSpc>
                          <a:spcPct val="100000"/>
                        </a:lnSpc>
                        <a:spcBef>
                          <a:spcPts val="315"/>
                        </a:spcBef>
                      </a:pPr>
                      <a:r>
                        <a:rPr sz="1600" b="1" spc="-5" dirty="0">
                          <a:latin typeface="Arial"/>
                          <a:cs typeface="Arial"/>
                        </a:rPr>
                        <a:t>Answer:</a:t>
                      </a:r>
                      <a:endParaRPr sz="1600">
                        <a:latin typeface="Arial"/>
                        <a:cs typeface="Arial"/>
                      </a:endParaRPr>
                    </a:p>
                  </a:txBody>
                  <a:tcPr marL="0" marR="0" marT="4000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FF4D2"/>
                    </a:solidFill>
                  </a:tcPr>
                </a:tc>
                <a:tc>
                  <a:txBody>
                    <a:bodyPr/>
                    <a:lstStyle/>
                    <a:p>
                      <a:pPr marL="91440">
                        <a:lnSpc>
                          <a:spcPct val="100000"/>
                        </a:lnSpc>
                        <a:spcBef>
                          <a:spcPts val="315"/>
                        </a:spcBef>
                      </a:pPr>
                      <a:r>
                        <a:rPr sz="1600" b="1" spc="-5" dirty="0">
                          <a:latin typeface="Arial"/>
                          <a:cs typeface="Arial"/>
                        </a:rPr>
                        <a:t>Rationale:</a:t>
                      </a:r>
                      <a:endParaRPr sz="1600">
                        <a:latin typeface="Arial"/>
                        <a:cs typeface="Arial"/>
                      </a:endParaRPr>
                    </a:p>
                  </a:txBody>
                  <a:tcPr marL="0" marR="0" marT="40005" marB="0">
                    <a:lnL w="12700">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1"/>
                  </a:ext>
                </a:extLst>
              </a:tr>
              <a:tr h="777240">
                <a:tc>
                  <a:txBody>
                    <a:bodyPr/>
                    <a:lstStyle/>
                    <a:p>
                      <a:pPr marL="90805" marR="291465">
                        <a:lnSpc>
                          <a:spcPct val="100000"/>
                        </a:lnSpc>
                        <a:spcBef>
                          <a:spcPts val="315"/>
                        </a:spcBef>
                      </a:pPr>
                      <a:r>
                        <a:rPr sz="1500" spc="-5" dirty="0">
                          <a:solidFill>
                            <a:srgbClr val="201D1E"/>
                          </a:solidFill>
                          <a:latin typeface="Arial MT"/>
                          <a:cs typeface="Arial MT"/>
                        </a:rPr>
                        <a:t>Can </a:t>
                      </a:r>
                      <a:r>
                        <a:rPr sz="1500" dirty="0">
                          <a:solidFill>
                            <a:srgbClr val="201D1E"/>
                          </a:solidFill>
                          <a:latin typeface="Arial MT"/>
                          <a:cs typeface="Arial MT"/>
                        </a:rPr>
                        <a:t>TXA Be </a:t>
                      </a:r>
                      <a:r>
                        <a:rPr sz="1500" spc="-5" dirty="0">
                          <a:solidFill>
                            <a:srgbClr val="201D1E"/>
                          </a:solidFill>
                          <a:latin typeface="Arial MT"/>
                          <a:cs typeface="Arial MT"/>
                        </a:rPr>
                        <a:t>Safely Given as </a:t>
                      </a:r>
                      <a:r>
                        <a:rPr sz="1500" dirty="0">
                          <a:solidFill>
                            <a:srgbClr val="201D1E"/>
                          </a:solidFill>
                          <a:latin typeface="Arial MT"/>
                          <a:cs typeface="Arial MT"/>
                        </a:rPr>
                        <a:t>a </a:t>
                      </a:r>
                      <a:r>
                        <a:rPr sz="1500" spc="-5" dirty="0">
                          <a:solidFill>
                            <a:srgbClr val="201D1E"/>
                          </a:solidFill>
                          <a:latin typeface="Arial MT"/>
                          <a:cs typeface="Arial MT"/>
                        </a:rPr>
                        <a:t>Slow (1- </a:t>
                      </a:r>
                      <a:r>
                        <a:rPr sz="1500" spc="-405" dirty="0">
                          <a:solidFill>
                            <a:srgbClr val="201D1E"/>
                          </a:solidFill>
                          <a:latin typeface="Arial MT"/>
                          <a:cs typeface="Arial MT"/>
                        </a:rPr>
                        <a:t> </a:t>
                      </a:r>
                      <a:r>
                        <a:rPr sz="1500" spc="-5" dirty="0">
                          <a:solidFill>
                            <a:srgbClr val="201D1E"/>
                          </a:solidFill>
                          <a:latin typeface="Arial MT"/>
                          <a:cs typeface="Arial MT"/>
                        </a:rPr>
                        <a:t>minute)</a:t>
                      </a:r>
                      <a:r>
                        <a:rPr sz="1500" dirty="0">
                          <a:solidFill>
                            <a:srgbClr val="201D1E"/>
                          </a:solidFill>
                          <a:latin typeface="Arial MT"/>
                          <a:cs typeface="Arial MT"/>
                        </a:rPr>
                        <a:t> </a:t>
                      </a:r>
                      <a:r>
                        <a:rPr sz="1500" spc="-5" dirty="0">
                          <a:solidFill>
                            <a:srgbClr val="201D1E"/>
                          </a:solidFill>
                          <a:latin typeface="Arial MT"/>
                          <a:cs typeface="Arial MT"/>
                        </a:rPr>
                        <a:t>IV</a:t>
                      </a:r>
                      <a:r>
                        <a:rPr sz="1500" spc="-15" dirty="0">
                          <a:solidFill>
                            <a:srgbClr val="201D1E"/>
                          </a:solidFill>
                          <a:latin typeface="Arial MT"/>
                          <a:cs typeface="Arial MT"/>
                        </a:rPr>
                        <a:t> </a:t>
                      </a:r>
                      <a:r>
                        <a:rPr sz="1500" spc="-5" dirty="0">
                          <a:solidFill>
                            <a:srgbClr val="201D1E"/>
                          </a:solidFill>
                          <a:latin typeface="Arial MT"/>
                          <a:cs typeface="Arial MT"/>
                        </a:rPr>
                        <a:t>Push rather</a:t>
                      </a:r>
                      <a:r>
                        <a:rPr sz="1500" dirty="0">
                          <a:solidFill>
                            <a:srgbClr val="201D1E"/>
                          </a:solidFill>
                          <a:latin typeface="Arial MT"/>
                          <a:cs typeface="Arial MT"/>
                        </a:rPr>
                        <a:t> </a:t>
                      </a:r>
                      <a:r>
                        <a:rPr sz="1500" spc="-5" dirty="0">
                          <a:solidFill>
                            <a:srgbClr val="201D1E"/>
                          </a:solidFill>
                          <a:latin typeface="Arial MT"/>
                          <a:cs typeface="Arial MT"/>
                        </a:rPr>
                        <a:t>than over 10 </a:t>
                      </a:r>
                      <a:r>
                        <a:rPr sz="1500" dirty="0">
                          <a:solidFill>
                            <a:srgbClr val="201D1E"/>
                          </a:solidFill>
                          <a:latin typeface="Arial MT"/>
                          <a:cs typeface="Arial MT"/>
                        </a:rPr>
                        <a:t> </a:t>
                      </a:r>
                      <a:r>
                        <a:rPr sz="1500" spc="-5" dirty="0">
                          <a:solidFill>
                            <a:srgbClr val="201D1E"/>
                          </a:solidFill>
                          <a:latin typeface="Arial MT"/>
                          <a:cs typeface="Arial MT"/>
                        </a:rPr>
                        <a:t>minutes?</a:t>
                      </a:r>
                      <a:endParaRPr sz="1500">
                        <a:latin typeface="Arial MT"/>
                        <a:cs typeface="Arial MT"/>
                      </a:endParaRPr>
                    </a:p>
                  </a:txBody>
                  <a:tcPr marL="0" marR="0" marT="40005" marB="0">
                    <a:lnL w="28575">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a:lnSpc>
                          <a:spcPct val="100000"/>
                        </a:lnSpc>
                        <a:spcBef>
                          <a:spcPts val="45"/>
                        </a:spcBef>
                      </a:pPr>
                      <a:endParaRPr sz="1800">
                        <a:latin typeface="Times New Roman"/>
                        <a:cs typeface="Times New Roman"/>
                      </a:endParaRPr>
                    </a:p>
                    <a:p>
                      <a:pPr algn="ctr">
                        <a:lnSpc>
                          <a:spcPct val="100000"/>
                        </a:lnSpc>
                      </a:pPr>
                      <a:r>
                        <a:rPr sz="1500" dirty="0">
                          <a:latin typeface="Arial MT"/>
                          <a:cs typeface="Arial MT"/>
                        </a:rPr>
                        <a:t>YES</a:t>
                      </a:r>
                      <a:endParaRPr sz="1500">
                        <a:latin typeface="Arial MT"/>
                        <a:cs typeface="Arial MT"/>
                      </a:endParaRPr>
                    </a:p>
                  </a:txBody>
                  <a:tcPr marL="0" marR="0" marT="571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91440" marR="99695">
                        <a:lnSpc>
                          <a:spcPct val="100000"/>
                        </a:lnSpc>
                        <a:spcBef>
                          <a:spcPts val="315"/>
                        </a:spcBef>
                      </a:pPr>
                      <a:r>
                        <a:rPr sz="1500" dirty="0">
                          <a:latin typeface="Arial MT"/>
                          <a:cs typeface="Arial MT"/>
                        </a:rPr>
                        <a:t>We</a:t>
                      </a:r>
                      <a:r>
                        <a:rPr sz="1500" spc="-10" dirty="0">
                          <a:latin typeface="Arial MT"/>
                          <a:cs typeface="Arial MT"/>
                        </a:rPr>
                        <a:t> </a:t>
                      </a:r>
                      <a:r>
                        <a:rPr sz="1500" spc="-5" dirty="0">
                          <a:latin typeface="Arial MT"/>
                          <a:cs typeface="Arial MT"/>
                        </a:rPr>
                        <a:t>recommend</a:t>
                      </a:r>
                      <a:r>
                        <a:rPr sz="1500" spc="10" dirty="0">
                          <a:latin typeface="Arial MT"/>
                          <a:cs typeface="Arial MT"/>
                        </a:rPr>
                        <a:t> </a:t>
                      </a:r>
                      <a:r>
                        <a:rPr sz="1500" spc="-5" dirty="0">
                          <a:latin typeface="Arial MT"/>
                          <a:cs typeface="Arial MT"/>
                        </a:rPr>
                        <a:t>that </a:t>
                      </a:r>
                      <a:r>
                        <a:rPr sz="1500" dirty="0">
                          <a:latin typeface="Arial MT"/>
                          <a:cs typeface="Arial MT"/>
                        </a:rPr>
                        <a:t>TXA</a:t>
                      </a:r>
                      <a:r>
                        <a:rPr sz="1500" spc="-15" dirty="0">
                          <a:latin typeface="Arial MT"/>
                          <a:cs typeface="Arial MT"/>
                        </a:rPr>
                        <a:t> </a:t>
                      </a:r>
                      <a:r>
                        <a:rPr sz="1500" spc="-5" dirty="0">
                          <a:latin typeface="Arial MT"/>
                          <a:cs typeface="Arial MT"/>
                        </a:rPr>
                        <a:t>administration</a:t>
                      </a:r>
                      <a:r>
                        <a:rPr sz="1500" spc="15" dirty="0">
                          <a:latin typeface="Arial MT"/>
                          <a:cs typeface="Arial MT"/>
                        </a:rPr>
                        <a:t> </a:t>
                      </a:r>
                      <a:r>
                        <a:rPr sz="1500" dirty="0">
                          <a:latin typeface="Arial MT"/>
                          <a:cs typeface="Arial MT"/>
                        </a:rPr>
                        <a:t>should</a:t>
                      </a:r>
                      <a:r>
                        <a:rPr sz="1500" spc="10" dirty="0">
                          <a:latin typeface="Arial MT"/>
                          <a:cs typeface="Arial MT"/>
                        </a:rPr>
                        <a:t> </a:t>
                      </a:r>
                      <a:r>
                        <a:rPr sz="1500" spc="-5" dirty="0">
                          <a:latin typeface="Arial MT"/>
                          <a:cs typeface="Arial MT"/>
                        </a:rPr>
                        <a:t>be</a:t>
                      </a:r>
                      <a:r>
                        <a:rPr sz="1500" spc="-10" dirty="0">
                          <a:latin typeface="Arial MT"/>
                          <a:cs typeface="Arial MT"/>
                        </a:rPr>
                        <a:t> </a:t>
                      </a:r>
                      <a:r>
                        <a:rPr sz="1500" spc="-5" dirty="0">
                          <a:latin typeface="Arial MT"/>
                          <a:cs typeface="Arial MT"/>
                        </a:rPr>
                        <a:t>an</a:t>
                      </a:r>
                      <a:r>
                        <a:rPr sz="1500" dirty="0">
                          <a:latin typeface="Arial MT"/>
                          <a:cs typeface="Arial MT"/>
                        </a:rPr>
                        <a:t> </a:t>
                      </a:r>
                      <a:r>
                        <a:rPr sz="1500" spc="-5" dirty="0">
                          <a:latin typeface="Arial MT"/>
                          <a:cs typeface="Arial MT"/>
                        </a:rPr>
                        <a:t>IV/IO</a:t>
                      </a:r>
                      <a:r>
                        <a:rPr sz="1500" spc="-20" dirty="0">
                          <a:latin typeface="Arial MT"/>
                          <a:cs typeface="Arial MT"/>
                        </a:rPr>
                        <a:t> </a:t>
                      </a:r>
                      <a:r>
                        <a:rPr sz="1500" spc="-5" dirty="0">
                          <a:latin typeface="Arial MT"/>
                          <a:cs typeface="Arial MT"/>
                        </a:rPr>
                        <a:t>slow</a:t>
                      </a:r>
                      <a:r>
                        <a:rPr sz="1500" spc="5" dirty="0">
                          <a:latin typeface="Arial MT"/>
                          <a:cs typeface="Arial MT"/>
                        </a:rPr>
                        <a:t> </a:t>
                      </a:r>
                      <a:r>
                        <a:rPr sz="1500" spc="-5" dirty="0">
                          <a:latin typeface="Arial MT"/>
                          <a:cs typeface="Arial MT"/>
                        </a:rPr>
                        <a:t>push. </a:t>
                      </a:r>
                      <a:r>
                        <a:rPr sz="1500" dirty="0">
                          <a:latin typeface="Arial MT"/>
                          <a:cs typeface="Arial MT"/>
                        </a:rPr>
                        <a:t> </a:t>
                      </a:r>
                      <a:r>
                        <a:rPr sz="1500" spc="-5" dirty="0">
                          <a:latin typeface="Arial MT"/>
                          <a:cs typeface="Arial MT"/>
                        </a:rPr>
                        <a:t>This bolus</a:t>
                      </a:r>
                      <a:r>
                        <a:rPr sz="1500" dirty="0">
                          <a:latin typeface="Arial MT"/>
                          <a:cs typeface="Arial MT"/>
                        </a:rPr>
                        <a:t> should</a:t>
                      </a:r>
                      <a:r>
                        <a:rPr sz="1500" spc="10" dirty="0">
                          <a:latin typeface="Arial MT"/>
                          <a:cs typeface="Arial MT"/>
                        </a:rPr>
                        <a:t> </a:t>
                      </a:r>
                      <a:r>
                        <a:rPr sz="1500" spc="-5" dirty="0">
                          <a:latin typeface="Arial MT"/>
                          <a:cs typeface="Arial MT"/>
                        </a:rPr>
                        <a:t>be</a:t>
                      </a:r>
                      <a:r>
                        <a:rPr sz="1500" dirty="0">
                          <a:latin typeface="Arial MT"/>
                          <a:cs typeface="Arial MT"/>
                        </a:rPr>
                        <a:t> </a:t>
                      </a:r>
                      <a:r>
                        <a:rPr sz="1500" spc="-5" dirty="0">
                          <a:latin typeface="Arial MT"/>
                          <a:cs typeface="Arial MT"/>
                        </a:rPr>
                        <a:t>given</a:t>
                      </a:r>
                      <a:r>
                        <a:rPr sz="1500" dirty="0">
                          <a:latin typeface="Arial MT"/>
                          <a:cs typeface="Arial MT"/>
                        </a:rPr>
                        <a:t> </a:t>
                      </a:r>
                      <a:r>
                        <a:rPr sz="1500" spc="-5" dirty="0">
                          <a:latin typeface="Arial MT"/>
                          <a:cs typeface="Arial MT"/>
                        </a:rPr>
                        <a:t>over</a:t>
                      </a:r>
                      <a:r>
                        <a:rPr sz="1500" spc="5" dirty="0">
                          <a:latin typeface="Arial MT"/>
                          <a:cs typeface="Arial MT"/>
                        </a:rPr>
                        <a:t> </a:t>
                      </a:r>
                      <a:r>
                        <a:rPr sz="1500" spc="-5" dirty="0">
                          <a:latin typeface="Arial MT"/>
                          <a:cs typeface="Arial MT"/>
                        </a:rPr>
                        <a:t>approximately</a:t>
                      </a:r>
                      <a:r>
                        <a:rPr sz="1500" spc="20" dirty="0">
                          <a:latin typeface="Arial MT"/>
                          <a:cs typeface="Arial MT"/>
                        </a:rPr>
                        <a:t> </a:t>
                      </a:r>
                      <a:r>
                        <a:rPr sz="1500" dirty="0">
                          <a:latin typeface="Arial MT"/>
                          <a:cs typeface="Arial MT"/>
                        </a:rPr>
                        <a:t>1</a:t>
                      </a:r>
                      <a:r>
                        <a:rPr sz="1500" spc="-5" dirty="0">
                          <a:latin typeface="Arial MT"/>
                          <a:cs typeface="Arial MT"/>
                        </a:rPr>
                        <a:t> minute</a:t>
                      </a:r>
                      <a:r>
                        <a:rPr sz="1500" spc="5" dirty="0">
                          <a:latin typeface="Arial MT"/>
                          <a:cs typeface="Arial MT"/>
                        </a:rPr>
                        <a:t> </a:t>
                      </a:r>
                      <a:r>
                        <a:rPr sz="1500" spc="-5" dirty="0">
                          <a:latin typeface="Arial MT"/>
                          <a:cs typeface="Arial MT"/>
                        </a:rPr>
                        <a:t>without</a:t>
                      </a:r>
                      <a:r>
                        <a:rPr sz="1500" spc="5" dirty="0">
                          <a:latin typeface="Arial MT"/>
                          <a:cs typeface="Arial MT"/>
                        </a:rPr>
                        <a:t> </a:t>
                      </a:r>
                      <a:r>
                        <a:rPr sz="1500" spc="-5" dirty="0">
                          <a:latin typeface="Arial MT"/>
                          <a:cs typeface="Arial MT"/>
                        </a:rPr>
                        <a:t>adverse </a:t>
                      </a:r>
                      <a:r>
                        <a:rPr sz="1500" spc="-400" dirty="0">
                          <a:latin typeface="Arial MT"/>
                          <a:cs typeface="Arial MT"/>
                        </a:rPr>
                        <a:t> </a:t>
                      </a:r>
                      <a:r>
                        <a:rPr sz="1500" spc="-5" dirty="0">
                          <a:latin typeface="Arial MT"/>
                          <a:cs typeface="Arial MT"/>
                        </a:rPr>
                        <a:t>outcomes</a:t>
                      </a:r>
                      <a:r>
                        <a:rPr sz="1500" dirty="0">
                          <a:latin typeface="Arial MT"/>
                          <a:cs typeface="Arial MT"/>
                        </a:rPr>
                        <a:t> </a:t>
                      </a:r>
                      <a:r>
                        <a:rPr sz="1500" spc="-5" dirty="0">
                          <a:latin typeface="Arial MT"/>
                          <a:cs typeface="Arial MT"/>
                        </a:rPr>
                        <a:t>or</a:t>
                      </a:r>
                      <a:r>
                        <a:rPr sz="1500" dirty="0">
                          <a:latin typeface="Arial MT"/>
                          <a:cs typeface="Arial MT"/>
                        </a:rPr>
                        <a:t> </a:t>
                      </a:r>
                      <a:r>
                        <a:rPr sz="1500" spc="-5" dirty="0">
                          <a:latin typeface="Arial MT"/>
                          <a:cs typeface="Arial MT"/>
                        </a:rPr>
                        <a:t>observed</a:t>
                      </a:r>
                      <a:r>
                        <a:rPr sz="1500" spc="15" dirty="0">
                          <a:latin typeface="Arial MT"/>
                          <a:cs typeface="Arial MT"/>
                        </a:rPr>
                        <a:t> </a:t>
                      </a:r>
                      <a:r>
                        <a:rPr sz="1500" spc="-5" dirty="0">
                          <a:latin typeface="Arial MT"/>
                          <a:cs typeface="Arial MT"/>
                        </a:rPr>
                        <a:t>hypotension.</a:t>
                      </a:r>
                      <a:endParaRPr sz="1500">
                        <a:latin typeface="Arial MT"/>
                        <a:cs typeface="Arial MT"/>
                      </a:endParaRPr>
                    </a:p>
                  </a:txBody>
                  <a:tcPr marL="0" marR="0" marT="40005" marB="0">
                    <a:lnL w="12700">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r h="936054">
                <a:tc>
                  <a:txBody>
                    <a:bodyPr/>
                    <a:lstStyle/>
                    <a:p>
                      <a:pPr marL="91440" marR="184150">
                        <a:lnSpc>
                          <a:spcPct val="100000"/>
                        </a:lnSpc>
                        <a:spcBef>
                          <a:spcPts val="940"/>
                        </a:spcBef>
                      </a:pPr>
                      <a:r>
                        <a:rPr sz="1500" spc="-5" dirty="0">
                          <a:solidFill>
                            <a:srgbClr val="201D1E"/>
                          </a:solidFill>
                          <a:latin typeface="Arial MT"/>
                          <a:cs typeface="Arial MT"/>
                        </a:rPr>
                        <a:t>Should the Second Dose of </a:t>
                      </a:r>
                      <a:r>
                        <a:rPr sz="1500" dirty="0">
                          <a:solidFill>
                            <a:srgbClr val="201D1E"/>
                          </a:solidFill>
                          <a:latin typeface="Arial MT"/>
                          <a:cs typeface="Arial MT"/>
                        </a:rPr>
                        <a:t>TXA Be </a:t>
                      </a:r>
                      <a:r>
                        <a:rPr sz="1500" spc="5" dirty="0">
                          <a:solidFill>
                            <a:srgbClr val="201D1E"/>
                          </a:solidFill>
                          <a:latin typeface="Arial MT"/>
                          <a:cs typeface="Arial MT"/>
                        </a:rPr>
                        <a:t> </a:t>
                      </a:r>
                      <a:r>
                        <a:rPr sz="1500" spc="-5" dirty="0">
                          <a:solidFill>
                            <a:srgbClr val="201D1E"/>
                          </a:solidFill>
                          <a:latin typeface="Arial MT"/>
                          <a:cs typeface="Arial MT"/>
                        </a:rPr>
                        <a:t>Administered If More Than </a:t>
                      </a:r>
                      <a:r>
                        <a:rPr sz="1500" dirty="0">
                          <a:solidFill>
                            <a:srgbClr val="201D1E"/>
                          </a:solidFill>
                          <a:latin typeface="Arial MT"/>
                          <a:cs typeface="Arial MT"/>
                        </a:rPr>
                        <a:t>3 </a:t>
                      </a:r>
                      <a:r>
                        <a:rPr sz="1500" spc="-5" dirty="0">
                          <a:solidFill>
                            <a:srgbClr val="201D1E"/>
                          </a:solidFill>
                          <a:latin typeface="Arial MT"/>
                          <a:cs typeface="Arial MT"/>
                        </a:rPr>
                        <a:t>Hours Have </a:t>
                      </a:r>
                      <a:r>
                        <a:rPr sz="1500" spc="-405" dirty="0">
                          <a:solidFill>
                            <a:srgbClr val="201D1E"/>
                          </a:solidFill>
                          <a:latin typeface="Arial MT"/>
                          <a:cs typeface="Arial MT"/>
                        </a:rPr>
                        <a:t> </a:t>
                      </a:r>
                      <a:r>
                        <a:rPr sz="1500" spc="-5" dirty="0">
                          <a:solidFill>
                            <a:srgbClr val="201D1E"/>
                          </a:solidFill>
                          <a:latin typeface="Arial MT"/>
                          <a:cs typeface="Arial MT"/>
                        </a:rPr>
                        <a:t>Elapsed</a:t>
                      </a:r>
                      <a:r>
                        <a:rPr sz="1500" dirty="0">
                          <a:solidFill>
                            <a:srgbClr val="201D1E"/>
                          </a:solidFill>
                          <a:latin typeface="Arial MT"/>
                          <a:cs typeface="Arial MT"/>
                        </a:rPr>
                        <a:t> </a:t>
                      </a:r>
                      <a:r>
                        <a:rPr sz="1500" spc="-5" dirty="0">
                          <a:solidFill>
                            <a:srgbClr val="201D1E"/>
                          </a:solidFill>
                          <a:latin typeface="Arial MT"/>
                          <a:cs typeface="Arial MT"/>
                        </a:rPr>
                        <a:t>Since</a:t>
                      </a:r>
                      <a:r>
                        <a:rPr sz="1500" dirty="0">
                          <a:solidFill>
                            <a:srgbClr val="201D1E"/>
                          </a:solidFill>
                          <a:latin typeface="Arial MT"/>
                          <a:cs typeface="Arial MT"/>
                        </a:rPr>
                        <a:t> </a:t>
                      </a:r>
                      <a:r>
                        <a:rPr sz="1500" spc="-5" dirty="0">
                          <a:solidFill>
                            <a:srgbClr val="201D1E"/>
                          </a:solidFill>
                          <a:latin typeface="Arial MT"/>
                          <a:cs typeface="Arial MT"/>
                        </a:rPr>
                        <a:t>the</a:t>
                      </a:r>
                      <a:r>
                        <a:rPr sz="1500" dirty="0">
                          <a:solidFill>
                            <a:srgbClr val="201D1E"/>
                          </a:solidFill>
                          <a:latin typeface="Arial MT"/>
                          <a:cs typeface="Arial MT"/>
                        </a:rPr>
                        <a:t> </a:t>
                      </a:r>
                      <a:r>
                        <a:rPr sz="1500" spc="-5" dirty="0">
                          <a:solidFill>
                            <a:srgbClr val="201D1E"/>
                          </a:solidFill>
                          <a:latin typeface="Arial MT"/>
                          <a:cs typeface="Arial MT"/>
                        </a:rPr>
                        <a:t>Time</a:t>
                      </a:r>
                      <a:r>
                        <a:rPr sz="1500" spc="-10" dirty="0">
                          <a:solidFill>
                            <a:srgbClr val="201D1E"/>
                          </a:solidFill>
                          <a:latin typeface="Arial MT"/>
                          <a:cs typeface="Arial MT"/>
                        </a:rPr>
                        <a:t> </a:t>
                      </a:r>
                      <a:r>
                        <a:rPr sz="1500" spc="-5" dirty="0">
                          <a:solidFill>
                            <a:srgbClr val="201D1E"/>
                          </a:solidFill>
                          <a:latin typeface="Arial MT"/>
                          <a:cs typeface="Arial MT"/>
                        </a:rPr>
                        <a:t>of</a:t>
                      </a:r>
                      <a:r>
                        <a:rPr sz="1500" spc="-10" dirty="0">
                          <a:solidFill>
                            <a:srgbClr val="201D1E"/>
                          </a:solidFill>
                          <a:latin typeface="Arial MT"/>
                          <a:cs typeface="Arial MT"/>
                        </a:rPr>
                        <a:t> </a:t>
                      </a:r>
                      <a:r>
                        <a:rPr sz="1500" spc="-5" dirty="0">
                          <a:solidFill>
                            <a:srgbClr val="201D1E"/>
                          </a:solidFill>
                          <a:latin typeface="Arial MT"/>
                          <a:cs typeface="Arial MT"/>
                        </a:rPr>
                        <a:t>Wounding?</a:t>
                      </a:r>
                      <a:endParaRPr sz="1500">
                        <a:latin typeface="Arial MT"/>
                        <a:cs typeface="Arial MT"/>
                      </a:endParaRPr>
                    </a:p>
                  </a:txBody>
                  <a:tcPr marL="0" marR="0" marT="119380" marB="0">
                    <a:lnL w="28575">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FF4D2"/>
                    </a:solidFill>
                  </a:tcPr>
                </a:tc>
                <a:tc>
                  <a:txBody>
                    <a:bodyPr/>
                    <a:lstStyle/>
                    <a:p>
                      <a:pPr>
                        <a:lnSpc>
                          <a:spcPct val="100000"/>
                        </a:lnSpc>
                        <a:spcBef>
                          <a:spcPts val="40"/>
                        </a:spcBef>
                      </a:pPr>
                      <a:endParaRPr sz="2350">
                        <a:latin typeface="Times New Roman"/>
                        <a:cs typeface="Times New Roman"/>
                      </a:endParaRPr>
                    </a:p>
                    <a:p>
                      <a:pPr algn="ctr">
                        <a:lnSpc>
                          <a:spcPct val="100000"/>
                        </a:lnSpc>
                      </a:pPr>
                      <a:r>
                        <a:rPr sz="1500" dirty="0">
                          <a:latin typeface="Arial MT"/>
                          <a:cs typeface="Arial MT"/>
                        </a:rPr>
                        <a:t>NO</a:t>
                      </a:r>
                      <a:endParaRPr sz="1500">
                        <a:latin typeface="Arial MT"/>
                        <a:cs typeface="Arial MT"/>
                      </a:endParaRPr>
                    </a:p>
                  </a:txBody>
                  <a:tcPr marL="0" marR="0" marT="5080"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FF4D2"/>
                    </a:solidFill>
                  </a:tcPr>
                </a:tc>
                <a:tc>
                  <a:txBody>
                    <a:bodyPr/>
                    <a:lstStyle/>
                    <a:p>
                      <a:pPr>
                        <a:lnSpc>
                          <a:spcPct val="100000"/>
                        </a:lnSpc>
                      </a:pPr>
                      <a:endParaRPr sz="1600">
                        <a:latin typeface="Times New Roman"/>
                        <a:cs typeface="Times New Roman"/>
                      </a:endParaRPr>
                    </a:p>
                    <a:p>
                      <a:pPr marL="91440" marR="187960">
                        <a:lnSpc>
                          <a:spcPct val="100000"/>
                        </a:lnSpc>
                      </a:pPr>
                      <a:r>
                        <a:rPr sz="1500" spc="-5" dirty="0">
                          <a:latin typeface="Arial MT"/>
                          <a:cs typeface="Arial MT"/>
                        </a:rPr>
                        <a:t>There </a:t>
                      </a:r>
                      <a:r>
                        <a:rPr sz="1500" dirty="0">
                          <a:latin typeface="Arial MT"/>
                          <a:cs typeface="Arial MT"/>
                        </a:rPr>
                        <a:t>is</a:t>
                      </a:r>
                      <a:r>
                        <a:rPr sz="1500" spc="-5" dirty="0">
                          <a:latin typeface="Arial MT"/>
                          <a:cs typeface="Arial MT"/>
                        </a:rPr>
                        <a:t> not enough</a:t>
                      </a:r>
                      <a:r>
                        <a:rPr sz="1500" spc="10" dirty="0">
                          <a:latin typeface="Arial MT"/>
                          <a:cs typeface="Arial MT"/>
                        </a:rPr>
                        <a:t> </a:t>
                      </a:r>
                      <a:r>
                        <a:rPr sz="1500" spc="-5" dirty="0">
                          <a:latin typeface="Arial MT"/>
                          <a:cs typeface="Arial MT"/>
                        </a:rPr>
                        <a:t>data at</a:t>
                      </a:r>
                      <a:r>
                        <a:rPr sz="1500" spc="-10" dirty="0">
                          <a:latin typeface="Arial MT"/>
                          <a:cs typeface="Arial MT"/>
                        </a:rPr>
                        <a:t> </a:t>
                      </a:r>
                      <a:r>
                        <a:rPr sz="1500" spc="-5" dirty="0">
                          <a:latin typeface="Arial MT"/>
                          <a:cs typeface="Arial MT"/>
                        </a:rPr>
                        <a:t>the present</a:t>
                      </a:r>
                      <a:r>
                        <a:rPr sz="1500" spc="5" dirty="0">
                          <a:latin typeface="Arial MT"/>
                          <a:cs typeface="Arial MT"/>
                        </a:rPr>
                        <a:t> </a:t>
                      </a:r>
                      <a:r>
                        <a:rPr sz="1500" spc="-5" dirty="0">
                          <a:latin typeface="Arial MT"/>
                          <a:cs typeface="Arial MT"/>
                        </a:rPr>
                        <a:t>time to recommend</a:t>
                      </a:r>
                      <a:r>
                        <a:rPr sz="1500" spc="5" dirty="0">
                          <a:latin typeface="Arial MT"/>
                          <a:cs typeface="Arial MT"/>
                        </a:rPr>
                        <a:t> </a:t>
                      </a:r>
                      <a:r>
                        <a:rPr sz="1500" spc="-5" dirty="0">
                          <a:latin typeface="Arial MT"/>
                          <a:cs typeface="Arial MT"/>
                        </a:rPr>
                        <a:t>redosing</a:t>
                      </a:r>
                      <a:r>
                        <a:rPr sz="1500" spc="20" dirty="0">
                          <a:latin typeface="Arial MT"/>
                          <a:cs typeface="Arial MT"/>
                        </a:rPr>
                        <a:t> </a:t>
                      </a:r>
                      <a:r>
                        <a:rPr sz="1500" dirty="0">
                          <a:latin typeface="Arial MT"/>
                          <a:cs typeface="Arial MT"/>
                        </a:rPr>
                        <a:t>in </a:t>
                      </a:r>
                      <a:r>
                        <a:rPr sz="1500" spc="-405" dirty="0">
                          <a:latin typeface="Arial MT"/>
                          <a:cs typeface="Arial MT"/>
                        </a:rPr>
                        <a:t> </a:t>
                      </a:r>
                      <a:r>
                        <a:rPr sz="1500" spc="-5" dirty="0">
                          <a:latin typeface="Arial MT"/>
                          <a:cs typeface="Arial MT"/>
                        </a:rPr>
                        <a:t>the prehospital</a:t>
                      </a:r>
                      <a:r>
                        <a:rPr sz="1500" spc="20" dirty="0">
                          <a:latin typeface="Arial MT"/>
                          <a:cs typeface="Arial MT"/>
                        </a:rPr>
                        <a:t> </a:t>
                      </a:r>
                      <a:r>
                        <a:rPr sz="1500" spc="-5" dirty="0">
                          <a:latin typeface="Arial MT"/>
                          <a:cs typeface="Arial MT"/>
                        </a:rPr>
                        <a:t>setting.</a:t>
                      </a:r>
                      <a:endParaRPr sz="1500">
                        <a:latin typeface="Arial MT"/>
                        <a:cs typeface="Arial MT"/>
                      </a:endParaRPr>
                    </a:p>
                  </a:txBody>
                  <a:tcPr marL="0" marR="0" marT="0" marB="0">
                    <a:lnL w="12700">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3"/>
                  </a:ext>
                </a:extLst>
              </a:tr>
              <a:tr h="777239">
                <a:tc>
                  <a:txBody>
                    <a:bodyPr/>
                    <a:lstStyle/>
                    <a:p>
                      <a:pPr marL="90805" marR="165100">
                        <a:lnSpc>
                          <a:spcPct val="100000"/>
                        </a:lnSpc>
                        <a:spcBef>
                          <a:spcPts val="315"/>
                        </a:spcBef>
                      </a:pPr>
                      <a:r>
                        <a:rPr sz="1500" spc="-5" dirty="0">
                          <a:solidFill>
                            <a:srgbClr val="201D1E"/>
                          </a:solidFill>
                          <a:latin typeface="Arial MT"/>
                          <a:cs typeface="Arial MT"/>
                        </a:rPr>
                        <a:t>If removed from glass vials </a:t>
                      </a:r>
                      <a:r>
                        <a:rPr sz="1500" dirty="0">
                          <a:solidFill>
                            <a:srgbClr val="201D1E"/>
                          </a:solidFill>
                          <a:latin typeface="Arial MT"/>
                          <a:cs typeface="Arial MT"/>
                        </a:rPr>
                        <a:t>in </a:t>
                      </a:r>
                      <a:r>
                        <a:rPr sz="1500" spc="-5" dirty="0">
                          <a:solidFill>
                            <a:srgbClr val="201D1E"/>
                          </a:solidFill>
                          <a:latin typeface="Arial MT"/>
                          <a:cs typeface="Arial MT"/>
                        </a:rPr>
                        <a:t>preparation </a:t>
                      </a:r>
                      <a:r>
                        <a:rPr sz="1500" spc="-405" dirty="0">
                          <a:solidFill>
                            <a:srgbClr val="201D1E"/>
                          </a:solidFill>
                          <a:latin typeface="Arial MT"/>
                          <a:cs typeface="Arial MT"/>
                        </a:rPr>
                        <a:t> </a:t>
                      </a:r>
                      <a:r>
                        <a:rPr sz="1500" spc="-5" dirty="0">
                          <a:solidFill>
                            <a:srgbClr val="201D1E"/>
                          </a:solidFill>
                          <a:latin typeface="Arial MT"/>
                          <a:cs typeface="Arial MT"/>
                        </a:rPr>
                        <a:t>for administration, how long </a:t>
                      </a:r>
                      <a:r>
                        <a:rPr sz="1500" dirty="0">
                          <a:solidFill>
                            <a:srgbClr val="201D1E"/>
                          </a:solidFill>
                          <a:latin typeface="Arial MT"/>
                          <a:cs typeface="Arial MT"/>
                        </a:rPr>
                        <a:t>can TXA </a:t>
                      </a:r>
                      <a:r>
                        <a:rPr sz="1500" spc="-5" dirty="0">
                          <a:solidFill>
                            <a:srgbClr val="201D1E"/>
                          </a:solidFill>
                          <a:latin typeface="Arial MT"/>
                          <a:cs typeface="Arial MT"/>
                        </a:rPr>
                        <a:t>be </a:t>
                      </a:r>
                      <a:r>
                        <a:rPr sz="1500" dirty="0">
                          <a:solidFill>
                            <a:srgbClr val="201D1E"/>
                          </a:solidFill>
                          <a:latin typeface="Arial MT"/>
                          <a:cs typeface="Arial MT"/>
                        </a:rPr>
                        <a:t> kept</a:t>
                      </a:r>
                      <a:r>
                        <a:rPr sz="1500" spc="-5" dirty="0">
                          <a:solidFill>
                            <a:srgbClr val="201D1E"/>
                          </a:solidFill>
                          <a:latin typeface="Arial MT"/>
                          <a:cs typeface="Arial MT"/>
                        </a:rPr>
                        <a:t> </a:t>
                      </a:r>
                      <a:r>
                        <a:rPr sz="1500" dirty="0">
                          <a:solidFill>
                            <a:srgbClr val="201D1E"/>
                          </a:solidFill>
                          <a:latin typeface="Arial MT"/>
                          <a:cs typeface="Arial MT"/>
                        </a:rPr>
                        <a:t>in</a:t>
                      </a:r>
                      <a:r>
                        <a:rPr sz="1500" spc="-5" dirty="0">
                          <a:solidFill>
                            <a:srgbClr val="201D1E"/>
                          </a:solidFill>
                          <a:latin typeface="Arial MT"/>
                          <a:cs typeface="Arial MT"/>
                        </a:rPr>
                        <a:t> </a:t>
                      </a:r>
                      <a:r>
                        <a:rPr sz="1500" dirty="0">
                          <a:solidFill>
                            <a:srgbClr val="201D1E"/>
                          </a:solidFill>
                          <a:latin typeface="Arial MT"/>
                          <a:cs typeface="Arial MT"/>
                        </a:rPr>
                        <a:t>a</a:t>
                      </a:r>
                      <a:r>
                        <a:rPr sz="1500" spc="-5" dirty="0">
                          <a:solidFill>
                            <a:srgbClr val="201D1E"/>
                          </a:solidFill>
                          <a:latin typeface="Arial MT"/>
                          <a:cs typeface="Arial MT"/>
                        </a:rPr>
                        <a:t> syringe?</a:t>
                      </a:r>
                      <a:endParaRPr sz="1500">
                        <a:latin typeface="Arial MT"/>
                        <a:cs typeface="Arial MT"/>
                      </a:endParaRPr>
                    </a:p>
                  </a:txBody>
                  <a:tcPr marL="0" marR="0" marT="40005" marB="0">
                    <a:lnL w="28575">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a:lnSpc>
                          <a:spcPct val="100000"/>
                        </a:lnSpc>
                        <a:spcBef>
                          <a:spcPts val="45"/>
                        </a:spcBef>
                      </a:pPr>
                      <a:endParaRPr sz="1800">
                        <a:latin typeface="Times New Roman"/>
                        <a:cs typeface="Times New Roman"/>
                      </a:endParaRPr>
                    </a:p>
                    <a:p>
                      <a:pPr algn="ctr">
                        <a:lnSpc>
                          <a:spcPct val="100000"/>
                        </a:lnSpc>
                      </a:pPr>
                      <a:r>
                        <a:rPr sz="1500" spc="-5" dirty="0">
                          <a:latin typeface="Arial MT"/>
                          <a:cs typeface="Arial MT"/>
                        </a:rPr>
                        <a:t>UNKNOWN</a:t>
                      </a:r>
                      <a:endParaRPr sz="1500">
                        <a:latin typeface="Arial MT"/>
                        <a:cs typeface="Arial MT"/>
                      </a:endParaRPr>
                    </a:p>
                  </a:txBody>
                  <a:tcPr marL="0" marR="0" marT="571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tcPr>
                </a:tc>
                <a:tc>
                  <a:txBody>
                    <a:bodyPr/>
                    <a:lstStyle/>
                    <a:p>
                      <a:pPr marL="91440" marR="528955" algn="just">
                        <a:lnSpc>
                          <a:spcPct val="100000"/>
                        </a:lnSpc>
                        <a:spcBef>
                          <a:spcPts val="315"/>
                        </a:spcBef>
                      </a:pPr>
                      <a:r>
                        <a:rPr sz="1500" spc="-5" dirty="0">
                          <a:latin typeface="Arial MT"/>
                          <a:cs typeface="Arial MT"/>
                        </a:rPr>
                        <a:t>Although </a:t>
                      </a:r>
                      <a:r>
                        <a:rPr sz="1500" dirty="0">
                          <a:latin typeface="Arial MT"/>
                          <a:cs typeface="Arial MT"/>
                        </a:rPr>
                        <a:t>TXA is </a:t>
                      </a:r>
                      <a:r>
                        <a:rPr sz="1500" spc="-5" dirty="0">
                          <a:latin typeface="Arial MT"/>
                          <a:cs typeface="Arial MT"/>
                        </a:rPr>
                        <a:t>very stable throughout </a:t>
                      </a:r>
                      <a:r>
                        <a:rPr sz="1500" dirty="0">
                          <a:latin typeface="Arial MT"/>
                          <a:cs typeface="Arial MT"/>
                        </a:rPr>
                        <a:t>a </a:t>
                      </a:r>
                      <a:r>
                        <a:rPr sz="1500" spc="-5" dirty="0">
                          <a:latin typeface="Arial MT"/>
                          <a:cs typeface="Arial MT"/>
                        </a:rPr>
                        <a:t>range of temperatures for </a:t>
                      </a:r>
                      <a:r>
                        <a:rPr sz="1500" spc="-405" dirty="0">
                          <a:latin typeface="Arial MT"/>
                          <a:cs typeface="Arial MT"/>
                        </a:rPr>
                        <a:t> </a:t>
                      </a:r>
                      <a:r>
                        <a:rPr sz="1500" spc="-5" dirty="0">
                          <a:latin typeface="Arial MT"/>
                          <a:cs typeface="Arial MT"/>
                        </a:rPr>
                        <a:t>several days, there are no studies to support storage outside of the </a:t>
                      </a:r>
                      <a:r>
                        <a:rPr sz="1500" dirty="0">
                          <a:latin typeface="Arial MT"/>
                          <a:cs typeface="Arial MT"/>
                        </a:rPr>
                        <a:t> </a:t>
                      </a:r>
                      <a:r>
                        <a:rPr sz="1500" spc="-5" dirty="0">
                          <a:latin typeface="Arial MT"/>
                          <a:cs typeface="Arial MT"/>
                        </a:rPr>
                        <a:t>original</a:t>
                      </a:r>
                      <a:r>
                        <a:rPr sz="1500" spc="10" dirty="0">
                          <a:latin typeface="Arial MT"/>
                          <a:cs typeface="Arial MT"/>
                        </a:rPr>
                        <a:t> </a:t>
                      </a:r>
                      <a:r>
                        <a:rPr sz="1500" spc="-5" dirty="0">
                          <a:latin typeface="Arial MT"/>
                          <a:cs typeface="Arial MT"/>
                        </a:rPr>
                        <a:t>packaging</a:t>
                      </a:r>
                      <a:r>
                        <a:rPr sz="1500" spc="20" dirty="0">
                          <a:latin typeface="Arial MT"/>
                          <a:cs typeface="Arial MT"/>
                        </a:rPr>
                        <a:t> </a:t>
                      </a:r>
                      <a:r>
                        <a:rPr sz="1500" spc="-5" dirty="0">
                          <a:latin typeface="Arial MT"/>
                          <a:cs typeface="Arial MT"/>
                        </a:rPr>
                        <a:t>(for example,</a:t>
                      </a:r>
                      <a:r>
                        <a:rPr sz="1500" spc="10" dirty="0">
                          <a:latin typeface="Arial MT"/>
                          <a:cs typeface="Arial MT"/>
                        </a:rPr>
                        <a:t> </a:t>
                      </a:r>
                      <a:r>
                        <a:rPr sz="1500" dirty="0">
                          <a:latin typeface="Arial MT"/>
                          <a:cs typeface="Arial MT"/>
                        </a:rPr>
                        <a:t>in</a:t>
                      </a:r>
                      <a:r>
                        <a:rPr sz="1500" spc="-10" dirty="0">
                          <a:latin typeface="Arial MT"/>
                          <a:cs typeface="Arial MT"/>
                        </a:rPr>
                        <a:t> </a:t>
                      </a:r>
                      <a:r>
                        <a:rPr sz="1500" dirty="0">
                          <a:latin typeface="Arial MT"/>
                          <a:cs typeface="Arial MT"/>
                        </a:rPr>
                        <a:t>a </a:t>
                      </a:r>
                      <a:r>
                        <a:rPr sz="1500" spc="-5" dirty="0">
                          <a:latin typeface="Arial MT"/>
                          <a:cs typeface="Arial MT"/>
                        </a:rPr>
                        <a:t>pre-drawn</a:t>
                      </a:r>
                      <a:r>
                        <a:rPr sz="1500" spc="20" dirty="0">
                          <a:latin typeface="Arial MT"/>
                          <a:cs typeface="Arial MT"/>
                        </a:rPr>
                        <a:t> </a:t>
                      </a:r>
                      <a:r>
                        <a:rPr sz="1500" spc="-5" dirty="0">
                          <a:latin typeface="Arial MT"/>
                          <a:cs typeface="Arial MT"/>
                        </a:rPr>
                        <a:t>syringe).</a:t>
                      </a:r>
                      <a:endParaRPr sz="1500">
                        <a:latin typeface="Arial MT"/>
                        <a:cs typeface="Arial MT"/>
                      </a:endParaRPr>
                    </a:p>
                  </a:txBody>
                  <a:tcPr marL="0" marR="0" marT="40005" marB="0">
                    <a:lnL w="12700">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4"/>
                  </a:ext>
                </a:extLst>
              </a:tr>
              <a:tr h="777240">
                <a:tc>
                  <a:txBody>
                    <a:bodyPr/>
                    <a:lstStyle/>
                    <a:p>
                      <a:pPr marL="90805" marR="483234">
                        <a:lnSpc>
                          <a:spcPct val="100000"/>
                        </a:lnSpc>
                        <a:spcBef>
                          <a:spcPts val="1215"/>
                        </a:spcBef>
                      </a:pPr>
                      <a:r>
                        <a:rPr sz="1500" spc="-5" dirty="0">
                          <a:solidFill>
                            <a:srgbClr val="201D1E"/>
                          </a:solidFill>
                          <a:latin typeface="Arial MT"/>
                          <a:cs typeface="Arial MT"/>
                        </a:rPr>
                        <a:t>Can </a:t>
                      </a:r>
                      <a:r>
                        <a:rPr sz="1500" dirty="0">
                          <a:solidFill>
                            <a:srgbClr val="201D1E"/>
                          </a:solidFill>
                          <a:latin typeface="Arial MT"/>
                          <a:cs typeface="Arial MT"/>
                        </a:rPr>
                        <a:t>TXA Be </a:t>
                      </a:r>
                      <a:r>
                        <a:rPr sz="1500" spc="-5" dirty="0">
                          <a:solidFill>
                            <a:srgbClr val="201D1E"/>
                          </a:solidFill>
                          <a:latin typeface="Arial MT"/>
                          <a:cs typeface="Arial MT"/>
                        </a:rPr>
                        <a:t>Given </a:t>
                      </a:r>
                      <a:r>
                        <a:rPr sz="1500" dirty="0">
                          <a:solidFill>
                            <a:srgbClr val="201D1E"/>
                          </a:solidFill>
                          <a:latin typeface="Arial MT"/>
                          <a:cs typeface="Arial MT"/>
                        </a:rPr>
                        <a:t>in </a:t>
                      </a:r>
                      <a:r>
                        <a:rPr sz="1500" spc="-5" dirty="0">
                          <a:solidFill>
                            <a:srgbClr val="201D1E"/>
                          </a:solidFill>
                          <a:latin typeface="Arial MT"/>
                          <a:cs typeface="Arial MT"/>
                        </a:rPr>
                        <a:t>the Same IV/IO </a:t>
                      </a:r>
                      <a:r>
                        <a:rPr sz="1500" spc="-405" dirty="0">
                          <a:solidFill>
                            <a:srgbClr val="201D1E"/>
                          </a:solidFill>
                          <a:latin typeface="Arial MT"/>
                          <a:cs typeface="Arial MT"/>
                        </a:rPr>
                        <a:t> </a:t>
                      </a:r>
                      <a:r>
                        <a:rPr sz="1500" spc="-5" dirty="0">
                          <a:solidFill>
                            <a:srgbClr val="201D1E"/>
                          </a:solidFill>
                          <a:latin typeface="Arial MT"/>
                          <a:cs typeface="Arial MT"/>
                        </a:rPr>
                        <a:t>Line</a:t>
                      </a:r>
                      <a:r>
                        <a:rPr sz="1500" dirty="0">
                          <a:solidFill>
                            <a:srgbClr val="201D1E"/>
                          </a:solidFill>
                          <a:latin typeface="Arial MT"/>
                          <a:cs typeface="Arial MT"/>
                        </a:rPr>
                        <a:t> </a:t>
                      </a:r>
                      <a:r>
                        <a:rPr sz="1500" spc="-5" dirty="0">
                          <a:solidFill>
                            <a:srgbClr val="201D1E"/>
                          </a:solidFill>
                          <a:latin typeface="Arial MT"/>
                          <a:cs typeface="Arial MT"/>
                        </a:rPr>
                        <a:t>as</a:t>
                      </a:r>
                      <a:r>
                        <a:rPr sz="1500" spc="-10" dirty="0">
                          <a:solidFill>
                            <a:srgbClr val="201D1E"/>
                          </a:solidFill>
                          <a:latin typeface="Arial MT"/>
                          <a:cs typeface="Arial MT"/>
                        </a:rPr>
                        <a:t> </a:t>
                      </a:r>
                      <a:r>
                        <a:rPr sz="1500" spc="-5" dirty="0">
                          <a:solidFill>
                            <a:srgbClr val="201D1E"/>
                          </a:solidFill>
                          <a:latin typeface="Arial MT"/>
                          <a:cs typeface="Arial MT"/>
                        </a:rPr>
                        <a:t>Blood/Blood</a:t>
                      </a:r>
                      <a:r>
                        <a:rPr sz="1500" spc="10" dirty="0">
                          <a:solidFill>
                            <a:srgbClr val="201D1E"/>
                          </a:solidFill>
                          <a:latin typeface="Arial MT"/>
                          <a:cs typeface="Arial MT"/>
                        </a:rPr>
                        <a:t> </a:t>
                      </a:r>
                      <a:r>
                        <a:rPr sz="1500" spc="-5" dirty="0">
                          <a:solidFill>
                            <a:srgbClr val="201D1E"/>
                          </a:solidFill>
                          <a:latin typeface="Arial MT"/>
                          <a:cs typeface="Arial MT"/>
                        </a:rPr>
                        <a:t>Products?</a:t>
                      </a:r>
                      <a:endParaRPr sz="1500">
                        <a:latin typeface="Arial MT"/>
                        <a:cs typeface="Arial MT"/>
                      </a:endParaRPr>
                    </a:p>
                  </a:txBody>
                  <a:tcPr marL="0" marR="0" marT="154305" marB="0">
                    <a:lnL w="28575">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FF4D2"/>
                    </a:solidFill>
                  </a:tcPr>
                </a:tc>
                <a:tc>
                  <a:txBody>
                    <a:bodyPr/>
                    <a:lstStyle/>
                    <a:p>
                      <a:pPr>
                        <a:lnSpc>
                          <a:spcPct val="100000"/>
                        </a:lnSpc>
                        <a:spcBef>
                          <a:spcPts val="45"/>
                        </a:spcBef>
                      </a:pPr>
                      <a:endParaRPr sz="1800">
                        <a:latin typeface="Times New Roman"/>
                        <a:cs typeface="Times New Roman"/>
                      </a:endParaRPr>
                    </a:p>
                    <a:p>
                      <a:pPr algn="ctr">
                        <a:lnSpc>
                          <a:spcPct val="100000"/>
                        </a:lnSpc>
                      </a:pPr>
                      <a:r>
                        <a:rPr sz="1500" dirty="0">
                          <a:latin typeface="Arial MT"/>
                          <a:cs typeface="Arial MT"/>
                        </a:rPr>
                        <a:t>YES</a:t>
                      </a:r>
                      <a:endParaRPr sz="1500">
                        <a:latin typeface="Arial MT"/>
                        <a:cs typeface="Arial MT"/>
                      </a:endParaRPr>
                    </a:p>
                  </a:txBody>
                  <a:tcPr marL="0" marR="0" marT="5715" marB="0">
                    <a:lnL w="12700">
                      <a:solidFill>
                        <a:srgbClr val="BB8542"/>
                      </a:solidFill>
                      <a:prstDash val="solid"/>
                    </a:lnL>
                    <a:lnR w="12700">
                      <a:solidFill>
                        <a:srgbClr val="BB8542"/>
                      </a:solidFill>
                      <a:prstDash val="solid"/>
                    </a:lnR>
                    <a:lnT w="12700">
                      <a:solidFill>
                        <a:srgbClr val="BB8542"/>
                      </a:solidFill>
                      <a:prstDash val="solid"/>
                    </a:lnT>
                    <a:lnB w="12700">
                      <a:solidFill>
                        <a:srgbClr val="BB8542"/>
                      </a:solidFill>
                      <a:prstDash val="solid"/>
                    </a:lnB>
                    <a:solidFill>
                      <a:srgbClr val="FFF4D2"/>
                    </a:solidFill>
                  </a:tcPr>
                </a:tc>
                <a:tc>
                  <a:txBody>
                    <a:bodyPr/>
                    <a:lstStyle/>
                    <a:p>
                      <a:pPr marL="91440" marR="250825">
                        <a:lnSpc>
                          <a:spcPct val="100000"/>
                        </a:lnSpc>
                        <a:spcBef>
                          <a:spcPts val="315"/>
                        </a:spcBef>
                      </a:pPr>
                      <a:r>
                        <a:rPr sz="1500" spc="-5" dirty="0">
                          <a:latin typeface="Arial MT"/>
                          <a:cs typeface="Arial MT"/>
                        </a:rPr>
                        <a:t>There</a:t>
                      </a:r>
                      <a:r>
                        <a:rPr sz="1500" dirty="0">
                          <a:latin typeface="Arial MT"/>
                          <a:cs typeface="Arial MT"/>
                        </a:rPr>
                        <a:t> is</a:t>
                      </a:r>
                      <a:r>
                        <a:rPr sz="1500" spc="-5" dirty="0">
                          <a:latin typeface="Arial MT"/>
                          <a:cs typeface="Arial MT"/>
                        </a:rPr>
                        <a:t> no</a:t>
                      </a:r>
                      <a:r>
                        <a:rPr sz="1500" dirty="0">
                          <a:latin typeface="Arial MT"/>
                          <a:cs typeface="Arial MT"/>
                        </a:rPr>
                        <a:t> known</a:t>
                      </a:r>
                      <a:r>
                        <a:rPr sz="1500" spc="10" dirty="0">
                          <a:latin typeface="Arial MT"/>
                          <a:cs typeface="Arial MT"/>
                        </a:rPr>
                        <a:t> </a:t>
                      </a:r>
                      <a:r>
                        <a:rPr sz="1500" spc="-5" dirty="0">
                          <a:latin typeface="Arial MT"/>
                          <a:cs typeface="Arial MT"/>
                        </a:rPr>
                        <a:t>contraindication</a:t>
                      </a:r>
                      <a:r>
                        <a:rPr sz="1500" spc="25" dirty="0">
                          <a:latin typeface="Arial MT"/>
                          <a:cs typeface="Arial MT"/>
                        </a:rPr>
                        <a:t> </a:t>
                      </a:r>
                      <a:r>
                        <a:rPr sz="1500" spc="-5" dirty="0">
                          <a:latin typeface="Arial MT"/>
                          <a:cs typeface="Arial MT"/>
                        </a:rPr>
                        <a:t>to administration</a:t>
                      </a:r>
                      <a:r>
                        <a:rPr sz="1500" spc="25" dirty="0">
                          <a:latin typeface="Arial MT"/>
                          <a:cs typeface="Arial MT"/>
                        </a:rPr>
                        <a:t> </a:t>
                      </a:r>
                      <a:r>
                        <a:rPr sz="1500" spc="-5" dirty="0">
                          <a:latin typeface="Arial MT"/>
                          <a:cs typeface="Arial MT"/>
                        </a:rPr>
                        <a:t>of</a:t>
                      </a:r>
                      <a:r>
                        <a:rPr sz="1500" spc="-10" dirty="0">
                          <a:latin typeface="Arial MT"/>
                          <a:cs typeface="Arial MT"/>
                        </a:rPr>
                        <a:t> </a:t>
                      </a:r>
                      <a:r>
                        <a:rPr sz="1500" dirty="0">
                          <a:latin typeface="Arial MT"/>
                          <a:cs typeface="Arial MT"/>
                        </a:rPr>
                        <a:t>TXA</a:t>
                      </a:r>
                      <a:r>
                        <a:rPr sz="1500" spc="-15" dirty="0">
                          <a:latin typeface="Arial MT"/>
                          <a:cs typeface="Arial MT"/>
                        </a:rPr>
                        <a:t> </a:t>
                      </a:r>
                      <a:r>
                        <a:rPr sz="1500" spc="-5" dirty="0">
                          <a:latin typeface="Arial MT"/>
                          <a:cs typeface="Arial MT"/>
                        </a:rPr>
                        <a:t>with</a:t>
                      </a:r>
                      <a:r>
                        <a:rPr sz="1500" dirty="0">
                          <a:latin typeface="Arial MT"/>
                          <a:cs typeface="Arial MT"/>
                        </a:rPr>
                        <a:t> </a:t>
                      </a:r>
                      <a:r>
                        <a:rPr sz="1500" spc="-5" dirty="0">
                          <a:latin typeface="Arial MT"/>
                          <a:cs typeface="Arial MT"/>
                        </a:rPr>
                        <a:t>blood </a:t>
                      </a:r>
                      <a:r>
                        <a:rPr sz="1500" spc="-400" dirty="0">
                          <a:latin typeface="Arial MT"/>
                          <a:cs typeface="Arial MT"/>
                        </a:rPr>
                        <a:t> </a:t>
                      </a:r>
                      <a:r>
                        <a:rPr sz="1500" spc="-5" dirty="0">
                          <a:latin typeface="Arial MT"/>
                          <a:cs typeface="Arial MT"/>
                        </a:rPr>
                        <a:t>or</a:t>
                      </a:r>
                      <a:r>
                        <a:rPr sz="1500" dirty="0">
                          <a:latin typeface="Arial MT"/>
                          <a:cs typeface="Arial MT"/>
                        </a:rPr>
                        <a:t> </a:t>
                      </a:r>
                      <a:r>
                        <a:rPr sz="1500" spc="-5" dirty="0">
                          <a:latin typeface="Arial MT"/>
                          <a:cs typeface="Arial MT"/>
                        </a:rPr>
                        <a:t>blood</a:t>
                      </a:r>
                      <a:r>
                        <a:rPr sz="1500" spc="5" dirty="0">
                          <a:latin typeface="Arial MT"/>
                          <a:cs typeface="Arial MT"/>
                        </a:rPr>
                        <a:t> </a:t>
                      </a:r>
                      <a:r>
                        <a:rPr sz="1500" spc="-5" dirty="0">
                          <a:latin typeface="Arial MT"/>
                          <a:cs typeface="Arial MT"/>
                        </a:rPr>
                        <a:t>products.</a:t>
                      </a:r>
                      <a:r>
                        <a:rPr sz="1500" spc="5" dirty="0">
                          <a:latin typeface="Arial MT"/>
                          <a:cs typeface="Arial MT"/>
                        </a:rPr>
                        <a:t> </a:t>
                      </a:r>
                      <a:r>
                        <a:rPr sz="1500" spc="-5" dirty="0">
                          <a:latin typeface="Arial MT"/>
                          <a:cs typeface="Arial MT"/>
                        </a:rPr>
                        <a:t>If</a:t>
                      </a:r>
                      <a:r>
                        <a:rPr sz="1500" spc="-15" dirty="0">
                          <a:latin typeface="Arial MT"/>
                          <a:cs typeface="Arial MT"/>
                        </a:rPr>
                        <a:t> </a:t>
                      </a:r>
                      <a:r>
                        <a:rPr sz="1500" spc="-5" dirty="0">
                          <a:latin typeface="Arial MT"/>
                          <a:cs typeface="Arial MT"/>
                        </a:rPr>
                        <a:t>blood</a:t>
                      </a:r>
                      <a:r>
                        <a:rPr sz="1500" spc="10" dirty="0">
                          <a:latin typeface="Arial MT"/>
                          <a:cs typeface="Arial MT"/>
                        </a:rPr>
                        <a:t> </a:t>
                      </a:r>
                      <a:r>
                        <a:rPr sz="1500" spc="-5" dirty="0">
                          <a:latin typeface="Arial MT"/>
                          <a:cs typeface="Arial MT"/>
                        </a:rPr>
                        <a:t>or blood</a:t>
                      </a:r>
                      <a:r>
                        <a:rPr sz="1500" spc="10" dirty="0">
                          <a:latin typeface="Arial MT"/>
                          <a:cs typeface="Arial MT"/>
                        </a:rPr>
                        <a:t> </a:t>
                      </a:r>
                      <a:r>
                        <a:rPr sz="1500" spc="-5" dirty="0">
                          <a:latin typeface="Arial MT"/>
                          <a:cs typeface="Arial MT"/>
                        </a:rPr>
                        <a:t>products</a:t>
                      </a:r>
                      <a:r>
                        <a:rPr sz="1500" spc="5" dirty="0">
                          <a:latin typeface="Arial MT"/>
                          <a:cs typeface="Arial MT"/>
                        </a:rPr>
                        <a:t> </a:t>
                      </a:r>
                      <a:r>
                        <a:rPr sz="1500" spc="-5" dirty="0">
                          <a:latin typeface="Arial MT"/>
                          <a:cs typeface="Arial MT"/>
                        </a:rPr>
                        <a:t>are</a:t>
                      </a:r>
                      <a:r>
                        <a:rPr sz="1500" dirty="0">
                          <a:latin typeface="Arial MT"/>
                          <a:cs typeface="Arial MT"/>
                        </a:rPr>
                        <a:t> </a:t>
                      </a:r>
                      <a:r>
                        <a:rPr sz="1500" spc="-5" dirty="0">
                          <a:latin typeface="Arial MT"/>
                          <a:cs typeface="Arial MT"/>
                        </a:rPr>
                        <a:t>being</a:t>
                      </a:r>
                      <a:r>
                        <a:rPr sz="1500" spc="5" dirty="0">
                          <a:latin typeface="Arial MT"/>
                          <a:cs typeface="Arial MT"/>
                        </a:rPr>
                        <a:t> </a:t>
                      </a:r>
                      <a:r>
                        <a:rPr sz="1500" spc="-5" dirty="0">
                          <a:latin typeface="Arial MT"/>
                          <a:cs typeface="Arial MT"/>
                        </a:rPr>
                        <a:t>given,</a:t>
                      </a:r>
                      <a:r>
                        <a:rPr sz="1500" spc="5" dirty="0">
                          <a:latin typeface="Arial MT"/>
                          <a:cs typeface="Arial MT"/>
                        </a:rPr>
                        <a:t> </a:t>
                      </a:r>
                      <a:r>
                        <a:rPr sz="1500" spc="-5" dirty="0">
                          <a:latin typeface="Arial MT"/>
                          <a:cs typeface="Arial MT"/>
                        </a:rPr>
                        <a:t>the </a:t>
                      </a:r>
                      <a:r>
                        <a:rPr sz="1500" dirty="0">
                          <a:latin typeface="Arial MT"/>
                          <a:cs typeface="Arial MT"/>
                        </a:rPr>
                        <a:t> </a:t>
                      </a:r>
                      <a:r>
                        <a:rPr sz="1500" spc="-5" dirty="0">
                          <a:latin typeface="Arial MT"/>
                          <a:cs typeface="Arial MT"/>
                        </a:rPr>
                        <a:t>recommendation</a:t>
                      </a:r>
                      <a:r>
                        <a:rPr sz="1500" spc="15" dirty="0">
                          <a:latin typeface="Arial MT"/>
                          <a:cs typeface="Arial MT"/>
                        </a:rPr>
                        <a:t> </a:t>
                      </a:r>
                      <a:r>
                        <a:rPr sz="1500" dirty="0">
                          <a:latin typeface="Arial MT"/>
                          <a:cs typeface="Arial MT"/>
                        </a:rPr>
                        <a:t>is</a:t>
                      </a:r>
                      <a:r>
                        <a:rPr sz="1500" spc="-5" dirty="0">
                          <a:latin typeface="Arial MT"/>
                          <a:cs typeface="Arial MT"/>
                        </a:rPr>
                        <a:t> giving</a:t>
                      </a:r>
                      <a:r>
                        <a:rPr sz="1500" spc="5" dirty="0">
                          <a:latin typeface="Arial MT"/>
                          <a:cs typeface="Arial MT"/>
                        </a:rPr>
                        <a:t> </a:t>
                      </a:r>
                      <a:r>
                        <a:rPr sz="1500" dirty="0">
                          <a:latin typeface="Arial MT"/>
                          <a:cs typeface="Arial MT"/>
                        </a:rPr>
                        <a:t>TXA</a:t>
                      </a:r>
                      <a:r>
                        <a:rPr sz="1500" spc="-10" dirty="0">
                          <a:latin typeface="Arial MT"/>
                          <a:cs typeface="Arial MT"/>
                        </a:rPr>
                        <a:t> </a:t>
                      </a:r>
                      <a:r>
                        <a:rPr sz="1500" dirty="0">
                          <a:latin typeface="Arial MT"/>
                          <a:cs typeface="Arial MT"/>
                        </a:rPr>
                        <a:t>in</a:t>
                      </a:r>
                      <a:r>
                        <a:rPr sz="1500" spc="-5" dirty="0">
                          <a:latin typeface="Arial MT"/>
                          <a:cs typeface="Arial MT"/>
                        </a:rPr>
                        <a:t> the</a:t>
                      </a:r>
                      <a:r>
                        <a:rPr sz="1500" dirty="0">
                          <a:latin typeface="Arial MT"/>
                          <a:cs typeface="Arial MT"/>
                        </a:rPr>
                        <a:t> </a:t>
                      </a:r>
                      <a:r>
                        <a:rPr sz="1500" spc="-5" dirty="0">
                          <a:latin typeface="Arial MT"/>
                          <a:cs typeface="Arial MT"/>
                        </a:rPr>
                        <a:t>port</a:t>
                      </a:r>
                      <a:r>
                        <a:rPr sz="1500" dirty="0">
                          <a:latin typeface="Arial MT"/>
                          <a:cs typeface="Arial MT"/>
                        </a:rPr>
                        <a:t> </a:t>
                      </a:r>
                      <a:r>
                        <a:rPr sz="1500" spc="-5" dirty="0">
                          <a:latin typeface="Arial MT"/>
                          <a:cs typeface="Arial MT"/>
                        </a:rPr>
                        <a:t>closest</a:t>
                      </a:r>
                      <a:r>
                        <a:rPr sz="1500" dirty="0">
                          <a:latin typeface="Arial MT"/>
                          <a:cs typeface="Arial MT"/>
                        </a:rPr>
                        <a:t> </a:t>
                      </a:r>
                      <a:r>
                        <a:rPr sz="1500" spc="-5" dirty="0">
                          <a:latin typeface="Arial MT"/>
                          <a:cs typeface="Arial MT"/>
                        </a:rPr>
                        <a:t>to the</a:t>
                      </a:r>
                      <a:r>
                        <a:rPr sz="1500" dirty="0">
                          <a:latin typeface="Arial MT"/>
                          <a:cs typeface="Arial MT"/>
                        </a:rPr>
                        <a:t> </a:t>
                      </a:r>
                      <a:r>
                        <a:rPr sz="1500" spc="-5" dirty="0">
                          <a:latin typeface="Arial MT"/>
                          <a:cs typeface="Arial MT"/>
                        </a:rPr>
                        <a:t>skin.</a:t>
                      </a:r>
                      <a:endParaRPr sz="1500">
                        <a:latin typeface="Arial MT"/>
                        <a:cs typeface="Arial MT"/>
                      </a:endParaRPr>
                    </a:p>
                  </a:txBody>
                  <a:tcPr marL="0" marR="0" marT="40005" marB="0">
                    <a:lnL w="12700">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5"/>
                  </a:ext>
                </a:extLst>
              </a:tr>
              <a:tr h="777240">
                <a:tc>
                  <a:txBody>
                    <a:bodyPr/>
                    <a:lstStyle/>
                    <a:p>
                      <a:pPr marL="90805" marR="406400">
                        <a:lnSpc>
                          <a:spcPct val="100000"/>
                        </a:lnSpc>
                        <a:spcBef>
                          <a:spcPts val="1215"/>
                        </a:spcBef>
                      </a:pPr>
                      <a:r>
                        <a:rPr sz="1500" spc="-5" dirty="0">
                          <a:solidFill>
                            <a:srgbClr val="201D1E"/>
                          </a:solidFill>
                          <a:latin typeface="Arial MT"/>
                          <a:cs typeface="Arial MT"/>
                        </a:rPr>
                        <a:t>Can </a:t>
                      </a:r>
                      <a:r>
                        <a:rPr sz="1500" dirty="0">
                          <a:solidFill>
                            <a:srgbClr val="201D1E"/>
                          </a:solidFill>
                          <a:latin typeface="Arial MT"/>
                          <a:cs typeface="Arial MT"/>
                        </a:rPr>
                        <a:t>TXA Be </a:t>
                      </a:r>
                      <a:r>
                        <a:rPr sz="1500" spc="-5" dirty="0">
                          <a:solidFill>
                            <a:srgbClr val="201D1E"/>
                          </a:solidFill>
                          <a:latin typeface="Arial MT"/>
                          <a:cs typeface="Arial MT"/>
                        </a:rPr>
                        <a:t>Administered through the </a:t>
                      </a:r>
                      <a:r>
                        <a:rPr sz="1500" spc="-405" dirty="0">
                          <a:solidFill>
                            <a:srgbClr val="201D1E"/>
                          </a:solidFill>
                          <a:latin typeface="Arial MT"/>
                          <a:cs typeface="Arial MT"/>
                        </a:rPr>
                        <a:t> </a:t>
                      </a:r>
                      <a:r>
                        <a:rPr sz="1500" spc="-5" dirty="0">
                          <a:solidFill>
                            <a:srgbClr val="201D1E"/>
                          </a:solidFill>
                          <a:latin typeface="Arial MT"/>
                          <a:cs typeface="Arial MT"/>
                        </a:rPr>
                        <a:t>Same Line</a:t>
                      </a:r>
                      <a:r>
                        <a:rPr sz="1500" spc="5" dirty="0">
                          <a:solidFill>
                            <a:srgbClr val="201D1E"/>
                          </a:solidFill>
                          <a:latin typeface="Arial MT"/>
                          <a:cs typeface="Arial MT"/>
                        </a:rPr>
                        <a:t> </a:t>
                      </a:r>
                      <a:r>
                        <a:rPr sz="1500" spc="-5" dirty="0">
                          <a:solidFill>
                            <a:srgbClr val="201D1E"/>
                          </a:solidFill>
                          <a:latin typeface="Arial MT"/>
                          <a:cs typeface="Arial MT"/>
                        </a:rPr>
                        <a:t>as</a:t>
                      </a:r>
                      <a:r>
                        <a:rPr sz="1500" spc="-10" dirty="0">
                          <a:solidFill>
                            <a:srgbClr val="201D1E"/>
                          </a:solidFill>
                          <a:latin typeface="Arial MT"/>
                          <a:cs typeface="Arial MT"/>
                        </a:rPr>
                        <a:t> </a:t>
                      </a:r>
                      <a:r>
                        <a:rPr sz="1500" spc="-5" dirty="0">
                          <a:solidFill>
                            <a:srgbClr val="201D1E"/>
                          </a:solidFill>
                          <a:latin typeface="Arial MT"/>
                          <a:cs typeface="Arial MT"/>
                        </a:rPr>
                        <a:t>Hextend?</a:t>
                      </a:r>
                      <a:endParaRPr sz="1500">
                        <a:latin typeface="Arial MT"/>
                        <a:cs typeface="Arial MT"/>
                      </a:endParaRPr>
                    </a:p>
                  </a:txBody>
                  <a:tcPr marL="0" marR="0" marT="154305" marB="0">
                    <a:lnL w="28575">
                      <a:solidFill>
                        <a:srgbClr val="BB8542"/>
                      </a:solidFill>
                      <a:prstDash val="solid"/>
                    </a:lnL>
                    <a:lnR w="12700">
                      <a:solidFill>
                        <a:srgbClr val="BB8542"/>
                      </a:solidFill>
                      <a:prstDash val="solid"/>
                    </a:lnR>
                    <a:lnT w="12700">
                      <a:solidFill>
                        <a:srgbClr val="BB8542"/>
                      </a:solidFill>
                      <a:prstDash val="solid"/>
                    </a:lnT>
                    <a:lnB w="28575">
                      <a:solidFill>
                        <a:srgbClr val="BB8542"/>
                      </a:solidFill>
                      <a:prstDash val="solid"/>
                    </a:lnB>
                  </a:tcPr>
                </a:tc>
                <a:tc>
                  <a:txBody>
                    <a:bodyPr/>
                    <a:lstStyle/>
                    <a:p>
                      <a:pPr>
                        <a:lnSpc>
                          <a:spcPct val="100000"/>
                        </a:lnSpc>
                        <a:spcBef>
                          <a:spcPts val="45"/>
                        </a:spcBef>
                      </a:pPr>
                      <a:endParaRPr sz="1800">
                        <a:latin typeface="Times New Roman"/>
                        <a:cs typeface="Times New Roman"/>
                      </a:endParaRPr>
                    </a:p>
                    <a:p>
                      <a:pPr algn="ctr">
                        <a:lnSpc>
                          <a:spcPct val="100000"/>
                        </a:lnSpc>
                      </a:pPr>
                      <a:r>
                        <a:rPr sz="1500" spc="-5" dirty="0">
                          <a:latin typeface="Arial MT"/>
                          <a:cs typeface="Arial MT"/>
                        </a:rPr>
                        <a:t>YES/NO</a:t>
                      </a:r>
                      <a:endParaRPr sz="1500">
                        <a:latin typeface="Arial MT"/>
                        <a:cs typeface="Arial MT"/>
                      </a:endParaRPr>
                    </a:p>
                  </a:txBody>
                  <a:tcPr marL="0" marR="0" marT="5715" marB="0">
                    <a:lnL w="12700">
                      <a:solidFill>
                        <a:srgbClr val="BB8542"/>
                      </a:solidFill>
                      <a:prstDash val="solid"/>
                    </a:lnL>
                    <a:lnR w="12700">
                      <a:solidFill>
                        <a:srgbClr val="BB8542"/>
                      </a:solidFill>
                      <a:prstDash val="solid"/>
                    </a:lnR>
                    <a:lnT w="12700">
                      <a:solidFill>
                        <a:srgbClr val="BB8542"/>
                      </a:solidFill>
                      <a:prstDash val="solid"/>
                    </a:lnT>
                    <a:lnB w="28575">
                      <a:solidFill>
                        <a:srgbClr val="BB8542"/>
                      </a:solidFill>
                      <a:prstDash val="solid"/>
                    </a:lnB>
                  </a:tcPr>
                </a:tc>
                <a:tc>
                  <a:txBody>
                    <a:bodyPr/>
                    <a:lstStyle/>
                    <a:p>
                      <a:pPr marL="90805" marR="357505">
                        <a:lnSpc>
                          <a:spcPct val="100000"/>
                        </a:lnSpc>
                        <a:spcBef>
                          <a:spcPts val="315"/>
                        </a:spcBef>
                      </a:pPr>
                      <a:r>
                        <a:rPr sz="1500" spc="-5" dirty="0">
                          <a:latin typeface="Arial MT"/>
                          <a:cs typeface="Arial MT"/>
                        </a:rPr>
                        <a:t>Yes,</a:t>
                      </a:r>
                      <a:r>
                        <a:rPr sz="1500" spc="-15" dirty="0">
                          <a:latin typeface="Arial MT"/>
                          <a:cs typeface="Arial MT"/>
                        </a:rPr>
                        <a:t> </a:t>
                      </a:r>
                      <a:r>
                        <a:rPr sz="1500" dirty="0">
                          <a:latin typeface="Arial MT"/>
                          <a:cs typeface="Arial MT"/>
                        </a:rPr>
                        <a:t>it</a:t>
                      </a:r>
                      <a:r>
                        <a:rPr sz="1500" spc="-10" dirty="0">
                          <a:latin typeface="Arial MT"/>
                          <a:cs typeface="Arial MT"/>
                        </a:rPr>
                        <a:t> </a:t>
                      </a:r>
                      <a:r>
                        <a:rPr sz="1500" dirty="0">
                          <a:latin typeface="Arial MT"/>
                          <a:cs typeface="Arial MT"/>
                        </a:rPr>
                        <a:t>can</a:t>
                      </a:r>
                      <a:r>
                        <a:rPr sz="1500" spc="-5" dirty="0">
                          <a:latin typeface="Arial MT"/>
                          <a:cs typeface="Arial MT"/>
                        </a:rPr>
                        <a:t> be</a:t>
                      </a:r>
                      <a:r>
                        <a:rPr sz="1500" dirty="0">
                          <a:latin typeface="Arial MT"/>
                          <a:cs typeface="Arial MT"/>
                        </a:rPr>
                        <a:t> </a:t>
                      </a:r>
                      <a:r>
                        <a:rPr sz="1500" spc="-5" dirty="0">
                          <a:latin typeface="Arial MT"/>
                          <a:cs typeface="Arial MT"/>
                        </a:rPr>
                        <a:t>administered</a:t>
                      </a:r>
                      <a:r>
                        <a:rPr sz="1500" spc="25" dirty="0">
                          <a:latin typeface="Arial MT"/>
                          <a:cs typeface="Arial MT"/>
                        </a:rPr>
                        <a:t> </a:t>
                      </a:r>
                      <a:r>
                        <a:rPr sz="1500" spc="-5" dirty="0">
                          <a:latin typeface="Arial MT"/>
                          <a:cs typeface="Arial MT"/>
                        </a:rPr>
                        <a:t>through</a:t>
                      </a:r>
                      <a:r>
                        <a:rPr sz="1500" spc="5" dirty="0">
                          <a:latin typeface="Arial MT"/>
                          <a:cs typeface="Arial MT"/>
                        </a:rPr>
                        <a:t> </a:t>
                      </a:r>
                      <a:r>
                        <a:rPr sz="1500" spc="-5" dirty="0">
                          <a:latin typeface="Arial MT"/>
                          <a:cs typeface="Arial MT"/>
                        </a:rPr>
                        <a:t>the same</a:t>
                      </a:r>
                      <a:r>
                        <a:rPr sz="1500" dirty="0">
                          <a:latin typeface="Arial MT"/>
                          <a:cs typeface="Arial MT"/>
                        </a:rPr>
                        <a:t> </a:t>
                      </a:r>
                      <a:r>
                        <a:rPr sz="1500" spc="-5" dirty="0">
                          <a:latin typeface="Arial MT"/>
                          <a:cs typeface="Arial MT"/>
                        </a:rPr>
                        <a:t>line,</a:t>
                      </a:r>
                      <a:r>
                        <a:rPr sz="1500" dirty="0">
                          <a:latin typeface="Arial MT"/>
                          <a:cs typeface="Arial MT"/>
                        </a:rPr>
                        <a:t> </a:t>
                      </a:r>
                      <a:r>
                        <a:rPr sz="1500" spc="-5" dirty="0">
                          <a:latin typeface="Arial MT"/>
                          <a:cs typeface="Arial MT"/>
                        </a:rPr>
                        <a:t>but</a:t>
                      </a:r>
                      <a:r>
                        <a:rPr sz="1500" dirty="0">
                          <a:latin typeface="Arial MT"/>
                          <a:cs typeface="Arial MT"/>
                        </a:rPr>
                        <a:t> </a:t>
                      </a:r>
                      <a:r>
                        <a:rPr sz="1500" spc="-5" dirty="0">
                          <a:latin typeface="Arial MT"/>
                          <a:cs typeface="Arial MT"/>
                        </a:rPr>
                        <a:t>Hextend</a:t>
                      </a:r>
                      <a:r>
                        <a:rPr sz="1500" spc="10" dirty="0">
                          <a:latin typeface="Arial MT"/>
                          <a:cs typeface="Arial MT"/>
                        </a:rPr>
                        <a:t> </a:t>
                      </a:r>
                      <a:r>
                        <a:rPr sz="1500" dirty="0">
                          <a:latin typeface="Arial MT"/>
                          <a:cs typeface="Arial MT"/>
                        </a:rPr>
                        <a:t>is</a:t>
                      </a:r>
                      <a:r>
                        <a:rPr sz="1500" spc="-5" dirty="0">
                          <a:latin typeface="Arial MT"/>
                          <a:cs typeface="Arial MT"/>
                        </a:rPr>
                        <a:t> no </a:t>
                      </a:r>
                      <a:r>
                        <a:rPr sz="1500" dirty="0">
                          <a:latin typeface="Arial MT"/>
                          <a:cs typeface="Arial MT"/>
                        </a:rPr>
                        <a:t> </a:t>
                      </a:r>
                      <a:r>
                        <a:rPr sz="1500" spc="-5" dirty="0">
                          <a:latin typeface="Arial MT"/>
                          <a:cs typeface="Arial MT"/>
                        </a:rPr>
                        <a:t>longer</a:t>
                      </a:r>
                      <a:r>
                        <a:rPr sz="1500" spc="5" dirty="0">
                          <a:latin typeface="Arial MT"/>
                          <a:cs typeface="Arial MT"/>
                        </a:rPr>
                        <a:t> </a:t>
                      </a:r>
                      <a:r>
                        <a:rPr sz="1500" spc="-5" dirty="0">
                          <a:latin typeface="Arial MT"/>
                          <a:cs typeface="Arial MT"/>
                        </a:rPr>
                        <a:t>one of</a:t>
                      </a:r>
                      <a:r>
                        <a:rPr sz="1500" spc="-15" dirty="0">
                          <a:latin typeface="Arial MT"/>
                          <a:cs typeface="Arial MT"/>
                        </a:rPr>
                        <a:t> </a:t>
                      </a:r>
                      <a:r>
                        <a:rPr sz="1500" spc="-5" dirty="0">
                          <a:latin typeface="Arial MT"/>
                          <a:cs typeface="Arial MT"/>
                        </a:rPr>
                        <a:t>the</a:t>
                      </a:r>
                      <a:r>
                        <a:rPr sz="1500" dirty="0">
                          <a:latin typeface="Arial MT"/>
                          <a:cs typeface="Arial MT"/>
                        </a:rPr>
                        <a:t> </a:t>
                      </a:r>
                      <a:r>
                        <a:rPr sz="1500" spc="-5" dirty="0">
                          <a:latin typeface="Arial MT"/>
                          <a:cs typeface="Arial MT"/>
                        </a:rPr>
                        <a:t>recommended</a:t>
                      </a:r>
                      <a:r>
                        <a:rPr sz="1500" spc="20" dirty="0">
                          <a:latin typeface="Arial MT"/>
                          <a:cs typeface="Arial MT"/>
                        </a:rPr>
                        <a:t> </a:t>
                      </a:r>
                      <a:r>
                        <a:rPr sz="1500" spc="-5" dirty="0">
                          <a:latin typeface="Arial MT"/>
                          <a:cs typeface="Arial MT"/>
                        </a:rPr>
                        <a:t>fluids for</a:t>
                      </a:r>
                      <a:r>
                        <a:rPr sz="1500" spc="-10" dirty="0">
                          <a:latin typeface="Arial MT"/>
                          <a:cs typeface="Arial MT"/>
                        </a:rPr>
                        <a:t> </a:t>
                      </a:r>
                      <a:r>
                        <a:rPr sz="1500" spc="-5" dirty="0">
                          <a:latin typeface="Arial MT"/>
                          <a:cs typeface="Arial MT"/>
                        </a:rPr>
                        <a:t>resuscitation</a:t>
                      </a:r>
                      <a:r>
                        <a:rPr sz="1500" spc="10" dirty="0">
                          <a:latin typeface="Arial MT"/>
                          <a:cs typeface="Arial MT"/>
                        </a:rPr>
                        <a:t> </a:t>
                      </a:r>
                      <a:r>
                        <a:rPr sz="1500" dirty="0">
                          <a:latin typeface="Arial MT"/>
                          <a:cs typeface="Arial MT"/>
                        </a:rPr>
                        <a:t>in</a:t>
                      </a:r>
                      <a:r>
                        <a:rPr sz="1500" spc="-5" dirty="0">
                          <a:latin typeface="Arial MT"/>
                          <a:cs typeface="Arial MT"/>
                        </a:rPr>
                        <a:t> accordance </a:t>
                      </a:r>
                      <a:r>
                        <a:rPr sz="1500" spc="-400" dirty="0">
                          <a:latin typeface="Arial MT"/>
                          <a:cs typeface="Arial MT"/>
                        </a:rPr>
                        <a:t> </a:t>
                      </a:r>
                      <a:r>
                        <a:rPr sz="1500" spc="-5" dirty="0">
                          <a:latin typeface="Arial MT"/>
                          <a:cs typeface="Arial MT"/>
                        </a:rPr>
                        <a:t>with the </a:t>
                      </a:r>
                      <a:r>
                        <a:rPr sz="1500" dirty="0">
                          <a:latin typeface="Arial MT"/>
                          <a:cs typeface="Arial MT"/>
                        </a:rPr>
                        <a:t>TCCC </a:t>
                      </a:r>
                      <a:r>
                        <a:rPr sz="1500" spc="-5" dirty="0">
                          <a:latin typeface="Arial MT"/>
                          <a:cs typeface="Arial MT"/>
                        </a:rPr>
                        <a:t>Guidelines.</a:t>
                      </a:r>
                      <a:endParaRPr sz="1500">
                        <a:latin typeface="Arial MT"/>
                        <a:cs typeface="Arial MT"/>
                      </a:endParaRPr>
                    </a:p>
                  </a:txBody>
                  <a:tcPr marL="0" marR="0" marT="40005" marB="0">
                    <a:lnL w="12700">
                      <a:solidFill>
                        <a:srgbClr val="BB8542"/>
                      </a:solidFill>
                      <a:prstDash val="solid"/>
                    </a:lnL>
                    <a:lnR w="28575">
                      <a:solidFill>
                        <a:srgbClr val="BB8542"/>
                      </a:solidFill>
                      <a:prstDash val="solid"/>
                    </a:lnR>
                    <a:lnT w="12700">
                      <a:solidFill>
                        <a:srgbClr val="BB8542"/>
                      </a:solidFill>
                      <a:prstDash val="solid"/>
                    </a:lnT>
                    <a:lnB w="28575">
                      <a:solidFill>
                        <a:srgbClr val="BB8542"/>
                      </a:solidFill>
                      <a:prstDash val="solid"/>
                    </a:lnB>
                  </a:tcPr>
                </a:tc>
                <a:extLst>
                  <a:ext uri="{0D108BD9-81ED-4DB2-BD59-A6C34878D82A}">
                    <a16:rowId xmlns:a16="http://schemas.microsoft.com/office/drawing/2014/main" val="10006"/>
                  </a:ext>
                </a:extLst>
              </a:tr>
            </a:tbl>
          </a:graphicData>
        </a:graphic>
      </p:graphicFrame>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8" name="object 8"/>
          <p:cNvSpPr txBox="1">
            <a:spLocks noGrp="1"/>
          </p:cNvSpPr>
          <p:nvPr>
            <p:ph type="sldNum" sz="quarter" idx="7"/>
          </p:nvPr>
        </p:nvSpPr>
        <p:spPr>
          <a:prstGeom prst="rect">
            <a:avLst/>
          </a:prstGeom>
        </p:spPr>
        <p:txBody>
          <a:bodyPr vert="horz" wrap="square" lIns="0" tIns="45314" rIns="0" bIns="0" rtlCol="0">
            <a:spAutoFit/>
          </a:bodyPr>
          <a:lstStyle/>
          <a:p>
            <a:pPr marL="38100">
              <a:lnSpc>
                <a:spcPts val="1425"/>
              </a:lnSpc>
            </a:pPr>
            <a:fld id="{81D60167-4931-47E6-BA6A-407CBD079E47}" type="slidenum">
              <a:rPr dirty="0"/>
              <a:t>21</a:t>
            </a:fld>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4647438" y="1808226"/>
            <a:ext cx="2335530" cy="4897755"/>
            <a:chOff x="4647438" y="1808226"/>
            <a:chExt cx="2335530" cy="4897755"/>
          </a:xfrm>
        </p:grpSpPr>
        <p:pic>
          <p:nvPicPr>
            <p:cNvPr id="5" name="object 5"/>
            <p:cNvPicPr/>
            <p:nvPr/>
          </p:nvPicPr>
          <p:blipFill>
            <a:blip r:embed="rId4" cstate="print"/>
            <a:stretch>
              <a:fillRect/>
            </a:stretch>
          </p:blipFill>
          <p:spPr>
            <a:xfrm>
              <a:off x="4647438" y="1808226"/>
              <a:ext cx="1619249" cy="1620773"/>
            </a:xfrm>
            <a:prstGeom prst="rect">
              <a:avLst/>
            </a:prstGeom>
          </p:spPr>
        </p:pic>
        <p:sp>
          <p:nvSpPr>
            <p:cNvPr id="6" name="object 6"/>
            <p:cNvSpPr/>
            <p:nvPr/>
          </p:nvSpPr>
          <p:spPr>
            <a:xfrm>
              <a:off x="6262877"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grpSp>
      <p:sp>
        <p:nvSpPr>
          <p:cNvPr id="7" name="object 7"/>
          <p:cNvSpPr txBox="1">
            <a:spLocks noGrp="1"/>
          </p:cNvSpPr>
          <p:nvPr>
            <p:ph type="title"/>
          </p:nvPr>
        </p:nvSpPr>
        <p:spPr>
          <a:xfrm>
            <a:off x="1713866" y="689081"/>
            <a:ext cx="8764905" cy="1068070"/>
          </a:xfrm>
          <a:prstGeom prst="rect">
            <a:avLst/>
          </a:prstGeom>
        </p:spPr>
        <p:txBody>
          <a:bodyPr vert="horz" wrap="square" lIns="0" tIns="74295" rIns="0" bIns="0" rtlCol="0">
            <a:spAutoFit/>
          </a:bodyPr>
          <a:lstStyle/>
          <a:p>
            <a:pPr marL="1358900" marR="5080" indent="-1346835">
              <a:lnSpc>
                <a:spcPts val="3890"/>
              </a:lnSpc>
              <a:spcBef>
                <a:spcPts val="585"/>
              </a:spcBef>
            </a:pPr>
            <a:r>
              <a:rPr sz="3600" spc="-5" dirty="0">
                <a:solidFill>
                  <a:srgbClr val="BB8542"/>
                </a:solidFill>
              </a:rPr>
              <a:t>TRANEXAMIC ACID </a:t>
            </a:r>
            <a:r>
              <a:rPr sz="3600" dirty="0">
                <a:solidFill>
                  <a:srgbClr val="000000"/>
                </a:solidFill>
              </a:rPr>
              <a:t>(TXA) INDICATIONS </a:t>
            </a:r>
            <a:r>
              <a:rPr sz="3600" spc="-994" dirty="0">
                <a:solidFill>
                  <a:srgbClr val="000000"/>
                </a:solidFill>
              </a:rPr>
              <a:t> </a:t>
            </a:r>
            <a:r>
              <a:rPr sz="3600" spc="-5" dirty="0">
                <a:solidFill>
                  <a:srgbClr val="000000"/>
                </a:solidFill>
              </a:rPr>
              <a:t>AND CONTRAINDICATIONS</a:t>
            </a:r>
            <a:endParaRPr sz="3600"/>
          </a:p>
        </p:txBody>
      </p:sp>
      <p:sp>
        <p:nvSpPr>
          <p:cNvPr id="8" name="object 8"/>
          <p:cNvSpPr txBox="1"/>
          <p:nvPr/>
        </p:nvSpPr>
        <p:spPr>
          <a:xfrm>
            <a:off x="4832698" y="6080380"/>
            <a:ext cx="2614930" cy="513080"/>
          </a:xfrm>
          <a:prstGeom prst="rect">
            <a:avLst/>
          </a:prstGeom>
        </p:spPr>
        <p:txBody>
          <a:bodyPr vert="horz" wrap="square" lIns="0" tIns="12065" rIns="0" bIns="0" rtlCol="0">
            <a:spAutoFit/>
          </a:bodyPr>
          <a:lstStyle/>
          <a:p>
            <a:pPr marL="12700">
              <a:lnSpc>
                <a:spcPct val="100000"/>
              </a:lnSpc>
              <a:spcBef>
                <a:spcPts val="95"/>
              </a:spcBef>
              <a:tabLst>
                <a:tab pos="1631950" algn="l"/>
                <a:tab pos="2263140" algn="l"/>
              </a:tabLst>
            </a:pPr>
            <a:r>
              <a:rPr sz="3200" spc="-5" dirty="0">
                <a:solidFill>
                  <a:srgbClr val="2D3334"/>
                </a:solidFill>
                <a:latin typeface="Arial Black"/>
                <a:cs typeface="Arial Black"/>
              </a:rPr>
              <a:t>M A R</a:t>
            </a:r>
            <a:r>
              <a:rPr sz="3200" dirty="0">
                <a:solidFill>
                  <a:srgbClr val="2D3334"/>
                </a:solidFill>
                <a:latin typeface="Arial Black"/>
                <a:cs typeface="Arial Black"/>
              </a:rPr>
              <a:t>	</a:t>
            </a:r>
            <a:r>
              <a:rPr sz="4800" spc="-7" baseline="1736" dirty="0">
                <a:solidFill>
                  <a:srgbClr val="FFFFFF"/>
                </a:solidFill>
                <a:latin typeface="Arial Black"/>
                <a:cs typeface="Arial Black"/>
              </a:rPr>
              <a:t>C</a:t>
            </a:r>
            <a:r>
              <a:rPr sz="4800" baseline="1736" dirty="0">
                <a:solidFill>
                  <a:srgbClr val="FFFFFF"/>
                </a:solidFill>
                <a:latin typeface="Arial Black"/>
                <a:cs typeface="Arial Black"/>
              </a:rPr>
              <a:t>	</a:t>
            </a:r>
            <a:r>
              <a:rPr sz="3200" spc="-5" dirty="0">
                <a:solidFill>
                  <a:srgbClr val="2D3334"/>
                </a:solidFill>
                <a:latin typeface="Arial Black"/>
                <a:cs typeface="Arial Black"/>
              </a:rPr>
              <a:t>H</a:t>
            </a:r>
            <a:endParaRPr sz="3200">
              <a:latin typeface="Arial Black"/>
              <a:cs typeface="Arial Black"/>
            </a:endParaRPr>
          </a:p>
        </p:txBody>
      </p:sp>
      <p:sp>
        <p:nvSpPr>
          <p:cNvPr id="9" name="object 9"/>
          <p:cNvSpPr/>
          <p:nvPr/>
        </p:nvSpPr>
        <p:spPr>
          <a:xfrm>
            <a:off x="562737" y="2030348"/>
            <a:ext cx="0" cy="504190"/>
          </a:xfrm>
          <a:custGeom>
            <a:avLst/>
            <a:gdLst/>
            <a:ahLst/>
            <a:cxnLst/>
            <a:rect l="l" t="t" r="r" b="b"/>
            <a:pathLst>
              <a:path h="504189">
                <a:moveTo>
                  <a:pt x="0" y="503999"/>
                </a:moveTo>
                <a:lnTo>
                  <a:pt x="0" y="0"/>
                </a:lnTo>
              </a:path>
            </a:pathLst>
          </a:custGeom>
          <a:ln w="101600">
            <a:solidFill>
              <a:srgbClr val="CD9146"/>
            </a:solidFill>
          </a:ln>
        </p:spPr>
        <p:txBody>
          <a:bodyPr wrap="square" lIns="0" tIns="0" rIns="0" bIns="0" rtlCol="0"/>
          <a:lstStyle/>
          <a:p>
            <a:endParaRPr/>
          </a:p>
        </p:txBody>
      </p:sp>
      <p:sp>
        <p:nvSpPr>
          <p:cNvPr id="10" name="object 10"/>
          <p:cNvSpPr/>
          <p:nvPr/>
        </p:nvSpPr>
        <p:spPr>
          <a:xfrm>
            <a:off x="562737" y="2662803"/>
            <a:ext cx="0" cy="501015"/>
          </a:xfrm>
          <a:custGeom>
            <a:avLst/>
            <a:gdLst/>
            <a:ahLst/>
            <a:cxnLst/>
            <a:rect l="l" t="t" r="r" b="b"/>
            <a:pathLst>
              <a:path h="501014">
                <a:moveTo>
                  <a:pt x="0" y="500748"/>
                </a:moveTo>
                <a:lnTo>
                  <a:pt x="0" y="0"/>
                </a:lnTo>
              </a:path>
            </a:pathLst>
          </a:custGeom>
          <a:ln w="101600">
            <a:solidFill>
              <a:srgbClr val="CD9146"/>
            </a:solidFill>
          </a:ln>
        </p:spPr>
        <p:txBody>
          <a:bodyPr wrap="square" lIns="0" tIns="0" rIns="0" bIns="0" rtlCol="0"/>
          <a:lstStyle/>
          <a:p>
            <a:endParaRPr/>
          </a:p>
        </p:txBody>
      </p:sp>
      <p:sp>
        <p:nvSpPr>
          <p:cNvPr id="11" name="object 11"/>
          <p:cNvSpPr/>
          <p:nvPr/>
        </p:nvSpPr>
        <p:spPr>
          <a:xfrm>
            <a:off x="562737" y="3308983"/>
            <a:ext cx="0" cy="1040765"/>
          </a:xfrm>
          <a:custGeom>
            <a:avLst/>
            <a:gdLst/>
            <a:ahLst/>
            <a:cxnLst/>
            <a:rect l="l" t="t" r="r" b="b"/>
            <a:pathLst>
              <a:path h="1040764">
                <a:moveTo>
                  <a:pt x="0" y="1040663"/>
                </a:moveTo>
                <a:lnTo>
                  <a:pt x="0" y="0"/>
                </a:lnTo>
              </a:path>
            </a:pathLst>
          </a:custGeom>
          <a:ln w="101600">
            <a:solidFill>
              <a:srgbClr val="CD9146"/>
            </a:solidFill>
          </a:ln>
        </p:spPr>
        <p:txBody>
          <a:bodyPr wrap="square" lIns="0" tIns="0" rIns="0" bIns="0" rtlCol="0"/>
          <a:lstStyle/>
          <a:p>
            <a:endParaRPr/>
          </a:p>
        </p:txBody>
      </p:sp>
      <p:sp>
        <p:nvSpPr>
          <p:cNvPr id="12" name="object 12"/>
          <p:cNvSpPr/>
          <p:nvPr/>
        </p:nvSpPr>
        <p:spPr>
          <a:xfrm>
            <a:off x="562737" y="4517510"/>
            <a:ext cx="0" cy="767080"/>
          </a:xfrm>
          <a:custGeom>
            <a:avLst/>
            <a:gdLst/>
            <a:ahLst/>
            <a:cxnLst/>
            <a:rect l="l" t="t" r="r" b="b"/>
            <a:pathLst>
              <a:path h="767079">
                <a:moveTo>
                  <a:pt x="0" y="766953"/>
                </a:moveTo>
                <a:lnTo>
                  <a:pt x="0" y="0"/>
                </a:lnTo>
              </a:path>
            </a:pathLst>
          </a:custGeom>
          <a:ln w="101600">
            <a:solidFill>
              <a:srgbClr val="CD9146"/>
            </a:solidFill>
          </a:ln>
        </p:spPr>
        <p:txBody>
          <a:bodyPr wrap="square" lIns="0" tIns="0" rIns="0" bIns="0" rtlCol="0"/>
          <a:lstStyle/>
          <a:p>
            <a:endParaRPr/>
          </a:p>
        </p:txBody>
      </p:sp>
      <p:pic>
        <p:nvPicPr>
          <p:cNvPr id="13" name="object 13"/>
          <p:cNvPicPr/>
          <p:nvPr/>
        </p:nvPicPr>
        <p:blipFill>
          <a:blip r:embed="rId5" cstate="print"/>
          <a:stretch>
            <a:fillRect/>
          </a:stretch>
        </p:blipFill>
        <p:spPr>
          <a:xfrm>
            <a:off x="3415665" y="2533767"/>
            <a:ext cx="4260529" cy="4165799"/>
          </a:xfrm>
          <a:prstGeom prst="rect">
            <a:avLst/>
          </a:prstGeom>
        </p:spPr>
      </p:pic>
      <p:sp>
        <p:nvSpPr>
          <p:cNvPr id="14" name="object 14"/>
          <p:cNvSpPr txBox="1"/>
          <p:nvPr/>
        </p:nvSpPr>
        <p:spPr>
          <a:xfrm>
            <a:off x="737678" y="1969264"/>
            <a:ext cx="4051935" cy="3347720"/>
          </a:xfrm>
          <a:prstGeom prst="rect">
            <a:avLst/>
          </a:prstGeom>
        </p:spPr>
        <p:txBody>
          <a:bodyPr vert="horz" wrap="square" lIns="0" tIns="12700" rIns="0" bIns="0" rtlCol="0">
            <a:spAutoFit/>
          </a:bodyPr>
          <a:lstStyle/>
          <a:p>
            <a:pPr marL="12700" marR="829310">
              <a:lnSpc>
                <a:spcPct val="100000"/>
              </a:lnSpc>
              <a:spcBef>
                <a:spcPts val="100"/>
              </a:spcBef>
            </a:pPr>
            <a:r>
              <a:rPr sz="1800" spc="-5" dirty="0">
                <a:latin typeface="Arial MT"/>
                <a:cs typeface="Arial MT"/>
              </a:rPr>
              <a:t>TXA </a:t>
            </a:r>
            <a:r>
              <a:rPr sz="1800" dirty="0">
                <a:latin typeface="Arial MT"/>
                <a:cs typeface="Arial MT"/>
              </a:rPr>
              <a:t>widely </a:t>
            </a:r>
            <a:r>
              <a:rPr sz="1800" spc="-5" dirty="0">
                <a:latin typeface="Arial MT"/>
                <a:cs typeface="Arial MT"/>
              </a:rPr>
              <a:t>used for decades </a:t>
            </a:r>
            <a:r>
              <a:rPr sz="1800" dirty="0">
                <a:latin typeface="Arial MT"/>
                <a:cs typeface="Arial MT"/>
              </a:rPr>
              <a:t>in </a:t>
            </a:r>
            <a:r>
              <a:rPr sz="1800" spc="-490" dirty="0">
                <a:latin typeface="Arial MT"/>
                <a:cs typeface="Arial MT"/>
              </a:rPr>
              <a:t> </a:t>
            </a:r>
            <a:r>
              <a:rPr sz="1800" spc="-5" dirty="0">
                <a:latin typeface="Arial MT"/>
                <a:cs typeface="Arial MT"/>
              </a:rPr>
              <a:t>surgical</a:t>
            </a:r>
            <a:r>
              <a:rPr sz="1800" spc="-15" dirty="0">
                <a:latin typeface="Arial MT"/>
                <a:cs typeface="Arial MT"/>
              </a:rPr>
              <a:t> </a:t>
            </a:r>
            <a:r>
              <a:rPr sz="1800" spc="-5" dirty="0">
                <a:latin typeface="Arial MT"/>
                <a:cs typeface="Arial MT"/>
              </a:rPr>
              <a:t>settings</a:t>
            </a:r>
            <a:endParaRPr sz="1800">
              <a:latin typeface="Arial MT"/>
              <a:cs typeface="Arial MT"/>
            </a:endParaRPr>
          </a:p>
          <a:p>
            <a:pPr marL="12700">
              <a:lnSpc>
                <a:spcPct val="100000"/>
              </a:lnSpc>
              <a:spcBef>
                <a:spcPts val="795"/>
              </a:spcBef>
            </a:pPr>
            <a:r>
              <a:rPr sz="1800" spc="-5" dirty="0">
                <a:latin typeface="Arial MT"/>
                <a:cs typeface="Arial MT"/>
              </a:rPr>
              <a:t>TXA </a:t>
            </a:r>
            <a:r>
              <a:rPr sz="1800" b="1" spc="-5" dirty="0">
                <a:latin typeface="Arial"/>
                <a:cs typeface="Arial"/>
              </a:rPr>
              <a:t>does not </a:t>
            </a:r>
            <a:r>
              <a:rPr sz="1800" spc="-5" dirty="0">
                <a:latin typeface="Arial MT"/>
                <a:cs typeface="Arial MT"/>
              </a:rPr>
              <a:t>promote</a:t>
            </a:r>
            <a:r>
              <a:rPr sz="1800" spc="-10" dirty="0">
                <a:latin typeface="Arial MT"/>
                <a:cs typeface="Arial MT"/>
              </a:rPr>
              <a:t> </a:t>
            </a:r>
            <a:r>
              <a:rPr sz="1800" spc="-5" dirty="0">
                <a:latin typeface="Arial MT"/>
                <a:cs typeface="Arial MT"/>
              </a:rPr>
              <a:t>clotting,</a:t>
            </a:r>
            <a:endParaRPr sz="1800">
              <a:latin typeface="Arial MT"/>
              <a:cs typeface="Arial MT"/>
            </a:endParaRPr>
          </a:p>
          <a:p>
            <a:pPr marL="12700">
              <a:lnSpc>
                <a:spcPct val="100000"/>
              </a:lnSpc>
            </a:pPr>
            <a:r>
              <a:rPr sz="1800" dirty="0">
                <a:latin typeface="Arial MT"/>
                <a:cs typeface="Arial MT"/>
              </a:rPr>
              <a:t>it</a:t>
            </a:r>
            <a:r>
              <a:rPr sz="1800" spc="-10" dirty="0">
                <a:latin typeface="Arial MT"/>
                <a:cs typeface="Arial MT"/>
              </a:rPr>
              <a:t> </a:t>
            </a:r>
            <a:r>
              <a:rPr sz="1800" b="1" spc="-5" dirty="0">
                <a:solidFill>
                  <a:srgbClr val="BB8542"/>
                </a:solidFill>
                <a:latin typeface="Arial"/>
                <a:cs typeface="Arial"/>
              </a:rPr>
              <a:t>helps</a:t>
            </a:r>
            <a:r>
              <a:rPr sz="1800" b="1" dirty="0">
                <a:solidFill>
                  <a:srgbClr val="BB8542"/>
                </a:solidFill>
                <a:latin typeface="Arial"/>
                <a:cs typeface="Arial"/>
              </a:rPr>
              <a:t> </a:t>
            </a:r>
            <a:r>
              <a:rPr sz="1800" b="1" spc="-5" dirty="0">
                <a:solidFill>
                  <a:srgbClr val="BB8542"/>
                </a:solidFill>
                <a:latin typeface="Arial"/>
                <a:cs typeface="Arial"/>
              </a:rPr>
              <a:t>prevent</a:t>
            </a:r>
            <a:r>
              <a:rPr sz="1800" b="1" spc="-10" dirty="0">
                <a:solidFill>
                  <a:srgbClr val="BB8542"/>
                </a:solidFill>
                <a:latin typeface="Arial"/>
                <a:cs typeface="Arial"/>
              </a:rPr>
              <a:t> </a:t>
            </a:r>
            <a:r>
              <a:rPr sz="1800" b="1" spc="-5" dirty="0">
                <a:solidFill>
                  <a:srgbClr val="BB8542"/>
                </a:solidFill>
                <a:latin typeface="Arial"/>
                <a:cs typeface="Arial"/>
              </a:rPr>
              <a:t>clots from dissolving</a:t>
            </a:r>
            <a:endParaRPr sz="1800">
              <a:latin typeface="Arial"/>
              <a:cs typeface="Arial"/>
            </a:endParaRPr>
          </a:p>
          <a:p>
            <a:pPr marL="12700" marR="435609">
              <a:lnSpc>
                <a:spcPct val="100000"/>
              </a:lnSpc>
              <a:spcBef>
                <a:spcPts val="800"/>
              </a:spcBef>
            </a:pPr>
            <a:r>
              <a:rPr sz="1800" spc="-5" dirty="0">
                <a:latin typeface="Arial MT"/>
                <a:cs typeface="Arial MT"/>
              </a:rPr>
              <a:t>Multiple studies</a:t>
            </a:r>
            <a:r>
              <a:rPr sz="1800" dirty="0">
                <a:latin typeface="Arial MT"/>
                <a:cs typeface="Arial MT"/>
              </a:rPr>
              <a:t> </a:t>
            </a:r>
            <a:r>
              <a:rPr sz="1800" spc="-5" dirty="0">
                <a:latin typeface="Arial MT"/>
                <a:cs typeface="Arial MT"/>
              </a:rPr>
              <a:t>have demonstrated </a:t>
            </a:r>
            <a:r>
              <a:rPr sz="1800" spc="-484" dirty="0">
                <a:latin typeface="Arial MT"/>
                <a:cs typeface="Arial MT"/>
              </a:rPr>
              <a:t> </a:t>
            </a:r>
            <a:r>
              <a:rPr sz="1800" spc="-5" dirty="0">
                <a:latin typeface="Arial MT"/>
                <a:cs typeface="Arial MT"/>
              </a:rPr>
              <a:t>improved mortality </a:t>
            </a:r>
            <a:r>
              <a:rPr sz="1800" dirty="0">
                <a:latin typeface="Arial MT"/>
                <a:cs typeface="Arial MT"/>
              </a:rPr>
              <a:t>and </a:t>
            </a:r>
            <a:r>
              <a:rPr sz="1800" spc="-5" dirty="0">
                <a:latin typeface="Arial MT"/>
                <a:cs typeface="Arial MT"/>
              </a:rPr>
              <a:t>morbidity </a:t>
            </a:r>
            <a:r>
              <a:rPr sz="1800" dirty="0">
                <a:latin typeface="Arial MT"/>
                <a:cs typeface="Arial MT"/>
              </a:rPr>
              <a:t>in </a:t>
            </a:r>
            <a:r>
              <a:rPr sz="1800" spc="-490" dirty="0">
                <a:latin typeface="Arial MT"/>
                <a:cs typeface="Arial MT"/>
              </a:rPr>
              <a:t> </a:t>
            </a:r>
            <a:r>
              <a:rPr sz="1800" spc="-5" dirty="0">
                <a:latin typeface="Arial MT"/>
                <a:cs typeface="Arial MT"/>
              </a:rPr>
              <a:t>severe </a:t>
            </a:r>
            <a:r>
              <a:rPr sz="1800" dirty="0">
                <a:latin typeface="Arial MT"/>
                <a:cs typeface="Arial MT"/>
              </a:rPr>
              <a:t>bleeding and in </a:t>
            </a:r>
            <a:r>
              <a:rPr sz="1800" spc="-5" dirty="0">
                <a:latin typeface="Arial MT"/>
                <a:cs typeface="Arial MT"/>
              </a:rPr>
              <a:t>traumatic </a:t>
            </a:r>
            <a:r>
              <a:rPr sz="1800" dirty="0">
                <a:latin typeface="Arial MT"/>
                <a:cs typeface="Arial MT"/>
              </a:rPr>
              <a:t> brain</a:t>
            </a:r>
            <a:r>
              <a:rPr sz="1800" spc="-15" dirty="0">
                <a:latin typeface="Arial MT"/>
                <a:cs typeface="Arial MT"/>
              </a:rPr>
              <a:t> </a:t>
            </a:r>
            <a:r>
              <a:rPr sz="1800" dirty="0">
                <a:latin typeface="Arial MT"/>
                <a:cs typeface="Arial MT"/>
              </a:rPr>
              <a:t>injury</a:t>
            </a:r>
            <a:r>
              <a:rPr sz="1800" spc="-15" dirty="0">
                <a:latin typeface="Arial MT"/>
                <a:cs typeface="Arial MT"/>
              </a:rPr>
              <a:t> </a:t>
            </a:r>
            <a:r>
              <a:rPr sz="1800" spc="-5" dirty="0">
                <a:latin typeface="Arial MT"/>
                <a:cs typeface="Arial MT"/>
              </a:rPr>
              <a:t>(TBI)</a:t>
            </a:r>
            <a:endParaRPr sz="1800">
              <a:latin typeface="Arial MT"/>
              <a:cs typeface="Arial MT"/>
            </a:endParaRPr>
          </a:p>
          <a:p>
            <a:pPr marL="12700" marR="741045">
              <a:lnSpc>
                <a:spcPct val="100000"/>
              </a:lnSpc>
              <a:spcBef>
                <a:spcPts val="805"/>
              </a:spcBef>
            </a:pPr>
            <a:r>
              <a:rPr sz="1800" spc="-5" dirty="0">
                <a:latin typeface="Arial MT"/>
                <a:cs typeface="Arial MT"/>
              </a:rPr>
              <a:t>Noncompressible</a:t>
            </a:r>
            <a:r>
              <a:rPr sz="1800" spc="-40" dirty="0">
                <a:latin typeface="Arial MT"/>
                <a:cs typeface="Arial MT"/>
              </a:rPr>
              <a:t> </a:t>
            </a:r>
            <a:r>
              <a:rPr sz="1800" dirty="0">
                <a:latin typeface="Arial MT"/>
                <a:cs typeface="Arial MT"/>
              </a:rPr>
              <a:t>hemorrhage</a:t>
            </a:r>
            <a:r>
              <a:rPr sz="1800" spc="-30" dirty="0">
                <a:latin typeface="Arial MT"/>
                <a:cs typeface="Arial MT"/>
              </a:rPr>
              <a:t> </a:t>
            </a:r>
            <a:r>
              <a:rPr sz="1800" dirty="0">
                <a:latin typeface="Arial MT"/>
                <a:cs typeface="Arial MT"/>
              </a:rPr>
              <a:t>is </a:t>
            </a:r>
            <a:r>
              <a:rPr sz="1800" spc="-484" dirty="0">
                <a:latin typeface="Arial MT"/>
                <a:cs typeface="Arial MT"/>
              </a:rPr>
              <a:t> </a:t>
            </a:r>
            <a:r>
              <a:rPr sz="1800" dirty="0">
                <a:latin typeface="Arial MT"/>
                <a:cs typeface="Arial MT"/>
              </a:rPr>
              <a:t>now</a:t>
            </a:r>
            <a:r>
              <a:rPr sz="1800" spc="-15" dirty="0">
                <a:latin typeface="Arial MT"/>
                <a:cs typeface="Arial MT"/>
              </a:rPr>
              <a:t> </a:t>
            </a:r>
            <a:r>
              <a:rPr sz="1800" spc="-5" dirty="0">
                <a:latin typeface="Arial MT"/>
                <a:cs typeface="Arial MT"/>
              </a:rPr>
              <a:t>the</a:t>
            </a:r>
            <a:r>
              <a:rPr sz="1800" spc="-10" dirty="0">
                <a:latin typeface="Arial MT"/>
                <a:cs typeface="Arial MT"/>
              </a:rPr>
              <a:t> </a:t>
            </a:r>
            <a:r>
              <a:rPr sz="1800" spc="-5" dirty="0">
                <a:latin typeface="Arial MT"/>
                <a:cs typeface="Arial MT"/>
              </a:rPr>
              <a:t>cause</a:t>
            </a:r>
            <a:r>
              <a:rPr sz="1800" spc="-10" dirty="0">
                <a:latin typeface="Arial MT"/>
                <a:cs typeface="Arial MT"/>
              </a:rPr>
              <a:t> </a:t>
            </a:r>
            <a:r>
              <a:rPr sz="1800" dirty="0">
                <a:latin typeface="Arial MT"/>
                <a:cs typeface="Arial MT"/>
              </a:rPr>
              <a:t>of</a:t>
            </a:r>
            <a:r>
              <a:rPr sz="1800" spc="-10" dirty="0">
                <a:latin typeface="Arial MT"/>
                <a:cs typeface="Arial MT"/>
              </a:rPr>
              <a:t> </a:t>
            </a:r>
            <a:r>
              <a:rPr sz="1800" dirty="0">
                <a:latin typeface="Arial MT"/>
                <a:cs typeface="Arial MT"/>
              </a:rPr>
              <a:t>up</a:t>
            </a:r>
            <a:r>
              <a:rPr sz="1800" spc="-10" dirty="0">
                <a:latin typeface="Arial MT"/>
                <a:cs typeface="Arial MT"/>
              </a:rPr>
              <a:t> </a:t>
            </a:r>
            <a:r>
              <a:rPr sz="1800" spc="-5" dirty="0">
                <a:latin typeface="Arial MT"/>
                <a:cs typeface="Arial MT"/>
              </a:rPr>
              <a:t>to</a:t>
            </a:r>
            <a:r>
              <a:rPr sz="1800" spc="-10" dirty="0">
                <a:latin typeface="Arial MT"/>
                <a:cs typeface="Arial MT"/>
              </a:rPr>
              <a:t> </a:t>
            </a:r>
            <a:r>
              <a:rPr sz="1800" b="1" dirty="0">
                <a:latin typeface="Arial"/>
                <a:cs typeface="Arial"/>
              </a:rPr>
              <a:t>67%</a:t>
            </a:r>
            <a:endParaRPr sz="1800">
              <a:latin typeface="Arial"/>
              <a:cs typeface="Arial"/>
            </a:endParaRPr>
          </a:p>
          <a:p>
            <a:pPr marL="12700">
              <a:lnSpc>
                <a:spcPct val="100000"/>
              </a:lnSpc>
            </a:pPr>
            <a:r>
              <a:rPr sz="1800" dirty="0">
                <a:latin typeface="Arial MT"/>
                <a:cs typeface="Arial MT"/>
              </a:rPr>
              <a:t>of</a:t>
            </a:r>
            <a:r>
              <a:rPr sz="1800" spc="-30" dirty="0">
                <a:latin typeface="Arial MT"/>
                <a:cs typeface="Arial MT"/>
              </a:rPr>
              <a:t> </a:t>
            </a:r>
            <a:r>
              <a:rPr sz="1800" dirty="0">
                <a:latin typeface="Arial MT"/>
                <a:cs typeface="Arial MT"/>
              </a:rPr>
              <a:t>hemorrhagic</a:t>
            </a:r>
            <a:r>
              <a:rPr sz="1800" spc="-40" dirty="0">
                <a:latin typeface="Arial MT"/>
                <a:cs typeface="Arial MT"/>
              </a:rPr>
              <a:t> </a:t>
            </a:r>
            <a:r>
              <a:rPr sz="1800" spc="-5" dirty="0">
                <a:latin typeface="Arial MT"/>
                <a:cs typeface="Arial MT"/>
              </a:rPr>
              <a:t>deaths</a:t>
            </a:r>
            <a:endParaRPr sz="1800">
              <a:latin typeface="Arial MT"/>
              <a:cs typeface="Arial MT"/>
            </a:endParaRPr>
          </a:p>
        </p:txBody>
      </p:sp>
      <p:sp>
        <p:nvSpPr>
          <p:cNvPr id="15" name="object 15"/>
          <p:cNvSpPr txBox="1"/>
          <p:nvPr/>
        </p:nvSpPr>
        <p:spPr>
          <a:xfrm>
            <a:off x="7023605" y="1857461"/>
            <a:ext cx="4625340" cy="2564765"/>
          </a:xfrm>
          <a:prstGeom prst="rect">
            <a:avLst/>
          </a:prstGeom>
        </p:spPr>
        <p:txBody>
          <a:bodyPr vert="horz" wrap="square" lIns="0" tIns="12700" rIns="0" bIns="0" rtlCol="0">
            <a:spAutoFit/>
          </a:bodyPr>
          <a:lstStyle/>
          <a:p>
            <a:pPr marL="371475" marR="5080" indent="-359410">
              <a:lnSpc>
                <a:spcPct val="112799"/>
              </a:lnSpc>
              <a:spcBef>
                <a:spcPts val="100"/>
              </a:spcBef>
            </a:pPr>
            <a:r>
              <a:rPr sz="1800" b="1" spc="-5" dirty="0">
                <a:latin typeface="Arial"/>
                <a:cs typeface="Arial"/>
              </a:rPr>
              <a:t>INDICATIONS </a:t>
            </a:r>
            <a:r>
              <a:rPr sz="1800" spc="-5" dirty="0">
                <a:latin typeface="Arial MT"/>
                <a:cs typeface="Arial MT"/>
              </a:rPr>
              <a:t>for</a:t>
            </a:r>
            <a:r>
              <a:rPr sz="1800" spc="10" dirty="0">
                <a:latin typeface="Arial MT"/>
                <a:cs typeface="Arial MT"/>
              </a:rPr>
              <a:t> </a:t>
            </a:r>
            <a:r>
              <a:rPr sz="1800" spc="-5" dirty="0">
                <a:latin typeface="Arial MT"/>
                <a:cs typeface="Arial MT"/>
              </a:rPr>
              <a:t>administering</a:t>
            </a:r>
            <a:r>
              <a:rPr sz="1800" spc="-15" dirty="0">
                <a:latin typeface="Arial MT"/>
                <a:cs typeface="Arial MT"/>
              </a:rPr>
              <a:t> </a:t>
            </a:r>
            <a:r>
              <a:rPr sz="1800" spc="-5" dirty="0">
                <a:latin typeface="Arial MT"/>
                <a:cs typeface="Arial MT"/>
              </a:rPr>
              <a:t>TXA</a:t>
            </a:r>
            <a:r>
              <a:rPr sz="1800" spc="10" dirty="0">
                <a:latin typeface="Arial MT"/>
                <a:cs typeface="Arial MT"/>
              </a:rPr>
              <a:t> </a:t>
            </a:r>
            <a:r>
              <a:rPr sz="1800" spc="-5" dirty="0">
                <a:latin typeface="Arial MT"/>
                <a:cs typeface="Arial MT"/>
              </a:rPr>
              <a:t>include: </a:t>
            </a:r>
            <a:r>
              <a:rPr sz="1800" spc="-484" dirty="0">
                <a:latin typeface="Arial MT"/>
                <a:cs typeface="Arial MT"/>
              </a:rPr>
              <a:t> </a:t>
            </a:r>
            <a:r>
              <a:rPr sz="1800" dirty="0">
                <a:latin typeface="Arial MT"/>
                <a:cs typeface="Arial MT"/>
              </a:rPr>
              <a:t>Hemorrhagic</a:t>
            </a:r>
            <a:r>
              <a:rPr sz="1800" spc="-20" dirty="0">
                <a:latin typeface="Arial MT"/>
                <a:cs typeface="Arial MT"/>
              </a:rPr>
              <a:t> </a:t>
            </a:r>
            <a:r>
              <a:rPr sz="1800" spc="-5" dirty="0">
                <a:latin typeface="Arial MT"/>
                <a:cs typeface="Arial MT"/>
              </a:rPr>
              <a:t>shock</a:t>
            </a:r>
            <a:endParaRPr sz="1800">
              <a:latin typeface="Arial MT"/>
              <a:cs typeface="Arial MT"/>
            </a:endParaRPr>
          </a:p>
          <a:p>
            <a:pPr marL="371475">
              <a:lnSpc>
                <a:spcPct val="100000"/>
              </a:lnSpc>
              <a:spcBef>
                <a:spcPts val="215"/>
              </a:spcBef>
            </a:pPr>
            <a:r>
              <a:rPr sz="1800" spc="-5" dirty="0">
                <a:latin typeface="Arial MT"/>
                <a:cs typeface="Arial MT"/>
              </a:rPr>
              <a:t>Elevated</a:t>
            </a:r>
            <a:r>
              <a:rPr sz="1800" spc="-35" dirty="0">
                <a:latin typeface="Arial MT"/>
                <a:cs typeface="Arial MT"/>
              </a:rPr>
              <a:t> </a:t>
            </a:r>
            <a:r>
              <a:rPr sz="1800" spc="-5" dirty="0">
                <a:latin typeface="Arial MT"/>
                <a:cs typeface="Arial MT"/>
              </a:rPr>
              <a:t>lactate</a:t>
            </a:r>
            <a:endParaRPr sz="1800">
              <a:latin typeface="Arial MT"/>
              <a:cs typeface="Arial MT"/>
            </a:endParaRPr>
          </a:p>
          <a:p>
            <a:pPr marL="371475" marR="1017269">
              <a:lnSpc>
                <a:spcPct val="110000"/>
              </a:lnSpc>
            </a:pPr>
            <a:r>
              <a:rPr sz="1800" spc="-5" dirty="0">
                <a:latin typeface="Arial MT"/>
                <a:cs typeface="Arial MT"/>
              </a:rPr>
              <a:t>One</a:t>
            </a:r>
            <a:r>
              <a:rPr sz="1800" spc="-20" dirty="0">
                <a:latin typeface="Arial MT"/>
                <a:cs typeface="Arial MT"/>
              </a:rPr>
              <a:t> </a:t>
            </a:r>
            <a:r>
              <a:rPr sz="1800" dirty="0">
                <a:latin typeface="Arial MT"/>
                <a:cs typeface="Arial MT"/>
              </a:rPr>
              <a:t>or</a:t>
            </a:r>
            <a:r>
              <a:rPr sz="1800" spc="-15" dirty="0">
                <a:latin typeface="Arial MT"/>
                <a:cs typeface="Arial MT"/>
              </a:rPr>
              <a:t> </a:t>
            </a:r>
            <a:r>
              <a:rPr sz="1800" dirty="0">
                <a:latin typeface="Arial MT"/>
                <a:cs typeface="Arial MT"/>
              </a:rPr>
              <a:t>more</a:t>
            </a:r>
            <a:r>
              <a:rPr sz="1800" spc="-15" dirty="0">
                <a:latin typeface="Arial MT"/>
                <a:cs typeface="Arial MT"/>
              </a:rPr>
              <a:t> </a:t>
            </a:r>
            <a:r>
              <a:rPr sz="1800" dirty="0">
                <a:latin typeface="Arial MT"/>
                <a:cs typeface="Arial MT"/>
              </a:rPr>
              <a:t>major</a:t>
            </a:r>
            <a:r>
              <a:rPr sz="1800" spc="-20" dirty="0">
                <a:latin typeface="Arial MT"/>
                <a:cs typeface="Arial MT"/>
              </a:rPr>
              <a:t> </a:t>
            </a:r>
            <a:r>
              <a:rPr sz="1800" spc="-5" dirty="0">
                <a:latin typeface="Arial MT"/>
                <a:cs typeface="Arial MT"/>
              </a:rPr>
              <a:t>amputations </a:t>
            </a:r>
            <a:r>
              <a:rPr sz="1800" spc="-484" dirty="0">
                <a:latin typeface="Arial MT"/>
                <a:cs typeface="Arial MT"/>
              </a:rPr>
              <a:t> </a:t>
            </a:r>
            <a:r>
              <a:rPr sz="1800" spc="-5" dirty="0">
                <a:latin typeface="Arial MT"/>
                <a:cs typeface="Arial MT"/>
              </a:rPr>
              <a:t>Penetrating torso trauma </a:t>
            </a:r>
            <a:r>
              <a:rPr sz="1800" dirty="0">
                <a:latin typeface="Arial MT"/>
                <a:cs typeface="Arial MT"/>
              </a:rPr>
              <a:t> </a:t>
            </a:r>
            <a:r>
              <a:rPr sz="1800" spc="-5" dirty="0">
                <a:latin typeface="Arial MT"/>
                <a:cs typeface="Arial MT"/>
              </a:rPr>
              <a:t>Evidence</a:t>
            </a:r>
            <a:r>
              <a:rPr sz="1800" spc="-20" dirty="0">
                <a:latin typeface="Arial MT"/>
                <a:cs typeface="Arial MT"/>
              </a:rPr>
              <a:t> </a:t>
            </a:r>
            <a:r>
              <a:rPr sz="1800" dirty="0">
                <a:latin typeface="Arial MT"/>
                <a:cs typeface="Arial MT"/>
              </a:rPr>
              <a:t>of</a:t>
            </a:r>
            <a:r>
              <a:rPr sz="1800" spc="-10" dirty="0">
                <a:latin typeface="Arial MT"/>
                <a:cs typeface="Arial MT"/>
              </a:rPr>
              <a:t> </a:t>
            </a:r>
            <a:r>
              <a:rPr sz="1800" spc="-5" dirty="0">
                <a:latin typeface="Arial MT"/>
                <a:cs typeface="Arial MT"/>
              </a:rPr>
              <a:t>severe</a:t>
            </a:r>
            <a:r>
              <a:rPr sz="1800" spc="-15" dirty="0">
                <a:latin typeface="Arial MT"/>
                <a:cs typeface="Arial MT"/>
              </a:rPr>
              <a:t> </a:t>
            </a:r>
            <a:r>
              <a:rPr sz="1800" dirty="0">
                <a:latin typeface="Arial MT"/>
                <a:cs typeface="Arial MT"/>
              </a:rPr>
              <a:t>bleeding</a:t>
            </a:r>
            <a:endParaRPr sz="1800">
              <a:latin typeface="Arial MT"/>
              <a:cs typeface="Arial MT"/>
            </a:endParaRPr>
          </a:p>
          <a:p>
            <a:pPr marL="147320">
              <a:lnSpc>
                <a:spcPct val="100000"/>
              </a:lnSpc>
              <a:spcBef>
                <a:spcPts val="865"/>
              </a:spcBef>
            </a:pPr>
            <a:r>
              <a:rPr sz="1800" b="1" spc="-5" dirty="0">
                <a:latin typeface="Arial"/>
                <a:cs typeface="Arial"/>
              </a:rPr>
              <a:t>OR</a:t>
            </a:r>
            <a:endParaRPr sz="1800">
              <a:latin typeface="Arial"/>
              <a:cs typeface="Arial"/>
            </a:endParaRPr>
          </a:p>
          <a:p>
            <a:pPr marL="371475">
              <a:lnSpc>
                <a:spcPct val="100000"/>
              </a:lnSpc>
              <a:spcBef>
                <a:spcPts val="430"/>
              </a:spcBef>
            </a:pPr>
            <a:r>
              <a:rPr sz="1800" spc="-5" dirty="0">
                <a:latin typeface="Arial MT"/>
                <a:cs typeface="Arial MT"/>
              </a:rPr>
              <a:t>Signs</a:t>
            </a:r>
            <a:r>
              <a:rPr sz="1800" spc="-15" dirty="0">
                <a:latin typeface="Arial MT"/>
                <a:cs typeface="Arial MT"/>
              </a:rPr>
              <a:t> </a:t>
            </a:r>
            <a:r>
              <a:rPr sz="1800" dirty="0">
                <a:latin typeface="Arial MT"/>
                <a:cs typeface="Arial MT"/>
              </a:rPr>
              <a:t>or</a:t>
            </a:r>
            <a:r>
              <a:rPr sz="1800" spc="-5" dirty="0">
                <a:latin typeface="Arial MT"/>
                <a:cs typeface="Arial MT"/>
              </a:rPr>
              <a:t> symptoms </a:t>
            </a:r>
            <a:r>
              <a:rPr sz="1800" dirty="0">
                <a:latin typeface="Arial MT"/>
                <a:cs typeface="Arial MT"/>
              </a:rPr>
              <a:t>of </a:t>
            </a:r>
            <a:r>
              <a:rPr sz="1800" spc="-5" dirty="0">
                <a:latin typeface="Arial MT"/>
                <a:cs typeface="Arial MT"/>
              </a:rPr>
              <a:t>significant</a:t>
            </a:r>
            <a:r>
              <a:rPr sz="1800" spc="-20" dirty="0">
                <a:latin typeface="Arial MT"/>
                <a:cs typeface="Arial MT"/>
              </a:rPr>
              <a:t> </a:t>
            </a:r>
            <a:r>
              <a:rPr sz="1800" spc="-5" dirty="0">
                <a:latin typeface="Arial MT"/>
                <a:cs typeface="Arial MT"/>
              </a:rPr>
              <a:t>TBI</a:t>
            </a:r>
            <a:endParaRPr sz="1800">
              <a:latin typeface="Arial MT"/>
              <a:cs typeface="Arial MT"/>
            </a:endParaRPr>
          </a:p>
        </p:txBody>
      </p:sp>
      <p:sp>
        <p:nvSpPr>
          <p:cNvPr id="16" name="object 16"/>
          <p:cNvSpPr txBox="1"/>
          <p:nvPr/>
        </p:nvSpPr>
        <p:spPr>
          <a:xfrm>
            <a:off x="7382394" y="4396539"/>
            <a:ext cx="4344035" cy="629285"/>
          </a:xfrm>
          <a:prstGeom prst="rect">
            <a:avLst/>
          </a:prstGeom>
        </p:spPr>
        <p:txBody>
          <a:bodyPr vert="horz" wrap="square" lIns="0" tIns="12700" rIns="0" bIns="0" rtlCol="0">
            <a:spAutoFit/>
          </a:bodyPr>
          <a:lstStyle/>
          <a:p>
            <a:pPr marL="12700" marR="5080">
              <a:lnSpc>
                <a:spcPct val="110000"/>
              </a:lnSpc>
              <a:spcBef>
                <a:spcPts val="100"/>
              </a:spcBef>
            </a:pPr>
            <a:r>
              <a:rPr sz="1800" spc="-5" dirty="0">
                <a:latin typeface="Arial MT"/>
                <a:cs typeface="Arial MT"/>
              </a:rPr>
              <a:t>Altered mental</a:t>
            </a:r>
            <a:r>
              <a:rPr sz="1800" spc="5" dirty="0">
                <a:latin typeface="Arial MT"/>
                <a:cs typeface="Arial MT"/>
              </a:rPr>
              <a:t> </a:t>
            </a:r>
            <a:r>
              <a:rPr sz="1800" spc="-5" dirty="0">
                <a:latin typeface="Arial MT"/>
                <a:cs typeface="Arial MT"/>
              </a:rPr>
              <a:t>status</a:t>
            </a:r>
            <a:r>
              <a:rPr sz="1800" dirty="0">
                <a:latin typeface="Arial MT"/>
                <a:cs typeface="Arial MT"/>
              </a:rPr>
              <a:t> </a:t>
            </a:r>
            <a:r>
              <a:rPr sz="1800" spc="-5" dirty="0">
                <a:latin typeface="Arial MT"/>
                <a:cs typeface="Arial MT"/>
              </a:rPr>
              <a:t>associated</a:t>
            </a:r>
            <a:r>
              <a:rPr sz="1800" dirty="0">
                <a:latin typeface="Arial MT"/>
                <a:cs typeface="Arial MT"/>
              </a:rPr>
              <a:t> </a:t>
            </a:r>
            <a:r>
              <a:rPr sz="1800" spc="-5" dirty="0">
                <a:latin typeface="Arial MT"/>
                <a:cs typeface="Arial MT"/>
              </a:rPr>
              <a:t>with blast </a:t>
            </a:r>
            <a:r>
              <a:rPr sz="1800" spc="-484" dirty="0">
                <a:latin typeface="Arial MT"/>
                <a:cs typeface="Arial MT"/>
              </a:rPr>
              <a:t> </a:t>
            </a:r>
            <a:r>
              <a:rPr sz="1800" dirty="0">
                <a:latin typeface="Arial MT"/>
                <a:cs typeface="Arial MT"/>
              </a:rPr>
              <a:t>injury</a:t>
            </a:r>
            <a:r>
              <a:rPr sz="1800" spc="-15" dirty="0">
                <a:latin typeface="Arial MT"/>
                <a:cs typeface="Arial MT"/>
              </a:rPr>
              <a:t> </a:t>
            </a:r>
            <a:r>
              <a:rPr sz="1800" dirty="0">
                <a:latin typeface="Arial MT"/>
                <a:cs typeface="Arial MT"/>
              </a:rPr>
              <a:t>or</a:t>
            </a:r>
            <a:r>
              <a:rPr sz="1800" spc="-5" dirty="0">
                <a:latin typeface="Arial MT"/>
                <a:cs typeface="Arial MT"/>
              </a:rPr>
              <a:t> </a:t>
            </a:r>
            <a:r>
              <a:rPr sz="1800" dirty="0">
                <a:latin typeface="Arial MT"/>
                <a:cs typeface="Arial MT"/>
              </a:rPr>
              <a:t>blunt</a:t>
            </a:r>
            <a:r>
              <a:rPr sz="1800" spc="-20" dirty="0">
                <a:latin typeface="Arial MT"/>
                <a:cs typeface="Arial MT"/>
              </a:rPr>
              <a:t> </a:t>
            </a:r>
            <a:r>
              <a:rPr sz="1800" spc="-5" dirty="0">
                <a:latin typeface="Arial MT"/>
                <a:cs typeface="Arial MT"/>
              </a:rPr>
              <a:t>trauma</a:t>
            </a:r>
            <a:endParaRPr sz="1800">
              <a:latin typeface="Arial MT"/>
              <a:cs typeface="Arial MT"/>
            </a:endParaRPr>
          </a:p>
        </p:txBody>
      </p:sp>
      <p:grpSp>
        <p:nvGrpSpPr>
          <p:cNvPr id="17" name="object 17"/>
          <p:cNvGrpSpPr/>
          <p:nvPr/>
        </p:nvGrpSpPr>
        <p:grpSpPr>
          <a:xfrm>
            <a:off x="7151369" y="2281811"/>
            <a:ext cx="3694429" cy="3604260"/>
            <a:chOff x="7151369" y="2281811"/>
            <a:chExt cx="3694429" cy="3604260"/>
          </a:xfrm>
        </p:grpSpPr>
        <p:sp>
          <p:nvSpPr>
            <p:cNvPr id="18" name="object 18"/>
            <p:cNvSpPr/>
            <p:nvPr/>
          </p:nvSpPr>
          <p:spPr>
            <a:xfrm>
              <a:off x="7215251" y="2281821"/>
              <a:ext cx="116839" cy="2087880"/>
            </a:xfrm>
            <a:custGeom>
              <a:avLst/>
              <a:gdLst/>
              <a:ahLst/>
              <a:cxnLst/>
              <a:rect l="l" t="t" r="r" b="b"/>
              <a:pathLst>
                <a:path w="116840" h="2087879">
                  <a:moveTo>
                    <a:pt x="101600" y="1204722"/>
                  </a:moveTo>
                  <a:lnTo>
                    <a:pt x="0" y="1204722"/>
                  </a:lnTo>
                  <a:lnTo>
                    <a:pt x="0" y="1384719"/>
                  </a:lnTo>
                  <a:lnTo>
                    <a:pt x="101600" y="1384719"/>
                  </a:lnTo>
                  <a:lnTo>
                    <a:pt x="101600" y="1204722"/>
                  </a:lnTo>
                  <a:close/>
                </a:path>
                <a:path w="116840" h="2087879">
                  <a:moveTo>
                    <a:pt x="101600" y="890016"/>
                  </a:moveTo>
                  <a:lnTo>
                    <a:pt x="0" y="890016"/>
                  </a:lnTo>
                  <a:lnTo>
                    <a:pt x="0" y="1070013"/>
                  </a:lnTo>
                  <a:lnTo>
                    <a:pt x="101600" y="1070013"/>
                  </a:lnTo>
                  <a:lnTo>
                    <a:pt x="101600" y="890016"/>
                  </a:lnTo>
                  <a:close/>
                </a:path>
                <a:path w="116840" h="2087879">
                  <a:moveTo>
                    <a:pt x="101600" y="583692"/>
                  </a:moveTo>
                  <a:lnTo>
                    <a:pt x="0" y="583692"/>
                  </a:lnTo>
                  <a:lnTo>
                    <a:pt x="0" y="763689"/>
                  </a:lnTo>
                  <a:lnTo>
                    <a:pt x="101600" y="763689"/>
                  </a:lnTo>
                  <a:lnTo>
                    <a:pt x="101600" y="583692"/>
                  </a:lnTo>
                  <a:close/>
                </a:path>
                <a:path w="116840" h="2087879">
                  <a:moveTo>
                    <a:pt x="101600" y="294894"/>
                  </a:moveTo>
                  <a:lnTo>
                    <a:pt x="0" y="294894"/>
                  </a:lnTo>
                  <a:lnTo>
                    <a:pt x="0" y="474891"/>
                  </a:lnTo>
                  <a:lnTo>
                    <a:pt x="101600" y="474891"/>
                  </a:lnTo>
                  <a:lnTo>
                    <a:pt x="101600" y="294894"/>
                  </a:lnTo>
                  <a:close/>
                </a:path>
                <a:path w="116840" h="2087879">
                  <a:moveTo>
                    <a:pt x="101600" y="0"/>
                  </a:moveTo>
                  <a:lnTo>
                    <a:pt x="0" y="0"/>
                  </a:lnTo>
                  <a:lnTo>
                    <a:pt x="0" y="179997"/>
                  </a:lnTo>
                  <a:lnTo>
                    <a:pt x="101600" y="179997"/>
                  </a:lnTo>
                  <a:lnTo>
                    <a:pt x="101600" y="0"/>
                  </a:lnTo>
                  <a:close/>
                </a:path>
                <a:path w="116840" h="2087879">
                  <a:moveTo>
                    <a:pt x="116840" y="1907286"/>
                  </a:moveTo>
                  <a:lnTo>
                    <a:pt x="15240" y="1907286"/>
                  </a:lnTo>
                  <a:lnTo>
                    <a:pt x="15240" y="2087283"/>
                  </a:lnTo>
                  <a:lnTo>
                    <a:pt x="116840" y="2087283"/>
                  </a:lnTo>
                  <a:lnTo>
                    <a:pt x="116840" y="1907286"/>
                  </a:lnTo>
                  <a:close/>
                </a:path>
              </a:pathLst>
            </a:custGeom>
            <a:solidFill>
              <a:srgbClr val="CD9146"/>
            </a:solidFill>
          </p:spPr>
          <p:txBody>
            <a:bodyPr wrap="square" lIns="0" tIns="0" rIns="0" bIns="0" rtlCol="0"/>
            <a:lstStyle/>
            <a:p>
              <a:endParaRPr/>
            </a:p>
          </p:txBody>
        </p:sp>
        <p:sp>
          <p:nvSpPr>
            <p:cNvPr id="19" name="object 19"/>
            <p:cNvSpPr/>
            <p:nvPr/>
          </p:nvSpPr>
          <p:spPr>
            <a:xfrm>
              <a:off x="7281290" y="4517511"/>
              <a:ext cx="0" cy="464820"/>
            </a:xfrm>
            <a:custGeom>
              <a:avLst/>
              <a:gdLst/>
              <a:ahLst/>
              <a:cxnLst/>
              <a:rect l="l" t="t" r="r" b="b"/>
              <a:pathLst>
                <a:path h="464820">
                  <a:moveTo>
                    <a:pt x="0" y="464426"/>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7160894" y="5156069"/>
              <a:ext cx="3675379" cy="720090"/>
            </a:xfrm>
            <a:custGeom>
              <a:avLst/>
              <a:gdLst/>
              <a:ahLst/>
              <a:cxnLst/>
              <a:rect l="l" t="t" r="r" b="b"/>
              <a:pathLst>
                <a:path w="3675379" h="720089">
                  <a:moveTo>
                    <a:pt x="3609911" y="0"/>
                  </a:moveTo>
                  <a:lnTo>
                    <a:pt x="65214" y="0"/>
                  </a:lnTo>
                  <a:lnTo>
                    <a:pt x="39829" y="5124"/>
                  </a:lnTo>
                  <a:lnTo>
                    <a:pt x="19100" y="19100"/>
                  </a:lnTo>
                  <a:lnTo>
                    <a:pt x="5124" y="39829"/>
                  </a:lnTo>
                  <a:lnTo>
                    <a:pt x="0" y="65214"/>
                  </a:lnTo>
                  <a:lnTo>
                    <a:pt x="0" y="654888"/>
                  </a:lnTo>
                  <a:lnTo>
                    <a:pt x="5124" y="680265"/>
                  </a:lnTo>
                  <a:lnTo>
                    <a:pt x="19100" y="700990"/>
                  </a:lnTo>
                  <a:lnTo>
                    <a:pt x="39829" y="714965"/>
                  </a:lnTo>
                  <a:lnTo>
                    <a:pt x="65214" y="720090"/>
                  </a:lnTo>
                  <a:lnTo>
                    <a:pt x="3609911" y="720090"/>
                  </a:lnTo>
                  <a:lnTo>
                    <a:pt x="3635296" y="714965"/>
                  </a:lnTo>
                  <a:lnTo>
                    <a:pt x="3656025" y="700990"/>
                  </a:lnTo>
                  <a:lnTo>
                    <a:pt x="3670001" y="680265"/>
                  </a:lnTo>
                  <a:lnTo>
                    <a:pt x="3675126" y="654888"/>
                  </a:lnTo>
                  <a:lnTo>
                    <a:pt x="3675126" y="65214"/>
                  </a:lnTo>
                  <a:lnTo>
                    <a:pt x="3670001" y="39829"/>
                  </a:lnTo>
                  <a:lnTo>
                    <a:pt x="3656025" y="19100"/>
                  </a:lnTo>
                  <a:lnTo>
                    <a:pt x="3635296" y="5124"/>
                  </a:lnTo>
                  <a:lnTo>
                    <a:pt x="3609911" y="0"/>
                  </a:lnTo>
                  <a:close/>
                </a:path>
              </a:pathLst>
            </a:custGeom>
            <a:solidFill>
              <a:srgbClr val="FFF4D2"/>
            </a:solidFill>
          </p:spPr>
          <p:txBody>
            <a:bodyPr wrap="square" lIns="0" tIns="0" rIns="0" bIns="0" rtlCol="0"/>
            <a:lstStyle/>
            <a:p>
              <a:endParaRPr/>
            </a:p>
          </p:txBody>
        </p:sp>
        <p:sp>
          <p:nvSpPr>
            <p:cNvPr id="21" name="object 21"/>
            <p:cNvSpPr/>
            <p:nvPr/>
          </p:nvSpPr>
          <p:spPr>
            <a:xfrm>
              <a:off x="7160894" y="5156069"/>
              <a:ext cx="3675379" cy="720090"/>
            </a:xfrm>
            <a:custGeom>
              <a:avLst/>
              <a:gdLst/>
              <a:ahLst/>
              <a:cxnLst/>
              <a:rect l="l" t="t" r="r" b="b"/>
              <a:pathLst>
                <a:path w="3675379" h="720089">
                  <a:moveTo>
                    <a:pt x="0" y="65214"/>
                  </a:moveTo>
                  <a:lnTo>
                    <a:pt x="5124" y="39829"/>
                  </a:lnTo>
                  <a:lnTo>
                    <a:pt x="19100" y="19100"/>
                  </a:lnTo>
                  <a:lnTo>
                    <a:pt x="39829" y="5124"/>
                  </a:lnTo>
                  <a:lnTo>
                    <a:pt x="65214" y="0"/>
                  </a:lnTo>
                  <a:lnTo>
                    <a:pt x="3609911" y="0"/>
                  </a:lnTo>
                  <a:lnTo>
                    <a:pt x="3635296" y="5124"/>
                  </a:lnTo>
                  <a:lnTo>
                    <a:pt x="3656025" y="19100"/>
                  </a:lnTo>
                  <a:lnTo>
                    <a:pt x="3670001" y="39829"/>
                  </a:lnTo>
                  <a:lnTo>
                    <a:pt x="3675126" y="65214"/>
                  </a:lnTo>
                  <a:lnTo>
                    <a:pt x="3675126" y="654888"/>
                  </a:lnTo>
                  <a:lnTo>
                    <a:pt x="3670001" y="680265"/>
                  </a:lnTo>
                  <a:lnTo>
                    <a:pt x="3656025" y="700990"/>
                  </a:lnTo>
                  <a:lnTo>
                    <a:pt x="3635296" y="714965"/>
                  </a:lnTo>
                  <a:lnTo>
                    <a:pt x="3609911" y="720090"/>
                  </a:lnTo>
                  <a:lnTo>
                    <a:pt x="65214" y="720090"/>
                  </a:lnTo>
                  <a:lnTo>
                    <a:pt x="39829" y="714965"/>
                  </a:lnTo>
                  <a:lnTo>
                    <a:pt x="19100" y="700990"/>
                  </a:lnTo>
                  <a:lnTo>
                    <a:pt x="5124" y="680265"/>
                  </a:lnTo>
                  <a:lnTo>
                    <a:pt x="0" y="654888"/>
                  </a:lnTo>
                  <a:lnTo>
                    <a:pt x="0" y="65214"/>
                  </a:lnTo>
                  <a:close/>
                </a:path>
              </a:pathLst>
            </a:custGeom>
            <a:ln w="19050">
              <a:solidFill>
                <a:srgbClr val="BB8542"/>
              </a:solidFill>
            </a:ln>
          </p:spPr>
          <p:txBody>
            <a:bodyPr wrap="square" lIns="0" tIns="0" rIns="0" bIns="0" rtlCol="0"/>
            <a:lstStyle/>
            <a:p>
              <a:endParaRPr/>
            </a:p>
          </p:txBody>
        </p:sp>
        <p:pic>
          <p:nvPicPr>
            <p:cNvPr id="22" name="object 22"/>
            <p:cNvPicPr/>
            <p:nvPr/>
          </p:nvPicPr>
          <p:blipFill>
            <a:blip r:embed="rId6" cstate="print"/>
            <a:stretch>
              <a:fillRect/>
            </a:stretch>
          </p:blipFill>
          <p:spPr>
            <a:xfrm>
              <a:off x="7309866" y="5276850"/>
              <a:ext cx="548639" cy="457199"/>
            </a:xfrm>
            <a:prstGeom prst="rect">
              <a:avLst/>
            </a:prstGeom>
          </p:spPr>
        </p:pic>
      </p:grpSp>
      <p:sp>
        <p:nvSpPr>
          <p:cNvPr id="23" name="object 23"/>
          <p:cNvSpPr/>
          <p:nvPr/>
        </p:nvSpPr>
        <p:spPr>
          <a:xfrm>
            <a:off x="256031" y="5875025"/>
            <a:ext cx="2952750" cy="598170"/>
          </a:xfrm>
          <a:custGeom>
            <a:avLst/>
            <a:gdLst/>
            <a:ahLst/>
            <a:cxnLst/>
            <a:rect l="l" t="t" r="r" b="b"/>
            <a:pathLst>
              <a:path w="2952750" h="598170">
                <a:moveTo>
                  <a:pt x="2884081" y="0"/>
                </a:moveTo>
                <a:lnTo>
                  <a:pt x="68668" y="0"/>
                </a:lnTo>
                <a:lnTo>
                  <a:pt x="41940" y="5396"/>
                </a:lnTo>
                <a:lnTo>
                  <a:pt x="20113" y="20113"/>
                </a:lnTo>
                <a:lnTo>
                  <a:pt x="5396" y="41940"/>
                </a:lnTo>
                <a:lnTo>
                  <a:pt x="0" y="68668"/>
                </a:lnTo>
                <a:lnTo>
                  <a:pt x="0" y="529488"/>
                </a:lnTo>
                <a:lnTo>
                  <a:pt x="5396" y="556223"/>
                </a:lnTo>
                <a:lnTo>
                  <a:pt x="20113" y="578054"/>
                </a:lnTo>
                <a:lnTo>
                  <a:pt x="41940" y="592773"/>
                </a:lnTo>
                <a:lnTo>
                  <a:pt x="68668" y="598169"/>
                </a:lnTo>
                <a:lnTo>
                  <a:pt x="2884081" y="598169"/>
                </a:lnTo>
                <a:lnTo>
                  <a:pt x="2910809" y="592773"/>
                </a:lnTo>
                <a:lnTo>
                  <a:pt x="2932636" y="578054"/>
                </a:lnTo>
                <a:lnTo>
                  <a:pt x="2947353" y="556223"/>
                </a:lnTo>
                <a:lnTo>
                  <a:pt x="2952750" y="529488"/>
                </a:lnTo>
                <a:lnTo>
                  <a:pt x="2952750" y="68668"/>
                </a:lnTo>
                <a:lnTo>
                  <a:pt x="2947353" y="41940"/>
                </a:lnTo>
                <a:lnTo>
                  <a:pt x="2932636" y="20113"/>
                </a:lnTo>
                <a:lnTo>
                  <a:pt x="2910809" y="5396"/>
                </a:lnTo>
                <a:lnTo>
                  <a:pt x="2884081" y="0"/>
                </a:lnTo>
                <a:close/>
              </a:path>
            </a:pathLst>
          </a:custGeom>
          <a:solidFill>
            <a:srgbClr val="3C6EB8">
              <a:alpha val="74900"/>
            </a:srgbClr>
          </a:solidFill>
        </p:spPr>
        <p:txBody>
          <a:bodyPr wrap="square" lIns="0" tIns="0" rIns="0" bIns="0" rtlCol="0"/>
          <a:lstStyle/>
          <a:p>
            <a:endParaRPr/>
          </a:p>
        </p:txBody>
      </p:sp>
      <p:sp>
        <p:nvSpPr>
          <p:cNvPr id="24" name="object 24"/>
          <p:cNvSpPr txBox="1"/>
          <p:nvPr/>
        </p:nvSpPr>
        <p:spPr>
          <a:xfrm>
            <a:off x="965610" y="6006823"/>
            <a:ext cx="2002789" cy="269875"/>
          </a:xfrm>
          <a:prstGeom prst="rect">
            <a:avLst/>
          </a:prstGeom>
        </p:spPr>
        <p:txBody>
          <a:bodyPr vert="horz" wrap="square" lIns="0" tIns="12700" rIns="0" bIns="0" rtlCol="0">
            <a:spAutoFit/>
          </a:bodyPr>
          <a:lstStyle/>
          <a:p>
            <a:pPr marL="12700">
              <a:lnSpc>
                <a:spcPct val="100000"/>
              </a:lnSpc>
              <a:spcBef>
                <a:spcPts val="100"/>
              </a:spcBef>
            </a:pPr>
            <a:r>
              <a:rPr sz="1600" b="1" spc="-5" dirty="0">
                <a:latin typeface="Arial"/>
                <a:cs typeface="Arial"/>
              </a:rPr>
              <a:t>Level</a:t>
            </a:r>
            <a:r>
              <a:rPr sz="1600" b="1" spc="-25" dirty="0">
                <a:latin typeface="Arial"/>
                <a:cs typeface="Arial"/>
              </a:rPr>
              <a:t> </a:t>
            </a:r>
            <a:r>
              <a:rPr sz="1600" b="1" spc="-5" dirty="0">
                <a:latin typeface="Arial"/>
                <a:cs typeface="Arial"/>
              </a:rPr>
              <a:t>of</a:t>
            </a:r>
            <a:r>
              <a:rPr sz="1600" b="1" spc="-15" dirty="0">
                <a:latin typeface="Arial"/>
                <a:cs typeface="Arial"/>
              </a:rPr>
              <a:t> </a:t>
            </a:r>
            <a:r>
              <a:rPr sz="1600" b="1" spc="-5" dirty="0">
                <a:latin typeface="Arial"/>
                <a:cs typeface="Arial"/>
              </a:rPr>
              <a:t>Evidence:</a:t>
            </a:r>
            <a:r>
              <a:rPr sz="1600" b="1" spc="-15" dirty="0">
                <a:latin typeface="Arial"/>
                <a:cs typeface="Arial"/>
              </a:rPr>
              <a:t> </a:t>
            </a:r>
            <a:r>
              <a:rPr sz="1600" dirty="0">
                <a:latin typeface="Arial MT"/>
                <a:cs typeface="Arial MT"/>
              </a:rPr>
              <a:t>A</a:t>
            </a:r>
            <a:endParaRPr sz="1600">
              <a:latin typeface="Arial MT"/>
              <a:cs typeface="Arial MT"/>
            </a:endParaRPr>
          </a:p>
        </p:txBody>
      </p:sp>
      <p:pic>
        <p:nvPicPr>
          <p:cNvPr id="25" name="object 25"/>
          <p:cNvPicPr/>
          <p:nvPr/>
        </p:nvPicPr>
        <p:blipFill>
          <a:blip r:embed="rId7" cstate="print"/>
          <a:stretch>
            <a:fillRect/>
          </a:stretch>
        </p:blipFill>
        <p:spPr>
          <a:xfrm>
            <a:off x="451865" y="5974841"/>
            <a:ext cx="342137" cy="454151"/>
          </a:xfrm>
          <a:prstGeom prst="rect">
            <a:avLst/>
          </a:prstGeom>
        </p:spPr>
      </p:pic>
      <p:sp>
        <p:nvSpPr>
          <p:cNvPr id="26" name="object 26"/>
          <p:cNvSpPr txBox="1"/>
          <p:nvPr/>
        </p:nvSpPr>
        <p:spPr>
          <a:xfrm>
            <a:off x="7179970" y="5224369"/>
            <a:ext cx="3637279" cy="544195"/>
          </a:xfrm>
          <a:prstGeom prst="rect">
            <a:avLst/>
          </a:prstGeom>
        </p:spPr>
        <p:txBody>
          <a:bodyPr vert="horz" wrap="square" lIns="0" tIns="12700" rIns="0" bIns="0" rtlCol="0">
            <a:spAutoFit/>
          </a:bodyPr>
          <a:lstStyle/>
          <a:p>
            <a:pPr marL="793750">
              <a:lnSpc>
                <a:spcPct val="100000"/>
              </a:lnSpc>
              <a:spcBef>
                <a:spcPts val="100"/>
              </a:spcBef>
            </a:pPr>
            <a:r>
              <a:rPr sz="1800" b="1" spc="-5" dirty="0">
                <a:solidFill>
                  <a:srgbClr val="921828"/>
                </a:solidFill>
                <a:latin typeface="Arial"/>
                <a:cs typeface="Arial"/>
              </a:rPr>
              <a:t>Contraindication:</a:t>
            </a:r>
            <a:endParaRPr sz="1800">
              <a:latin typeface="Arial"/>
              <a:cs typeface="Arial"/>
            </a:endParaRPr>
          </a:p>
          <a:p>
            <a:pPr marL="793750">
              <a:lnSpc>
                <a:spcPct val="100000"/>
              </a:lnSpc>
            </a:pPr>
            <a:r>
              <a:rPr sz="1600" spc="-5" dirty="0">
                <a:latin typeface="Arial MT"/>
                <a:cs typeface="Arial MT"/>
              </a:rPr>
              <a:t>Prior allergic</a:t>
            </a:r>
            <a:r>
              <a:rPr sz="1600" spc="-15" dirty="0">
                <a:latin typeface="Arial MT"/>
                <a:cs typeface="Arial MT"/>
              </a:rPr>
              <a:t> </a:t>
            </a:r>
            <a:r>
              <a:rPr sz="1600" spc="-5" dirty="0">
                <a:latin typeface="Arial MT"/>
                <a:cs typeface="Arial MT"/>
              </a:rPr>
              <a:t>reaction to</a:t>
            </a:r>
            <a:r>
              <a:rPr sz="1600" dirty="0">
                <a:latin typeface="Arial MT"/>
                <a:cs typeface="Arial MT"/>
              </a:rPr>
              <a:t> </a:t>
            </a:r>
            <a:r>
              <a:rPr sz="1600" spc="-5" dirty="0">
                <a:latin typeface="Arial MT"/>
                <a:cs typeface="Arial MT"/>
              </a:rPr>
              <a:t>TXA</a:t>
            </a:r>
            <a:endParaRPr sz="1600">
              <a:latin typeface="Arial MT"/>
              <a:cs typeface="Arial MT"/>
            </a:endParaRPr>
          </a:p>
        </p:txBody>
      </p:sp>
      <p:sp>
        <p:nvSpPr>
          <p:cNvPr id="28" name="object 28"/>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29" name="object 29"/>
          <p:cNvSpPr txBox="1">
            <a:spLocks noGrp="1"/>
          </p:cNvSpPr>
          <p:nvPr>
            <p:ph type="sldNum" sz="quarter" idx="7"/>
          </p:nvPr>
        </p:nvSpPr>
        <p:spPr>
          <a:prstGeom prst="rect">
            <a:avLst/>
          </a:prstGeom>
        </p:spPr>
        <p:txBody>
          <a:bodyPr vert="horz" wrap="square" lIns="0" tIns="45314" rIns="0" bIns="0" rtlCol="0">
            <a:spAutoFit/>
          </a:bodyPr>
          <a:lstStyle/>
          <a:p>
            <a:pPr marL="38100">
              <a:lnSpc>
                <a:spcPts val="1425"/>
              </a:lnSpc>
            </a:pPr>
            <a:fld id="{81D60167-4931-47E6-BA6A-407CBD079E47}" type="slidenum">
              <a:rPr dirty="0"/>
              <a:t>22</a:t>
            </a:fld>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1912" rIns="0" bIns="0" rtlCol="0">
            <a:spAutoFit/>
          </a:bodyPr>
          <a:lstStyle/>
          <a:p>
            <a:pPr marL="12700">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3580765" y="873432"/>
            <a:ext cx="502920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BB8542"/>
                </a:solidFill>
                <a:latin typeface="Arial"/>
                <a:cs typeface="Arial"/>
              </a:rPr>
              <a:t>TXA</a:t>
            </a:r>
            <a:r>
              <a:rPr sz="3600" b="1" spc="-75" dirty="0">
                <a:solidFill>
                  <a:srgbClr val="BB8542"/>
                </a:solidFill>
                <a:latin typeface="Arial"/>
                <a:cs typeface="Arial"/>
              </a:rPr>
              <a:t> </a:t>
            </a:r>
            <a:r>
              <a:rPr sz="3600" b="1" spc="-5" dirty="0">
                <a:latin typeface="Arial"/>
                <a:cs typeface="Arial"/>
              </a:rPr>
              <a:t>ADMINISTRATION</a:t>
            </a:r>
            <a:endParaRPr sz="3600">
              <a:latin typeface="Arial"/>
              <a:cs typeface="Arial"/>
            </a:endParaRPr>
          </a:p>
        </p:txBody>
      </p:sp>
      <p:sp>
        <p:nvSpPr>
          <p:cNvPr id="5" name="object 5"/>
          <p:cNvSpPr/>
          <p:nvPr/>
        </p:nvSpPr>
        <p:spPr>
          <a:xfrm>
            <a:off x="6262878" y="5985509"/>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sp>
        <p:nvSpPr>
          <p:cNvPr id="6" name="object 6"/>
          <p:cNvSpPr txBox="1"/>
          <p:nvPr/>
        </p:nvSpPr>
        <p:spPr>
          <a:xfrm>
            <a:off x="7196831" y="1866083"/>
            <a:ext cx="309943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POTENTIAL</a:t>
            </a:r>
            <a:r>
              <a:rPr sz="1800" b="1" spc="-30" dirty="0">
                <a:latin typeface="Arial"/>
                <a:cs typeface="Arial"/>
              </a:rPr>
              <a:t> </a:t>
            </a:r>
            <a:r>
              <a:rPr sz="1800" b="1" spc="-5" dirty="0">
                <a:latin typeface="Arial"/>
                <a:cs typeface="Arial"/>
              </a:rPr>
              <a:t>SIDE</a:t>
            </a:r>
            <a:r>
              <a:rPr sz="1800" b="1" spc="-30" dirty="0">
                <a:latin typeface="Arial"/>
                <a:cs typeface="Arial"/>
              </a:rPr>
              <a:t> </a:t>
            </a:r>
            <a:r>
              <a:rPr sz="1800" b="1" spc="-5" dirty="0">
                <a:latin typeface="Arial"/>
                <a:cs typeface="Arial"/>
              </a:rPr>
              <a:t>EFFECTS:</a:t>
            </a:r>
            <a:endParaRPr sz="1800">
              <a:latin typeface="Arial"/>
              <a:cs typeface="Arial"/>
            </a:endParaRPr>
          </a:p>
        </p:txBody>
      </p:sp>
      <p:sp>
        <p:nvSpPr>
          <p:cNvPr id="7" name="object 7"/>
          <p:cNvSpPr txBox="1"/>
          <p:nvPr/>
        </p:nvSpPr>
        <p:spPr>
          <a:xfrm>
            <a:off x="7471150" y="2241673"/>
            <a:ext cx="3964304" cy="57404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Blurred vision </a:t>
            </a:r>
            <a:r>
              <a:rPr sz="1800" dirty="0">
                <a:latin typeface="Arial MT"/>
                <a:cs typeface="Arial MT"/>
              </a:rPr>
              <a:t>or impaired color </a:t>
            </a:r>
            <a:r>
              <a:rPr sz="1800" spc="-5" dirty="0">
                <a:latin typeface="Arial MT"/>
                <a:cs typeface="Arial MT"/>
              </a:rPr>
              <a:t>vision, </a:t>
            </a:r>
            <a:r>
              <a:rPr sz="1800" dirty="0">
                <a:latin typeface="Arial MT"/>
                <a:cs typeface="Arial MT"/>
              </a:rPr>
              <a:t> </a:t>
            </a:r>
            <a:r>
              <a:rPr sz="1800" spc="-5" dirty="0">
                <a:latin typeface="Arial MT"/>
                <a:cs typeface="Arial MT"/>
              </a:rPr>
              <a:t>nausea,</a:t>
            </a:r>
            <a:r>
              <a:rPr sz="1800" spc="-10" dirty="0">
                <a:latin typeface="Arial MT"/>
                <a:cs typeface="Arial MT"/>
              </a:rPr>
              <a:t> </a:t>
            </a:r>
            <a:r>
              <a:rPr sz="1800" spc="-5" dirty="0">
                <a:latin typeface="Arial MT"/>
                <a:cs typeface="Arial MT"/>
              </a:rPr>
              <a:t>vomiting,</a:t>
            </a:r>
            <a:r>
              <a:rPr sz="1800" spc="-10" dirty="0">
                <a:latin typeface="Arial MT"/>
                <a:cs typeface="Arial MT"/>
              </a:rPr>
              <a:t> </a:t>
            </a:r>
            <a:r>
              <a:rPr sz="1800" dirty="0">
                <a:latin typeface="Arial MT"/>
                <a:cs typeface="Arial MT"/>
              </a:rPr>
              <a:t>diarrhea</a:t>
            </a:r>
            <a:r>
              <a:rPr sz="1800" spc="-5" dirty="0">
                <a:latin typeface="Arial MT"/>
                <a:cs typeface="Arial MT"/>
              </a:rPr>
              <a:t> (temporary)</a:t>
            </a:r>
            <a:endParaRPr sz="1800">
              <a:latin typeface="Arial MT"/>
              <a:cs typeface="Arial MT"/>
            </a:endParaRPr>
          </a:p>
        </p:txBody>
      </p:sp>
      <p:sp>
        <p:nvSpPr>
          <p:cNvPr id="8" name="object 8"/>
          <p:cNvSpPr txBox="1"/>
          <p:nvPr/>
        </p:nvSpPr>
        <p:spPr>
          <a:xfrm>
            <a:off x="7196831" y="3100523"/>
            <a:ext cx="2552065" cy="299720"/>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DRUG</a:t>
            </a:r>
            <a:r>
              <a:rPr sz="1800" b="1" spc="-60" dirty="0">
                <a:latin typeface="Arial"/>
                <a:cs typeface="Arial"/>
              </a:rPr>
              <a:t> </a:t>
            </a:r>
            <a:r>
              <a:rPr sz="1800" b="1" spc="-5" dirty="0">
                <a:latin typeface="Arial"/>
                <a:cs typeface="Arial"/>
              </a:rPr>
              <a:t>INTERACTIONS:</a:t>
            </a:r>
            <a:endParaRPr sz="1800">
              <a:latin typeface="Arial"/>
              <a:cs typeface="Arial"/>
            </a:endParaRPr>
          </a:p>
        </p:txBody>
      </p:sp>
      <p:sp>
        <p:nvSpPr>
          <p:cNvPr id="9" name="object 9"/>
          <p:cNvSpPr txBox="1"/>
          <p:nvPr/>
        </p:nvSpPr>
        <p:spPr>
          <a:xfrm>
            <a:off x="7471150" y="3476113"/>
            <a:ext cx="4014470" cy="84836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Factor IX </a:t>
            </a:r>
            <a:r>
              <a:rPr sz="1800" dirty="0">
                <a:latin typeface="Arial MT"/>
                <a:cs typeface="Arial MT"/>
              </a:rPr>
              <a:t>complex </a:t>
            </a:r>
            <a:r>
              <a:rPr sz="1800" spc="-5" dirty="0">
                <a:latin typeface="Arial MT"/>
                <a:cs typeface="Arial MT"/>
              </a:rPr>
              <a:t>concentrates </a:t>
            </a:r>
            <a:r>
              <a:rPr sz="1800" dirty="0">
                <a:latin typeface="Arial MT"/>
                <a:cs typeface="Arial MT"/>
              </a:rPr>
              <a:t>or </a:t>
            </a:r>
            <a:r>
              <a:rPr sz="1800" spc="-5" dirty="0">
                <a:latin typeface="Arial MT"/>
                <a:cs typeface="Arial MT"/>
              </a:rPr>
              <a:t>anti- </a:t>
            </a:r>
            <a:r>
              <a:rPr sz="1800" spc="-490" dirty="0">
                <a:latin typeface="Arial MT"/>
                <a:cs typeface="Arial MT"/>
              </a:rPr>
              <a:t> </a:t>
            </a:r>
            <a:r>
              <a:rPr sz="1800" spc="-5" dirty="0">
                <a:latin typeface="Arial MT"/>
                <a:cs typeface="Arial MT"/>
              </a:rPr>
              <a:t>inhibitor</a:t>
            </a:r>
            <a:r>
              <a:rPr sz="1800" spc="-20" dirty="0">
                <a:latin typeface="Arial MT"/>
                <a:cs typeface="Arial MT"/>
              </a:rPr>
              <a:t> </a:t>
            </a:r>
            <a:r>
              <a:rPr sz="1800" dirty="0">
                <a:latin typeface="Arial MT"/>
                <a:cs typeface="Arial MT"/>
              </a:rPr>
              <a:t>coagulant</a:t>
            </a:r>
            <a:r>
              <a:rPr sz="1800" spc="-15" dirty="0">
                <a:latin typeface="Arial MT"/>
                <a:cs typeface="Arial MT"/>
              </a:rPr>
              <a:t> </a:t>
            </a:r>
            <a:r>
              <a:rPr sz="1800" spc="-5" dirty="0">
                <a:latin typeface="Arial MT"/>
                <a:cs typeface="Arial MT"/>
              </a:rPr>
              <a:t>concentrates</a:t>
            </a:r>
            <a:endParaRPr sz="1800">
              <a:latin typeface="Arial MT"/>
              <a:cs typeface="Arial MT"/>
            </a:endParaRPr>
          </a:p>
          <a:p>
            <a:pPr marL="12700">
              <a:lnSpc>
                <a:spcPct val="100000"/>
              </a:lnSpc>
            </a:pPr>
            <a:r>
              <a:rPr sz="1800" spc="-5" dirty="0">
                <a:latin typeface="Arial MT"/>
                <a:cs typeface="Arial MT"/>
              </a:rPr>
              <a:t>(risk </a:t>
            </a:r>
            <a:r>
              <a:rPr sz="1800" dirty="0">
                <a:latin typeface="Arial MT"/>
                <a:cs typeface="Arial MT"/>
              </a:rPr>
              <a:t>of</a:t>
            </a:r>
            <a:r>
              <a:rPr sz="1800" spc="-5" dirty="0">
                <a:latin typeface="Arial MT"/>
                <a:cs typeface="Arial MT"/>
              </a:rPr>
              <a:t> thrombosis</a:t>
            </a:r>
            <a:r>
              <a:rPr sz="1800" spc="-10" dirty="0">
                <a:latin typeface="Arial MT"/>
                <a:cs typeface="Arial MT"/>
              </a:rPr>
              <a:t> </a:t>
            </a:r>
            <a:r>
              <a:rPr sz="1800" dirty="0">
                <a:latin typeface="Arial MT"/>
                <a:cs typeface="Arial MT"/>
              </a:rPr>
              <a:t>may</a:t>
            </a:r>
            <a:r>
              <a:rPr sz="1800" spc="-5" dirty="0">
                <a:latin typeface="Arial MT"/>
                <a:cs typeface="Arial MT"/>
              </a:rPr>
              <a:t> </a:t>
            </a:r>
            <a:r>
              <a:rPr sz="1800" dirty="0">
                <a:latin typeface="Arial MT"/>
                <a:cs typeface="Arial MT"/>
              </a:rPr>
              <a:t>be</a:t>
            </a:r>
            <a:r>
              <a:rPr sz="1800" spc="-5" dirty="0">
                <a:latin typeface="Arial MT"/>
                <a:cs typeface="Arial MT"/>
              </a:rPr>
              <a:t> increased)</a:t>
            </a:r>
            <a:endParaRPr sz="1800">
              <a:latin typeface="Arial MT"/>
              <a:cs typeface="Arial MT"/>
            </a:endParaRPr>
          </a:p>
        </p:txBody>
      </p:sp>
      <p:sp>
        <p:nvSpPr>
          <p:cNvPr id="10" name="object 10"/>
          <p:cNvSpPr txBox="1"/>
          <p:nvPr/>
        </p:nvSpPr>
        <p:spPr>
          <a:xfrm>
            <a:off x="830320" y="4166256"/>
            <a:ext cx="3369945" cy="776605"/>
          </a:xfrm>
          <a:prstGeom prst="rect">
            <a:avLst/>
          </a:prstGeom>
        </p:spPr>
        <p:txBody>
          <a:bodyPr vert="horz" wrap="square" lIns="0" tIns="113664" rIns="0" bIns="0" rtlCol="0">
            <a:spAutoFit/>
          </a:bodyPr>
          <a:lstStyle/>
          <a:p>
            <a:pPr marL="12700">
              <a:lnSpc>
                <a:spcPct val="100000"/>
              </a:lnSpc>
              <a:spcBef>
                <a:spcPts val="894"/>
              </a:spcBef>
            </a:pPr>
            <a:r>
              <a:rPr sz="1800" b="1" spc="-5" dirty="0">
                <a:latin typeface="Arial"/>
                <a:cs typeface="Arial"/>
              </a:rPr>
              <a:t>ONSET/PEAK/DURATION:</a:t>
            </a:r>
            <a:endParaRPr sz="1800">
              <a:latin typeface="Arial"/>
              <a:cs typeface="Arial"/>
            </a:endParaRPr>
          </a:p>
          <a:p>
            <a:pPr marL="243840">
              <a:lnSpc>
                <a:spcPct val="100000"/>
              </a:lnSpc>
              <a:spcBef>
                <a:spcPts val="800"/>
              </a:spcBef>
            </a:pPr>
            <a:r>
              <a:rPr sz="1800" dirty="0">
                <a:latin typeface="Arial MT"/>
                <a:cs typeface="Arial MT"/>
              </a:rPr>
              <a:t>30</a:t>
            </a:r>
            <a:r>
              <a:rPr sz="1800" spc="-15" dirty="0">
                <a:latin typeface="Arial MT"/>
                <a:cs typeface="Arial MT"/>
              </a:rPr>
              <a:t> </a:t>
            </a:r>
            <a:r>
              <a:rPr sz="1800" spc="-5" dirty="0">
                <a:latin typeface="Arial MT"/>
                <a:cs typeface="Arial MT"/>
              </a:rPr>
              <a:t>sec-5</a:t>
            </a:r>
            <a:r>
              <a:rPr sz="1800" spc="-15" dirty="0">
                <a:latin typeface="Arial MT"/>
                <a:cs typeface="Arial MT"/>
              </a:rPr>
              <a:t> </a:t>
            </a:r>
            <a:r>
              <a:rPr sz="1800" spc="-5" dirty="0">
                <a:latin typeface="Arial MT"/>
                <a:cs typeface="Arial MT"/>
              </a:rPr>
              <a:t>min/30</a:t>
            </a:r>
            <a:r>
              <a:rPr sz="1800" spc="-10" dirty="0">
                <a:latin typeface="Arial MT"/>
                <a:cs typeface="Arial MT"/>
              </a:rPr>
              <a:t> </a:t>
            </a:r>
            <a:r>
              <a:rPr sz="1800" dirty="0">
                <a:latin typeface="Arial MT"/>
                <a:cs typeface="Arial MT"/>
              </a:rPr>
              <a:t>min-2</a:t>
            </a:r>
            <a:r>
              <a:rPr sz="1800" spc="-20" dirty="0">
                <a:latin typeface="Arial MT"/>
                <a:cs typeface="Arial MT"/>
              </a:rPr>
              <a:t> </a:t>
            </a:r>
            <a:r>
              <a:rPr sz="1800" spc="-5" dirty="0">
                <a:latin typeface="Arial MT"/>
                <a:cs typeface="Arial MT"/>
              </a:rPr>
              <a:t>hr/24</a:t>
            </a:r>
            <a:r>
              <a:rPr sz="1800" spc="-10" dirty="0">
                <a:latin typeface="Arial MT"/>
                <a:cs typeface="Arial MT"/>
              </a:rPr>
              <a:t> </a:t>
            </a:r>
            <a:r>
              <a:rPr sz="1800" dirty="0">
                <a:latin typeface="Arial MT"/>
                <a:cs typeface="Arial MT"/>
              </a:rPr>
              <a:t>hr</a:t>
            </a:r>
            <a:endParaRPr sz="1800">
              <a:latin typeface="Arial MT"/>
              <a:cs typeface="Arial MT"/>
            </a:endParaRPr>
          </a:p>
        </p:txBody>
      </p:sp>
      <p:sp>
        <p:nvSpPr>
          <p:cNvPr id="11" name="object 11"/>
          <p:cNvSpPr txBox="1"/>
          <p:nvPr/>
        </p:nvSpPr>
        <p:spPr>
          <a:xfrm>
            <a:off x="830320" y="5018706"/>
            <a:ext cx="337756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TACTICAL</a:t>
            </a:r>
            <a:r>
              <a:rPr sz="1800" b="1" spc="-40" dirty="0">
                <a:latin typeface="Arial"/>
                <a:cs typeface="Arial"/>
              </a:rPr>
              <a:t> </a:t>
            </a:r>
            <a:r>
              <a:rPr sz="1800" b="1" spc="-5" dirty="0">
                <a:latin typeface="Arial"/>
                <a:cs typeface="Arial"/>
              </a:rPr>
              <a:t>CONSIDERATIONS:</a:t>
            </a:r>
            <a:endParaRPr sz="1800">
              <a:latin typeface="Arial"/>
              <a:cs typeface="Arial"/>
            </a:endParaRPr>
          </a:p>
        </p:txBody>
      </p:sp>
      <p:sp>
        <p:nvSpPr>
          <p:cNvPr id="12" name="object 12"/>
          <p:cNvSpPr txBox="1"/>
          <p:nvPr/>
        </p:nvSpPr>
        <p:spPr>
          <a:xfrm>
            <a:off x="1061892" y="5395210"/>
            <a:ext cx="3938270" cy="57404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Administer</a:t>
            </a:r>
            <a:r>
              <a:rPr sz="1800" spc="-15" dirty="0">
                <a:latin typeface="Arial MT"/>
                <a:cs typeface="Arial MT"/>
              </a:rPr>
              <a:t> </a:t>
            </a:r>
            <a:r>
              <a:rPr sz="1800" dirty="0">
                <a:latin typeface="Arial MT"/>
                <a:cs typeface="Arial MT"/>
              </a:rPr>
              <a:t>as</a:t>
            </a:r>
            <a:r>
              <a:rPr sz="1800" spc="-10" dirty="0">
                <a:latin typeface="Arial MT"/>
                <a:cs typeface="Arial MT"/>
              </a:rPr>
              <a:t> </a:t>
            </a:r>
            <a:r>
              <a:rPr sz="1800" dirty="0">
                <a:latin typeface="Arial MT"/>
                <a:cs typeface="Arial MT"/>
              </a:rPr>
              <a:t>soon</a:t>
            </a:r>
            <a:r>
              <a:rPr sz="1800" spc="-15" dirty="0">
                <a:latin typeface="Arial MT"/>
                <a:cs typeface="Arial MT"/>
              </a:rPr>
              <a:t> </a:t>
            </a:r>
            <a:r>
              <a:rPr sz="1800" dirty="0">
                <a:latin typeface="Arial MT"/>
                <a:cs typeface="Arial MT"/>
              </a:rPr>
              <a:t>as</a:t>
            </a:r>
            <a:r>
              <a:rPr sz="1800" spc="-10" dirty="0">
                <a:latin typeface="Arial MT"/>
                <a:cs typeface="Arial MT"/>
              </a:rPr>
              <a:t> </a:t>
            </a:r>
            <a:r>
              <a:rPr sz="1800" spc="-5" dirty="0">
                <a:latin typeface="Arial MT"/>
                <a:cs typeface="Arial MT"/>
              </a:rPr>
              <a:t>possible</a:t>
            </a:r>
            <a:r>
              <a:rPr sz="1800" spc="-15" dirty="0">
                <a:latin typeface="Arial MT"/>
                <a:cs typeface="Arial MT"/>
              </a:rPr>
              <a:t> </a:t>
            </a:r>
            <a:r>
              <a:rPr sz="1800" dirty="0">
                <a:latin typeface="Arial MT"/>
                <a:cs typeface="Arial MT"/>
              </a:rPr>
              <a:t>but</a:t>
            </a:r>
            <a:r>
              <a:rPr sz="1800" spc="-15" dirty="0">
                <a:latin typeface="Arial MT"/>
                <a:cs typeface="Arial MT"/>
              </a:rPr>
              <a:t> </a:t>
            </a:r>
            <a:r>
              <a:rPr sz="1800" i="1" dirty="0">
                <a:latin typeface="Arial"/>
                <a:cs typeface="Arial"/>
              </a:rPr>
              <a:t>not </a:t>
            </a:r>
            <a:r>
              <a:rPr sz="1800" i="1" spc="-484" dirty="0">
                <a:latin typeface="Arial"/>
                <a:cs typeface="Arial"/>
              </a:rPr>
              <a:t> </a:t>
            </a:r>
            <a:r>
              <a:rPr sz="1800" i="1" spc="-5" dirty="0">
                <a:latin typeface="Arial"/>
                <a:cs typeface="Arial"/>
              </a:rPr>
              <a:t>later</a:t>
            </a:r>
            <a:r>
              <a:rPr sz="1800" i="1" spc="-10" dirty="0">
                <a:latin typeface="Arial"/>
                <a:cs typeface="Arial"/>
              </a:rPr>
              <a:t> </a:t>
            </a:r>
            <a:r>
              <a:rPr sz="1800" i="1" spc="-5" dirty="0">
                <a:latin typeface="Arial"/>
                <a:cs typeface="Arial"/>
              </a:rPr>
              <a:t>than</a:t>
            </a:r>
            <a:r>
              <a:rPr sz="1800" i="1" spc="-10" dirty="0">
                <a:latin typeface="Arial"/>
                <a:cs typeface="Arial"/>
              </a:rPr>
              <a:t> </a:t>
            </a:r>
            <a:r>
              <a:rPr sz="1800" i="1" dirty="0">
                <a:latin typeface="Arial"/>
                <a:cs typeface="Arial"/>
              </a:rPr>
              <a:t>3</a:t>
            </a:r>
            <a:r>
              <a:rPr sz="1800" i="1" spc="-10" dirty="0">
                <a:latin typeface="Arial"/>
                <a:cs typeface="Arial"/>
              </a:rPr>
              <a:t> </a:t>
            </a:r>
            <a:r>
              <a:rPr sz="1800" i="1" dirty="0">
                <a:latin typeface="Arial"/>
                <a:cs typeface="Arial"/>
              </a:rPr>
              <a:t>hours</a:t>
            </a:r>
            <a:r>
              <a:rPr sz="1800" i="1" spc="-5" dirty="0">
                <a:latin typeface="Arial"/>
                <a:cs typeface="Arial"/>
              </a:rPr>
              <a:t> after</a:t>
            </a:r>
            <a:r>
              <a:rPr sz="1800" i="1" spc="-10" dirty="0">
                <a:latin typeface="Arial"/>
                <a:cs typeface="Arial"/>
              </a:rPr>
              <a:t> </a:t>
            </a:r>
            <a:r>
              <a:rPr sz="1800" i="1" dirty="0">
                <a:latin typeface="Arial"/>
                <a:cs typeface="Arial"/>
              </a:rPr>
              <a:t>injury</a:t>
            </a:r>
            <a:endParaRPr sz="1800">
              <a:latin typeface="Arial"/>
              <a:cs typeface="Arial"/>
            </a:endParaRPr>
          </a:p>
        </p:txBody>
      </p:sp>
      <p:sp>
        <p:nvSpPr>
          <p:cNvPr id="13" name="object 13"/>
          <p:cNvSpPr/>
          <p:nvPr/>
        </p:nvSpPr>
        <p:spPr>
          <a:xfrm>
            <a:off x="877824" y="5417058"/>
            <a:ext cx="114300" cy="548640"/>
          </a:xfrm>
          <a:custGeom>
            <a:avLst/>
            <a:gdLst/>
            <a:ahLst/>
            <a:cxnLst/>
            <a:rect l="l" t="t" r="r" b="b"/>
            <a:pathLst>
              <a:path w="114300" h="548639">
                <a:moveTo>
                  <a:pt x="0" y="548640"/>
                </a:moveTo>
                <a:lnTo>
                  <a:pt x="114300" y="548640"/>
                </a:lnTo>
                <a:lnTo>
                  <a:pt x="114300" y="0"/>
                </a:lnTo>
                <a:lnTo>
                  <a:pt x="0" y="0"/>
                </a:lnTo>
                <a:lnTo>
                  <a:pt x="0" y="548640"/>
                </a:lnTo>
                <a:close/>
              </a:path>
            </a:pathLst>
          </a:custGeom>
          <a:solidFill>
            <a:srgbClr val="BB8542"/>
          </a:solidFill>
        </p:spPr>
        <p:txBody>
          <a:bodyPr wrap="square" lIns="0" tIns="0" rIns="0" bIns="0" rtlCol="0"/>
          <a:lstStyle/>
          <a:p>
            <a:endParaRPr/>
          </a:p>
        </p:txBody>
      </p:sp>
      <p:sp>
        <p:nvSpPr>
          <p:cNvPr id="14" name="object 14"/>
          <p:cNvSpPr/>
          <p:nvPr/>
        </p:nvSpPr>
        <p:spPr>
          <a:xfrm>
            <a:off x="7267193" y="2231898"/>
            <a:ext cx="114300" cy="548640"/>
          </a:xfrm>
          <a:custGeom>
            <a:avLst/>
            <a:gdLst/>
            <a:ahLst/>
            <a:cxnLst/>
            <a:rect l="l" t="t" r="r" b="b"/>
            <a:pathLst>
              <a:path w="114300" h="548639">
                <a:moveTo>
                  <a:pt x="0" y="548639"/>
                </a:moveTo>
                <a:lnTo>
                  <a:pt x="114300" y="548639"/>
                </a:lnTo>
                <a:lnTo>
                  <a:pt x="114300" y="0"/>
                </a:lnTo>
                <a:lnTo>
                  <a:pt x="0" y="0"/>
                </a:lnTo>
                <a:lnTo>
                  <a:pt x="0" y="548639"/>
                </a:lnTo>
                <a:close/>
              </a:path>
            </a:pathLst>
          </a:custGeom>
          <a:solidFill>
            <a:srgbClr val="BB8542"/>
          </a:solidFill>
        </p:spPr>
        <p:txBody>
          <a:bodyPr wrap="square" lIns="0" tIns="0" rIns="0" bIns="0" rtlCol="0"/>
          <a:lstStyle/>
          <a:p>
            <a:endParaRPr/>
          </a:p>
        </p:txBody>
      </p:sp>
      <p:sp>
        <p:nvSpPr>
          <p:cNvPr id="15" name="object 15"/>
          <p:cNvSpPr txBox="1"/>
          <p:nvPr/>
        </p:nvSpPr>
        <p:spPr>
          <a:xfrm>
            <a:off x="844737" y="3140791"/>
            <a:ext cx="1206500"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ROUTE(S):</a:t>
            </a:r>
            <a:endParaRPr sz="1800">
              <a:latin typeface="Arial"/>
              <a:cs typeface="Arial"/>
            </a:endParaRPr>
          </a:p>
        </p:txBody>
      </p:sp>
      <p:sp>
        <p:nvSpPr>
          <p:cNvPr id="16" name="object 16"/>
          <p:cNvSpPr txBox="1"/>
          <p:nvPr/>
        </p:nvSpPr>
        <p:spPr>
          <a:xfrm>
            <a:off x="1102370" y="3491234"/>
            <a:ext cx="2298700" cy="574040"/>
          </a:xfrm>
          <a:prstGeom prst="rect">
            <a:avLst/>
          </a:prstGeom>
        </p:spPr>
        <p:txBody>
          <a:bodyPr vert="horz" wrap="square" lIns="0" tIns="12700" rIns="0" bIns="0" rtlCol="0">
            <a:spAutoFit/>
          </a:bodyPr>
          <a:lstStyle/>
          <a:p>
            <a:pPr marL="12700" marR="5080">
              <a:lnSpc>
                <a:spcPct val="100000"/>
              </a:lnSpc>
              <a:spcBef>
                <a:spcPts val="100"/>
              </a:spcBef>
            </a:pPr>
            <a:r>
              <a:rPr sz="1800" i="1" spc="-5" dirty="0">
                <a:latin typeface="Arial"/>
                <a:cs typeface="Arial"/>
              </a:rPr>
              <a:t>Tranexamic Acid </a:t>
            </a:r>
            <a:r>
              <a:rPr sz="1800" i="1" dirty="0">
                <a:latin typeface="Arial"/>
                <a:cs typeface="Arial"/>
              </a:rPr>
              <a:t>is </a:t>
            </a:r>
            <a:r>
              <a:rPr sz="1800" i="1" spc="5" dirty="0">
                <a:latin typeface="Arial"/>
                <a:cs typeface="Arial"/>
              </a:rPr>
              <a:t> </a:t>
            </a:r>
            <a:r>
              <a:rPr sz="1800" i="1" spc="-5" dirty="0">
                <a:latin typeface="Arial"/>
                <a:cs typeface="Arial"/>
              </a:rPr>
              <a:t>available</a:t>
            </a:r>
            <a:r>
              <a:rPr sz="1800" i="1" spc="-25" dirty="0">
                <a:latin typeface="Arial"/>
                <a:cs typeface="Arial"/>
              </a:rPr>
              <a:t> </a:t>
            </a:r>
            <a:r>
              <a:rPr sz="1800" i="1" spc="-5" dirty="0">
                <a:latin typeface="Arial"/>
                <a:cs typeface="Arial"/>
              </a:rPr>
              <a:t>IV</a:t>
            </a:r>
            <a:r>
              <a:rPr sz="1800" i="1" spc="-15" dirty="0">
                <a:latin typeface="Arial"/>
                <a:cs typeface="Arial"/>
              </a:rPr>
              <a:t> </a:t>
            </a:r>
            <a:r>
              <a:rPr sz="1800" i="1" dirty="0">
                <a:latin typeface="Arial"/>
                <a:cs typeface="Arial"/>
              </a:rPr>
              <a:t>or</a:t>
            </a:r>
            <a:r>
              <a:rPr sz="1800" i="1" spc="-15" dirty="0">
                <a:latin typeface="Arial"/>
                <a:cs typeface="Arial"/>
              </a:rPr>
              <a:t> </a:t>
            </a:r>
            <a:r>
              <a:rPr sz="1800" i="1" spc="-5" dirty="0">
                <a:latin typeface="Arial"/>
                <a:cs typeface="Arial"/>
              </a:rPr>
              <a:t>IO form</a:t>
            </a:r>
            <a:endParaRPr sz="1800">
              <a:latin typeface="Arial"/>
              <a:cs typeface="Arial"/>
            </a:endParaRPr>
          </a:p>
        </p:txBody>
      </p:sp>
      <p:sp>
        <p:nvSpPr>
          <p:cNvPr id="17" name="object 17"/>
          <p:cNvSpPr txBox="1"/>
          <p:nvPr/>
        </p:nvSpPr>
        <p:spPr>
          <a:xfrm>
            <a:off x="836508" y="1800280"/>
            <a:ext cx="1092835" cy="299720"/>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D</a:t>
            </a:r>
            <a:r>
              <a:rPr sz="1800" b="1" spc="-5" dirty="0">
                <a:latin typeface="Arial"/>
                <a:cs typeface="Arial"/>
              </a:rPr>
              <a:t>OS</a:t>
            </a:r>
            <a:r>
              <a:rPr sz="1800" b="1" dirty="0">
                <a:latin typeface="Arial"/>
                <a:cs typeface="Arial"/>
              </a:rPr>
              <a:t>A</a:t>
            </a:r>
            <a:r>
              <a:rPr sz="1800" b="1" spc="-5" dirty="0">
                <a:latin typeface="Arial"/>
                <a:cs typeface="Arial"/>
              </a:rPr>
              <a:t>GE</a:t>
            </a:r>
            <a:r>
              <a:rPr sz="1800" b="1" dirty="0">
                <a:latin typeface="Arial"/>
                <a:cs typeface="Arial"/>
              </a:rPr>
              <a:t>:</a:t>
            </a:r>
            <a:endParaRPr sz="1800">
              <a:latin typeface="Arial"/>
              <a:cs typeface="Arial"/>
            </a:endParaRPr>
          </a:p>
        </p:txBody>
      </p:sp>
      <p:sp>
        <p:nvSpPr>
          <p:cNvPr id="18" name="object 18"/>
          <p:cNvSpPr txBox="1"/>
          <p:nvPr/>
        </p:nvSpPr>
        <p:spPr>
          <a:xfrm>
            <a:off x="1094140" y="2150724"/>
            <a:ext cx="3633470" cy="848360"/>
          </a:xfrm>
          <a:prstGeom prst="rect">
            <a:avLst/>
          </a:prstGeom>
        </p:spPr>
        <p:txBody>
          <a:bodyPr vert="horz" wrap="square" lIns="0" tIns="12700" rIns="0" bIns="0" rtlCol="0">
            <a:spAutoFit/>
          </a:bodyPr>
          <a:lstStyle/>
          <a:p>
            <a:pPr marL="12700" marR="5080">
              <a:lnSpc>
                <a:spcPct val="100000"/>
              </a:lnSpc>
              <a:spcBef>
                <a:spcPts val="100"/>
              </a:spcBef>
            </a:pPr>
            <a:r>
              <a:rPr sz="1800" b="1" i="1" dirty="0">
                <a:latin typeface="Arial"/>
                <a:cs typeface="Arial"/>
              </a:rPr>
              <a:t>2 </a:t>
            </a:r>
            <a:r>
              <a:rPr sz="1800" b="1" i="1" spc="-5" dirty="0">
                <a:latin typeface="Arial"/>
                <a:cs typeface="Arial"/>
              </a:rPr>
              <a:t>gm </a:t>
            </a:r>
            <a:r>
              <a:rPr sz="1800" i="1" dirty="0">
                <a:latin typeface="Arial"/>
                <a:cs typeface="Arial"/>
              </a:rPr>
              <a:t>slow </a:t>
            </a:r>
            <a:r>
              <a:rPr sz="1800" i="1" spc="-5" dirty="0">
                <a:latin typeface="Arial"/>
                <a:cs typeface="Arial"/>
              </a:rPr>
              <a:t>IV </a:t>
            </a:r>
            <a:r>
              <a:rPr sz="1800" i="1" dirty="0">
                <a:latin typeface="Arial"/>
                <a:cs typeface="Arial"/>
              </a:rPr>
              <a:t>or </a:t>
            </a:r>
            <a:r>
              <a:rPr sz="1800" i="1" spc="-5" dirty="0">
                <a:latin typeface="Arial"/>
                <a:cs typeface="Arial"/>
              </a:rPr>
              <a:t>IO push, </a:t>
            </a:r>
            <a:r>
              <a:rPr sz="1800" i="1" dirty="0">
                <a:latin typeface="Arial"/>
                <a:cs typeface="Arial"/>
              </a:rPr>
              <a:t>as soon </a:t>
            </a:r>
            <a:r>
              <a:rPr sz="1800" i="1" spc="5" dirty="0">
                <a:latin typeface="Arial"/>
                <a:cs typeface="Arial"/>
              </a:rPr>
              <a:t> </a:t>
            </a:r>
            <a:r>
              <a:rPr sz="1800" i="1" dirty="0">
                <a:latin typeface="Arial"/>
                <a:cs typeface="Arial"/>
              </a:rPr>
              <a:t>as </a:t>
            </a:r>
            <a:r>
              <a:rPr sz="1800" i="1" spc="-5" dirty="0">
                <a:latin typeface="Arial"/>
                <a:cs typeface="Arial"/>
              </a:rPr>
              <a:t>possible (NOT later than </a:t>
            </a:r>
            <a:r>
              <a:rPr sz="1800" i="1" dirty="0">
                <a:latin typeface="Arial"/>
                <a:cs typeface="Arial"/>
              </a:rPr>
              <a:t>3 hours </a:t>
            </a:r>
            <a:r>
              <a:rPr sz="1800" i="1" spc="-490" dirty="0">
                <a:latin typeface="Arial"/>
                <a:cs typeface="Arial"/>
              </a:rPr>
              <a:t> </a:t>
            </a:r>
            <a:r>
              <a:rPr sz="1800" i="1" spc="-5" dirty="0">
                <a:latin typeface="Arial"/>
                <a:cs typeface="Arial"/>
              </a:rPr>
              <a:t>after</a:t>
            </a:r>
            <a:r>
              <a:rPr sz="1800" i="1" spc="-10" dirty="0">
                <a:latin typeface="Arial"/>
                <a:cs typeface="Arial"/>
              </a:rPr>
              <a:t> </a:t>
            </a:r>
            <a:r>
              <a:rPr sz="1800" i="1" dirty="0">
                <a:latin typeface="Arial"/>
                <a:cs typeface="Arial"/>
              </a:rPr>
              <a:t>injury)</a:t>
            </a:r>
            <a:endParaRPr sz="1800">
              <a:latin typeface="Arial"/>
              <a:cs typeface="Arial"/>
            </a:endParaRPr>
          </a:p>
        </p:txBody>
      </p:sp>
      <p:sp>
        <p:nvSpPr>
          <p:cNvPr id="19" name="object 19"/>
          <p:cNvSpPr/>
          <p:nvPr/>
        </p:nvSpPr>
        <p:spPr>
          <a:xfrm>
            <a:off x="877824" y="3540252"/>
            <a:ext cx="114300" cy="457200"/>
          </a:xfrm>
          <a:custGeom>
            <a:avLst/>
            <a:gdLst/>
            <a:ahLst/>
            <a:cxnLst/>
            <a:rect l="l" t="t" r="r" b="b"/>
            <a:pathLst>
              <a:path w="114300" h="457200">
                <a:moveTo>
                  <a:pt x="0" y="457200"/>
                </a:moveTo>
                <a:lnTo>
                  <a:pt x="114300" y="457200"/>
                </a:lnTo>
                <a:lnTo>
                  <a:pt x="114300" y="0"/>
                </a:lnTo>
                <a:lnTo>
                  <a:pt x="0" y="0"/>
                </a:lnTo>
                <a:lnTo>
                  <a:pt x="0" y="457200"/>
                </a:lnTo>
                <a:close/>
              </a:path>
            </a:pathLst>
          </a:custGeom>
          <a:solidFill>
            <a:srgbClr val="BB8542"/>
          </a:solidFill>
        </p:spPr>
        <p:txBody>
          <a:bodyPr wrap="square" lIns="0" tIns="0" rIns="0" bIns="0" rtlCol="0"/>
          <a:lstStyle/>
          <a:p>
            <a:endParaRPr/>
          </a:p>
        </p:txBody>
      </p:sp>
      <p:sp>
        <p:nvSpPr>
          <p:cNvPr id="20" name="object 20"/>
          <p:cNvSpPr/>
          <p:nvPr/>
        </p:nvSpPr>
        <p:spPr>
          <a:xfrm>
            <a:off x="877824" y="4637532"/>
            <a:ext cx="114300" cy="274320"/>
          </a:xfrm>
          <a:custGeom>
            <a:avLst/>
            <a:gdLst/>
            <a:ahLst/>
            <a:cxnLst/>
            <a:rect l="l" t="t" r="r" b="b"/>
            <a:pathLst>
              <a:path w="114300" h="274320">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grpSp>
        <p:nvGrpSpPr>
          <p:cNvPr id="21" name="object 21"/>
          <p:cNvGrpSpPr/>
          <p:nvPr/>
        </p:nvGrpSpPr>
        <p:grpSpPr>
          <a:xfrm>
            <a:off x="4670297" y="2231898"/>
            <a:ext cx="7025005" cy="3597910"/>
            <a:chOff x="4670297" y="2231898"/>
            <a:chExt cx="7025005" cy="3597910"/>
          </a:xfrm>
        </p:grpSpPr>
        <p:pic>
          <p:nvPicPr>
            <p:cNvPr id="22" name="object 22"/>
            <p:cNvPicPr/>
            <p:nvPr/>
          </p:nvPicPr>
          <p:blipFill>
            <a:blip r:embed="rId4" cstate="print"/>
            <a:stretch>
              <a:fillRect/>
            </a:stretch>
          </p:blipFill>
          <p:spPr>
            <a:xfrm>
              <a:off x="4670297" y="2231898"/>
              <a:ext cx="2250947" cy="2196083"/>
            </a:xfrm>
            <a:prstGeom prst="rect">
              <a:avLst/>
            </a:prstGeom>
          </p:spPr>
        </p:pic>
        <p:pic>
          <p:nvPicPr>
            <p:cNvPr id="23" name="object 23"/>
            <p:cNvPicPr/>
            <p:nvPr/>
          </p:nvPicPr>
          <p:blipFill>
            <a:blip r:embed="rId5" cstate="print"/>
            <a:stretch>
              <a:fillRect/>
            </a:stretch>
          </p:blipFill>
          <p:spPr>
            <a:xfrm>
              <a:off x="5622036" y="4079748"/>
              <a:ext cx="891539" cy="1693163"/>
            </a:xfrm>
            <a:prstGeom prst="rect">
              <a:avLst/>
            </a:prstGeom>
          </p:spPr>
        </p:pic>
        <p:sp>
          <p:nvSpPr>
            <p:cNvPr id="24" name="object 24"/>
            <p:cNvSpPr/>
            <p:nvPr/>
          </p:nvSpPr>
          <p:spPr>
            <a:xfrm>
              <a:off x="6885812" y="4721731"/>
              <a:ext cx="4799965" cy="1098550"/>
            </a:xfrm>
            <a:custGeom>
              <a:avLst/>
              <a:gdLst/>
              <a:ahLst/>
              <a:cxnLst/>
              <a:rect l="l" t="t" r="r" b="b"/>
              <a:pathLst>
                <a:path w="4799965" h="1098550">
                  <a:moveTo>
                    <a:pt x="4700397" y="0"/>
                  </a:moveTo>
                  <a:lnTo>
                    <a:pt x="99441" y="0"/>
                  </a:lnTo>
                  <a:lnTo>
                    <a:pt x="60736" y="7815"/>
                  </a:lnTo>
                  <a:lnTo>
                    <a:pt x="29127" y="29127"/>
                  </a:lnTo>
                  <a:lnTo>
                    <a:pt x="7815" y="60736"/>
                  </a:lnTo>
                  <a:lnTo>
                    <a:pt x="0" y="99441"/>
                  </a:lnTo>
                  <a:lnTo>
                    <a:pt x="0" y="998601"/>
                  </a:lnTo>
                  <a:lnTo>
                    <a:pt x="7815" y="1037305"/>
                  </a:lnTo>
                  <a:lnTo>
                    <a:pt x="29127" y="1068914"/>
                  </a:lnTo>
                  <a:lnTo>
                    <a:pt x="60736" y="1090226"/>
                  </a:lnTo>
                  <a:lnTo>
                    <a:pt x="99441" y="1098042"/>
                  </a:lnTo>
                  <a:lnTo>
                    <a:pt x="4700397" y="1098042"/>
                  </a:lnTo>
                  <a:lnTo>
                    <a:pt x="4739101" y="1090226"/>
                  </a:lnTo>
                  <a:lnTo>
                    <a:pt x="4770710" y="1068914"/>
                  </a:lnTo>
                  <a:lnTo>
                    <a:pt x="4792022" y="1037305"/>
                  </a:lnTo>
                  <a:lnTo>
                    <a:pt x="4799838" y="998601"/>
                  </a:lnTo>
                  <a:lnTo>
                    <a:pt x="4799838" y="99441"/>
                  </a:lnTo>
                  <a:lnTo>
                    <a:pt x="4792022" y="60736"/>
                  </a:lnTo>
                  <a:lnTo>
                    <a:pt x="4770710" y="29127"/>
                  </a:lnTo>
                  <a:lnTo>
                    <a:pt x="4739101" y="7815"/>
                  </a:lnTo>
                  <a:lnTo>
                    <a:pt x="4700397" y="0"/>
                  </a:lnTo>
                  <a:close/>
                </a:path>
              </a:pathLst>
            </a:custGeom>
            <a:solidFill>
              <a:srgbClr val="FFF4D2"/>
            </a:solidFill>
          </p:spPr>
          <p:txBody>
            <a:bodyPr wrap="square" lIns="0" tIns="0" rIns="0" bIns="0" rtlCol="0"/>
            <a:lstStyle/>
            <a:p>
              <a:endParaRPr/>
            </a:p>
          </p:txBody>
        </p:sp>
        <p:sp>
          <p:nvSpPr>
            <p:cNvPr id="25" name="object 25"/>
            <p:cNvSpPr/>
            <p:nvPr/>
          </p:nvSpPr>
          <p:spPr>
            <a:xfrm>
              <a:off x="6885812" y="4721731"/>
              <a:ext cx="4799965" cy="1098550"/>
            </a:xfrm>
            <a:custGeom>
              <a:avLst/>
              <a:gdLst/>
              <a:ahLst/>
              <a:cxnLst/>
              <a:rect l="l" t="t" r="r" b="b"/>
              <a:pathLst>
                <a:path w="4799965" h="1098550">
                  <a:moveTo>
                    <a:pt x="0" y="99441"/>
                  </a:moveTo>
                  <a:lnTo>
                    <a:pt x="7815" y="60736"/>
                  </a:lnTo>
                  <a:lnTo>
                    <a:pt x="29127" y="29127"/>
                  </a:lnTo>
                  <a:lnTo>
                    <a:pt x="60736" y="7815"/>
                  </a:lnTo>
                  <a:lnTo>
                    <a:pt x="99441" y="0"/>
                  </a:lnTo>
                  <a:lnTo>
                    <a:pt x="4700397" y="0"/>
                  </a:lnTo>
                  <a:lnTo>
                    <a:pt x="4739101" y="7815"/>
                  </a:lnTo>
                  <a:lnTo>
                    <a:pt x="4770710" y="29127"/>
                  </a:lnTo>
                  <a:lnTo>
                    <a:pt x="4792022" y="60736"/>
                  </a:lnTo>
                  <a:lnTo>
                    <a:pt x="4799838" y="99441"/>
                  </a:lnTo>
                  <a:lnTo>
                    <a:pt x="4799838" y="998601"/>
                  </a:lnTo>
                  <a:lnTo>
                    <a:pt x="4792022" y="1037305"/>
                  </a:lnTo>
                  <a:lnTo>
                    <a:pt x="4770710" y="1068914"/>
                  </a:lnTo>
                  <a:lnTo>
                    <a:pt x="4739101" y="1090226"/>
                  </a:lnTo>
                  <a:lnTo>
                    <a:pt x="4700397" y="1098042"/>
                  </a:lnTo>
                  <a:lnTo>
                    <a:pt x="99441" y="1098042"/>
                  </a:lnTo>
                  <a:lnTo>
                    <a:pt x="60736" y="1090226"/>
                  </a:lnTo>
                  <a:lnTo>
                    <a:pt x="29127" y="1068914"/>
                  </a:lnTo>
                  <a:lnTo>
                    <a:pt x="7815" y="1037305"/>
                  </a:lnTo>
                  <a:lnTo>
                    <a:pt x="0" y="998601"/>
                  </a:lnTo>
                  <a:lnTo>
                    <a:pt x="0" y="99441"/>
                  </a:lnTo>
                  <a:close/>
                </a:path>
              </a:pathLst>
            </a:custGeom>
            <a:ln w="19049">
              <a:solidFill>
                <a:srgbClr val="BB8542"/>
              </a:solidFill>
            </a:ln>
          </p:spPr>
          <p:txBody>
            <a:bodyPr wrap="square" lIns="0" tIns="0" rIns="0" bIns="0" rtlCol="0"/>
            <a:lstStyle/>
            <a:p>
              <a:endParaRPr/>
            </a:p>
          </p:txBody>
        </p:sp>
      </p:grpSp>
      <p:sp>
        <p:nvSpPr>
          <p:cNvPr id="26" name="object 26"/>
          <p:cNvSpPr txBox="1"/>
          <p:nvPr/>
        </p:nvSpPr>
        <p:spPr>
          <a:xfrm>
            <a:off x="7190382" y="4843335"/>
            <a:ext cx="4053204" cy="858519"/>
          </a:xfrm>
          <a:prstGeom prst="rect">
            <a:avLst/>
          </a:prstGeom>
        </p:spPr>
        <p:txBody>
          <a:bodyPr vert="horz" wrap="square" lIns="0" tIns="7620" rIns="0" bIns="0" rtlCol="0">
            <a:spAutoFit/>
          </a:bodyPr>
          <a:lstStyle/>
          <a:p>
            <a:pPr marL="12700" marR="5080">
              <a:lnSpc>
                <a:spcPct val="101800"/>
              </a:lnSpc>
              <a:spcBef>
                <a:spcPts val="60"/>
              </a:spcBef>
            </a:pPr>
            <a:r>
              <a:rPr sz="1800" b="1" spc="-110" dirty="0">
                <a:latin typeface="Arial"/>
                <a:cs typeface="Arial"/>
              </a:rPr>
              <a:t>NOTE:</a:t>
            </a:r>
            <a:r>
              <a:rPr sz="1800" b="1" spc="-70" dirty="0">
                <a:latin typeface="Arial"/>
                <a:cs typeface="Arial"/>
              </a:rPr>
              <a:t> </a:t>
            </a:r>
            <a:r>
              <a:rPr sz="1800" spc="-5" dirty="0">
                <a:latin typeface="Arial MT"/>
                <a:cs typeface="Arial MT"/>
              </a:rPr>
              <a:t>TX</a:t>
            </a:r>
            <a:r>
              <a:rPr sz="1800" dirty="0">
                <a:latin typeface="Arial MT"/>
                <a:cs typeface="Arial MT"/>
              </a:rPr>
              <a:t>A</a:t>
            </a:r>
            <a:r>
              <a:rPr sz="1800" spc="-5" dirty="0">
                <a:latin typeface="Arial MT"/>
                <a:cs typeface="Arial MT"/>
              </a:rPr>
              <a:t> </a:t>
            </a:r>
            <a:r>
              <a:rPr sz="1800" dirty="0">
                <a:latin typeface="Arial MT"/>
                <a:cs typeface="Arial MT"/>
              </a:rPr>
              <a:t>can</a:t>
            </a:r>
            <a:r>
              <a:rPr sz="1800" spc="-5" dirty="0">
                <a:latin typeface="Arial MT"/>
                <a:cs typeface="Arial MT"/>
              </a:rPr>
              <a:t> </a:t>
            </a:r>
            <a:r>
              <a:rPr sz="1800" dirty="0">
                <a:latin typeface="Arial MT"/>
                <a:cs typeface="Arial MT"/>
              </a:rPr>
              <a:t>be</a:t>
            </a:r>
            <a:r>
              <a:rPr sz="1800" spc="-5" dirty="0">
                <a:latin typeface="Arial MT"/>
                <a:cs typeface="Arial MT"/>
              </a:rPr>
              <a:t> </a:t>
            </a:r>
            <a:r>
              <a:rPr sz="1800" dirty="0">
                <a:latin typeface="Arial MT"/>
                <a:cs typeface="Arial MT"/>
              </a:rPr>
              <a:t>sa</a:t>
            </a:r>
            <a:r>
              <a:rPr sz="1800" spc="-5" dirty="0">
                <a:latin typeface="Arial MT"/>
                <a:cs typeface="Arial MT"/>
              </a:rPr>
              <a:t>f</a:t>
            </a:r>
            <a:r>
              <a:rPr sz="1800" dirty="0">
                <a:latin typeface="Arial MT"/>
                <a:cs typeface="Arial MT"/>
              </a:rPr>
              <a:t>ely</a:t>
            </a:r>
            <a:r>
              <a:rPr sz="1800" spc="-10" dirty="0">
                <a:latin typeface="Arial MT"/>
                <a:cs typeface="Arial MT"/>
              </a:rPr>
              <a:t> </a:t>
            </a:r>
            <a:r>
              <a:rPr sz="1800" dirty="0">
                <a:latin typeface="Arial MT"/>
                <a:cs typeface="Arial MT"/>
              </a:rPr>
              <a:t>admini</a:t>
            </a:r>
            <a:r>
              <a:rPr sz="1800" spc="-5" dirty="0">
                <a:latin typeface="Arial MT"/>
                <a:cs typeface="Arial MT"/>
              </a:rPr>
              <a:t>st</a:t>
            </a:r>
            <a:r>
              <a:rPr sz="1800" dirty="0">
                <a:latin typeface="Arial MT"/>
                <a:cs typeface="Arial MT"/>
              </a:rPr>
              <a:t>ered  in </a:t>
            </a:r>
            <a:r>
              <a:rPr sz="1800" spc="-5" dirty="0">
                <a:latin typeface="Arial MT"/>
                <a:cs typeface="Arial MT"/>
              </a:rPr>
              <a:t>the </a:t>
            </a:r>
            <a:r>
              <a:rPr sz="1800" dirty="0">
                <a:latin typeface="Arial MT"/>
                <a:cs typeface="Arial MT"/>
              </a:rPr>
              <a:t>same </a:t>
            </a:r>
            <a:r>
              <a:rPr sz="1800" spc="-5" dirty="0">
                <a:latin typeface="Arial MT"/>
                <a:cs typeface="Arial MT"/>
              </a:rPr>
              <a:t>IV </a:t>
            </a:r>
            <a:r>
              <a:rPr sz="1800" dirty="0">
                <a:latin typeface="Arial MT"/>
                <a:cs typeface="Arial MT"/>
              </a:rPr>
              <a:t>line as blood and </a:t>
            </a:r>
            <a:r>
              <a:rPr sz="1800" spc="5" dirty="0">
                <a:latin typeface="Arial MT"/>
                <a:cs typeface="Arial MT"/>
              </a:rPr>
              <a:t> </a:t>
            </a:r>
            <a:r>
              <a:rPr sz="1800" spc="-5" dirty="0">
                <a:latin typeface="Arial MT"/>
                <a:cs typeface="Arial MT"/>
              </a:rPr>
              <a:t>CoTCCC</a:t>
            </a:r>
            <a:r>
              <a:rPr sz="1800" dirty="0">
                <a:latin typeface="Arial MT"/>
                <a:cs typeface="Arial MT"/>
              </a:rPr>
              <a:t> </a:t>
            </a:r>
            <a:r>
              <a:rPr sz="1800" spc="-5" dirty="0">
                <a:latin typeface="Arial MT"/>
                <a:cs typeface="Arial MT"/>
              </a:rPr>
              <a:t>recommended</a:t>
            </a:r>
            <a:r>
              <a:rPr sz="1800" spc="-10" dirty="0">
                <a:latin typeface="Arial MT"/>
                <a:cs typeface="Arial MT"/>
              </a:rPr>
              <a:t> </a:t>
            </a:r>
            <a:r>
              <a:rPr sz="1800" spc="-5" dirty="0">
                <a:latin typeface="Arial MT"/>
                <a:cs typeface="Arial MT"/>
              </a:rPr>
              <a:t>fluids </a:t>
            </a:r>
            <a:r>
              <a:rPr sz="1800" dirty="0">
                <a:latin typeface="Arial MT"/>
                <a:cs typeface="Arial MT"/>
              </a:rPr>
              <a:t>of</a:t>
            </a:r>
            <a:r>
              <a:rPr sz="1800" spc="5" dirty="0">
                <a:latin typeface="Arial MT"/>
                <a:cs typeface="Arial MT"/>
              </a:rPr>
              <a:t> </a:t>
            </a:r>
            <a:r>
              <a:rPr sz="1800" spc="-5" dirty="0">
                <a:latin typeface="Arial MT"/>
                <a:cs typeface="Arial MT"/>
              </a:rPr>
              <a:t>choice</a:t>
            </a:r>
            <a:endParaRPr sz="1800">
              <a:latin typeface="Arial MT"/>
              <a:cs typeface="Arial MT"/>
            </a:endParaRPr>
          </a:p>
        </p:txBody>
      </p:sp>
      <p:sp>
        <p:nvSpPr>
          <p:cNvPr id="27" name="object 27"/>
          <p:cNvSpPr/>
          <p:nvPr/>
        </p:nvSpPr>
        <p:spPr>
          <a:xfrm>
            <a:off x="877824" y="2231898"/>
            <a:ext cx="114300" cy="731520"/>
          </a:xfrm>
          <a:custGeom>
            <a:avLst/>
            <a:gdLst/>
            <a:ahLst/>
            <a:cxnLst/>
            <a:rect l="l" t="t" r="r" b="b"/>
            <a:pathLst>
              <a:path w="114300" h="731519">
                <a:moveTo>
                  <a:pt x="0" y="731520"/>
                </a:moveTo>
                <a:lnTo>
                  <a:pt x="114300" y="731520"/>
                </a:lnTo>
                <a:lnTo>
                  <a:pt x="114300" y="0"/>
                </a:lnTo>
                <a:lnTo>
                  <a:pt x="0" y="0"/>
                </a:lnTo>
                <a:lnTo>
                  <a:pt x="0" y="731520"/>
                </a:lnTo>
                <a:close/>
              </a:path>
            </a:pathLst>
          </a:custGeom>
          <a:solidFill>
            <a:srgbClr val="BB8542"/>
          </a:solidFill>
        </p:spPr>
        <p:txBody>
          <a:bodyPr wrap="square" lIns="0" tIns="0" rIns="0" bIns="0" rtlCol="0"/>
          <a:lstStyle/>
          <a:p>
            <a:endParaRPr/>
          </a:p>
        </p:txBody>
      </p:sp>
      <p:sp>
        <p:nvSpPr>
          <p:cNvPr id="28" name="object 28"/>
          <p:cNvSpPr/>
          <p:nvPr/>
        </p:nvSpPr>
        <p:spPr>
          <a:xfrm>
            <a:off x="7267193" y="3540252"/>
            <a:ext cx="114300" cy="731520"/>
          </a:xfrm>
          <a:custGeom>
            <a:avLst/>
            <a:gdLst/>
            <a:ahLst/>
            <a:cxnLst/>
            <a:rect l="l" t="t" r="r" b="b"/>
            <a:pathLst>
              <a:path w="114300" h="731520">
                <a:moveTo>
                  <a:pt x="0" y="731520"/>
                </a:moveTo>
                <a:lnTo>
                  <a:pt x="114300" y="731520"/>
                </a:lnTo>
                <a:lnTo>
                  <a:pt x="114300" y="0"/>
                </a:lnTo>
                <a:lnTo>
                  <a:pt x="0" y="0"/>
                </a:lnTo>
                <a:lnTo>
                  <a:pt x="0" y="731520"/>
                </a:lnTo>
                <a:close/>
              </a:path>
            </a:pathLst>
          </a:custGeom>
          <a:solidFill>
            <a:srgbClr val="BB8542"/>
          </a:solidFill>
        </p:spPr>
        <p:txBody>
          <a:bodyPr wrap="square" lIns="0" tIns="0" rIns="0" bIns="0" rtlCol="0"/>
          <a:lstStyle/>
          <a:p>
            <a:endParaRPr/>
          </a:p>
        </p:txBody>
      </p:sp>
      <p:sp>
        <p:nvSpPr>
          <p:cNvPr id="30" name="object 30"/>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31" name="object 31"/>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32" name="object 32"/>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33" name="object 33"/>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34" name="object 34"/>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23</a:t>
            </a:fld>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1912" rIns="0" bIns="0" rtlCol="0">
            <a:spAutoFit/>
          </a:bodyPr>
          <a:lstStyle/>
          <a:p>
            <a:pPr marL="12700">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2" cstate="print"/>
          <a:stretch>
            <a:fillRect/>
          </a:stretch>
        </p:blipFill>
        <p:spPr>
          <a:xfrm>
            <a:off x="309372" y="255270"/>
            <a:ext cx="1172717" cy="656081"/>
          </a:xfrm>
          <a:prstGeom prst="rect">
            <a:avLst/>
          </a:prstGeom>
        </p:spPr>
      </p:pic>
      <p:sp>
        <p:nvSpPr>
          <p:cNvPr id="4" name="object 4"/>
          <p:cNvSpPr txBox="1"/>
          <p:nvPr/>
        </p:nvSpPr>
        <p:spPr>
          <a:xfrm>
            <a:off x="2008441" y="703559"/>
            <a:ext cx="8255000" cy="1068070"/>
          </a:xfrm>
          <a:prstGeom prst="rect">
            <a:avLst/>
          </a:prstGeom>
        </p:spPr>
        <p:txBody>
          <a:bodyPr vert="horz" wrap="square" lIns="0" tIns="74295" rIns="0" bIns="0" rtlCol="0">
            <a:spAutoFit/>
          </a:bodyPr>
          <a:lstStyle/>
          <a:p>
            <a:pPr marL="1471930" marR="5080" indent="-1459865">
              <a:lnSpc>
                <a:spcPts val="3890"/>
              </a:lnSpc>
              <a:spcBef>
                <a:spcPts val="585"/>
              </a:spcBef>
            </a:pPr>
            <a:r>
              <a:rPr sz="3600" b="1" spc="-5" dirty="0">
                <a:solidFill>
                  <a:srgbClr val="BB8542"/>
                </a:solidFill>
                <a:latin typeface="Arial"/>
                <a:cs typeface="Arial"/>
              </a:rPr>
              <a:t>INTRAOSSEOUS AND INTRAVENOUS </a:t>
            </a:r>
            <a:r>
              <a:rPr sz="3600" b="1" spc="-990" dirty="0">
                <a:solidFill>
                  <a:srgbClr val="BB8542"/>
                </a:solidFill>
                <a:latin typeface="Arial"/>
                <a:cs typeface="Arial"/>
              </a:rPr>
              <a:t> </a:t>
            </a:r>
            <a:r>
              <a:rPr sz="3600" b="1" spc="-5" dirty="0">
                <a:latin typeface="Arial"/>
                <a:cs typeface="Arial"/>
              </a:rPr>
              <a:t>FLUID</a:t>
            </a:r>
            <a:r>
              <a:rPr sz="3600" b="1" spc="-15" dirty="0">
                <a:latin typeface="Arial"/>
                <a:cs typeface="Arial"/>
              </a:rPr>
              <a:t> </a:t>
            </a:r>
            <a:r>
              <a:rPr sz="3600" b="1" spc="-5" dirty="0">
                <a:latin typeface="Arial"/>
                <a:cs typeface="Arial"/>
              </a:rPr>
              <a:t>ADMINISTRATION</a:t>
            </a:r>
            <a:endParaRPr sz="3600">
              <a:latin typeface="Arial"/>
              <a:cs typeface="Arial"/>
            </a:endParaRPr>
          </a:p>
        </p:txBody>
      </p:sp>
      <p:grpSp>
        <p:nvGrpSpPr>
          <p:cNvPr id="5" name="object 5"/>
          <p:cNvGrpSpPr/>
          <p:nvPr/>
        </p:nvGrpSpPr>
        <p:grpSpPr>
          <a:xfrm>
            <a:off x="211836" y="1776222"/>
            <a:ext cx="8677275" cy="4929505"/>
            <a:chOff x="211836" y="1776222"/>
            <a:chExt cx="8677275" cy="4929505"/>
          </a:xfrm>
        </p:grpSpPr>
        <p:sp>
          <p:nvSpPr>
            <p:cNvPr id="6" name="object 6"/>
            <p:cNvSpPr/>
            <p:nvPr/>
          </p:nvSpPr>
          <p:spPr>
            <a:xfrm>
              <a:off x="6262877" y="5985510"/>
              <a:ext cx="720090" cy="720090"/>
            </a:xfrm>
            <a:custGeom>
              <a:avLst/>
              <a:gdLst/>
              <a:ahLst/>
              <a:cxnLst/>
              <a:rect l="l" t="t" r="r" b="b"/>
              <a:pathLst>
                <a:path w="720090" h="720090">
                  <a:moveTo>
                    <a:pt x="360045" y="0"/>
                  </a:moveTo>
                  <a:lnTo>
                    <a:pt x="311189" y="3286"/>
                  </a:lnTo>
                  <a:lnTo>
                    <a:pt x="264331" y="12861"/>
                  </a:lnTo>
                  <a:lnTo>
                    <a:pt x="219900" y="28294"/>
                  </a:lnTo>
                  <a:lnTo>
                    <a:pt x="178324" y="49157"/>
                  </a:lnTo>
                  <a:lnTo>
                    <a:pt x="140033" y="75020"/>
                  </a:lnTo>
                  <a:lnTo>
                    <a:pt x="105456" y="105456"/>
                  </a:lnTo>
                  <a:lnTo>
                    <a:pt x="75020" y="140033"/>
                  </a:lnTo>
                  <a:lnTo>
                    <a:pt x="49157" y="178324"/>
                  </a:lnTo>
                  <a:lnTo>
                    <a:pt x="28294" y="219900"/>
                  </a:lnTo>
                  <a:lnTo>
                    <a:pt x="12861" y="264331"/>
                  </a:lnTo>
                  <a:lnTo>
                    <a:pt x="3286" y="311189"/>
                  </a:lnTo>
                  <a:lnTo>
                    <a:pt x="0" y="360044"/>
                  </a:lnTo>
                  <a:lnTo>
                    <a:pt x="3286" y="408900"/>
                  </a:lnTo>
                  <a:lnTo>
                    <a:pt x="12861" y="455758"/>
                  </a:lnTo>
                  <a:lnTo>
                    <a:pt x="28294" y="500189"/>
                  </a:lnTo>
                  <a:lnTo>
                    <a:pt x="49157" y="541765"/>
                  </a:lnTo>
                  <a:lnTo>
                    <a:pt x="75020" y="580056"/>
                  </a:lnTo>
                  <a:lnTo>
                    <a:pt x="105456" y="614633"/>
                  </a:lnTo>
                  <a:lnTo>
                    <a:pt x="140033" y="645069"/>
                  </a:lnTo>
                  <a:lnTo>
                    <a:pt x="178324" y="670932"/>
                  </a:lnTo>
                  <a:lnTo>
                    <a:pt x="219900" y="691795"/>
                  </a:lnTo>
                  <a:lnTo>
                    <a:pt x="264331" y="707228"/>
                  </a:lnTo>
                  <a:lnTo>
                    <a:pt x="311189" y="716803"/>
                  </a:lnTo>
                  <a:lnTo>
                    <a:pt x="360045" y="720089"/>
                  </a:lnTo>
                  <a:lnTo>
                    <a:pt x="408900" y="716803"/>
                  </a:lnTo>
                  <a:lnTo>
                    <a:pt x="455758" y="707228"/>
                  </a:lnTo>
                  <a:lnTo>
                    <a:pt x="500189" y="691795"/>
                  </a:lnTo>
                  <a:lnTo>
                    <a:pt x="541765" y="670932"/>
                  </a:lnTo>
                  <a:lnTo>
                    <a:pt x="580056" y="645069"/>
                  </a:lnTo>
                  <a:lnTo>
                    <a:pt x="614633" y="614633"/>
                  </a:lnTo>
                  <a:lnTo>
                    <a:pt x="645069" y="580056"/>
                  </a:lnTo>
                  <a:lnTo>
                    <a:pt x="670932" y="541765"/>
                  </a:lnTo>
                  <a:lnTo>
                    <a:pt x="691795" y="500189"/>
                  </a:lnTo>
                  <a:lnTo>
                    <a:pt x="707228" y="455758"/>
                  </a:lnTo>
                  <a:lnTo>
                    <a:pt x="716803" y="408900"/>
                  </a:lnTo>
                  <a:lnTo>
                    <a:pt x="720090" y="360044"/>
                  </a:lnTo>
                  <a:lnTo>
                    <a:pt x="716803" y="311189"/>
                  </a:lnTo>
                  <a:lnTo>
                    <a:pt x="707228" y="264331"/>
                  </a:lnTo>
                  <a:lnTo>
                    <a:pt x="691795" y="219900"/>
                  </a:lnTo>
                  <a:lnTo>
                    <a:pt x="670932" y="178324"/>
                  </a:lnTo>
                  <a:lnTo>
                    <a:pt x="645069" y="140033"/>
                  </a:lnTo>
                  <a:lnTo>
                    <a:pt x="614633" y="105456"/>
                  </a:lnTo>
                  <a:lnTo>
                    <a:pt x="580056" y="75020"/>
                  </a:lnTo>
                  <a:lnTo>
                    <a:pt x="541765" y="49157"/>
                  </a:lnTo>
                  <a:lnTo>
                    <a:pt x="500189" y="28294"/>
                  </a:lnTo>
                  <a:lnTo>
                    <a:pt x="455758" y="12861"/>
                  </a:lnTo>
                  <a:lnTo>
                    <a:pt x="408900" y="3286"/>
                  </a:lnTo>
                  <a:lnTo>
                    <a:pt x="360045" y="0"/>
                  </a:lnTo>
                  <a:close/>
                </a:path>
              </a:pathLst>
            </a:custGeom>
            <a:solidFill>
              <a:srgbClr val="F16438"/>
            </a:solidFill>
          </p:spPr>
          <p:txBody>
            <a:bodyPr wrap="square" lIns="0" tIns="0" rIns="0" bIns="0" rtlCol="0"/>
            <a:lstStyle/>
            <a:p>
              <a:endParaRPr/>
            </a:p>
          </p:txBody>
        </p:sp>
        <p:pic>
          <p:nvPicPr>
            <p:cNvPr id="7" name="object 7"/>
            <p:cNvPicPr/>
            <p:nvPr/>
          </p:nvPicPr>
          <p:blipFill>
            <a:blip r:embed="rId3" cstate="print"/>
            <a:stretch>
              <a:fillRect/>
            </a:stretch>
          </p:blipFill>
          <p:spPr>
            <a:xfrm>
              <a:off x="211836" y="1776222"/>
              <a:ext cx="8676893" cy="4261865"/>
            </a:xfrm>
            <a:prstGeom prst="rect">
              <a:avLst/>
            </a:prstGeom>
          </p:spPr>
        </p:pic>
      </p:grpSp>
      <p:graphicFrame>
        <p:nvGraphicFramePr>
          <p:cNvPr id="8" name="object 8"/>
          <p:cNvGraphicFramePr>
            <a:graphicFrameLocks noGrp="1"/>
          </p:cNvGraphicFramePr>
          <p:nvPr/>
        </p:nvGraphicFramePr>
        <p:xfrm>
          <a:off x="360616" y="1881240"/>
          <a:ext cx="8336915" cy="4008580"/>
        </p:xfrm>
        <a:graphic>
          <a:graphicData uri="http://schemas.openxmlformats.org/drawingml/2006/table">
            <a:tbl>
              <a:tblPr firstRow="1" bandRow="1">
                <a:tableStyleId>{2D5ABB26-0587-4C30-8999-92F81FD0307C}</a:tableStyleId>
              </a:tblPr>
              <a:tblGrid>
                <a:gridCol w="8336915">
                  <a:extLst>
                    <a:ext uri="{9D8B030D-6E8A-4147-A177-3AD203B41FA5}">
                      <a16:colId xmlns:a16="http://schemas.microsoft.com/office/drawing/2014/main" val="20000"/>
                    </a:ext>
                  </a:extLst>
                </a:gridCol>
              </a:tblGrid>
              <a:tr h="426719">
                <a:tc>
                  <a:txBody>
                    <a:bodyPr/>
                    <a:lstStyle/>
                    <a:p>
                      <a:pPr marL="90805">
                        <a:lnSpc>
                          <a:spcPct val="100000"/>
                        </a:lnSpc>
                        <a:spcBef>
                          <a:spcPts val="300"/>
                        </a:spcBef>
                      </a:pPr>
                      <a:r>
                        <a:rPr sz="2200" b="1" spc="-5" dirty="0">
                          <a:latin typeface="Arial"/>
                          <a:cs typeface="Arial"/>
                        </a:rPr>
                        <a:t>KEY</a:t>
                      </a:r>
                      <a:r>
                        <a:rPr sz="2200" b="1" spc="-20" dirty="0">
                          <a:latin typeface="Arial"/>
                          <a:cs typeface="Arial"/>
                        </a:rPr>
                        <a:t> </a:t>
                      </a:r>
                      <a:r>
                        <a:rPr sz="2200" b="1" spc="-5" dirty="0">
                          <a:latin typeface="Arial"/>
                          <a:cs typeface="Arial"/>
                        </a:rPr>
                        <a:t>POINTS OF</a:t>
                      </a:r>
                      <a:r>
                        <a:rPr sz="2200" b="1" spc="5" dirty="0">
                          <a:latin typeface="Arial"/>
                          <a:cs typeface="Arial"/>
                        </a:rPr>
                        <a:t> </a:t>
                      </a:r>
                      <a:r>
                        <a:rPr sz="2200" b="1" dirty="0">
                          <a:latin typeface="Arial"/>
                          <a:cs typeface="Arial"/>
                        </a:rPr>
                        <a:t>IV/IO</a:t>
                      </a:r>
                      <a:r>
                        <a:rPr sz="2200" b="1" spc="-5" dirty="0">
                          <a:latin typeface="Arial"/>
                          <a:cs typeface="Arial"/>
                        </a:rPr>
                        <a:t> ADMINISTRATION</a:t>
                      </a:r>
                      <a:endParaRPr sz="2200">
                        <a:latin typeface="Arial"/>
                        <a:cs typeface="Arial"/>
                      </a:endParaRPr>
                    </a:p>
                  </a:txBody>
                  <a:tcPr marL="0" marR="0" marT="38100" marB="0">
                    <a:lnL w="28575">
                      <a:solidFill>
                        <a:srgbClr val="BB8542"/>
                      </a:solidFill>
                      <a:prstDash val="solid"/>
                    </a:lnL>
                    <a:lnR w="28575">
                      <a:solidFill>
                        <a:srgbClr val="BB8542"/>
                      </a:solidFill>
                      <a:prstDash val="solid"/>
                    </a:lnR>
                    <a:lnT w="28575">
                      <a:solidFill>
                        <a:srgbClr val="BB8542"/>
                      </a:solidFill>
                      <a:prstDash val="solid"/>
                    </a:lnT>
                    <a:lnB w="12700">
                      <a:solidFill>
                        <a:srgbClr val="BB8542"/>
                      </a:solidFill>
                      <a:prstDash val="solid"/>
                    </a:lnB>
                  </a:tcPr>
                </a:tc>
                <a:extLst>
                  <a:ext uri="{0D108BD9-81ED-4DB2-BD59-A6C34878D82A}">
                    <a16:rowId xmlns:a16="http://schemas.microsoft.com/office/drawing/2014/main" val="10000"/>
                  </a:ext>
                </a:extLst>
              </a:tr>
              <a:tr h="335280">
                <a:tc>
                  <a:txBody>
                    <a:bodyPr/>
                    <a:lstStyle/>
                    <a:p>
                      <a:pPr marL="90805">
                        <a:lnSpc>
                          <a:spcPct val="100000"/>
                        </a:lnSpc>
                        <a:spcBef>
                          <a:spcPts val="315"/>
                        </a:spcBef>
                      </a:pPr>
                      <a:r>
                        <a:rPr sz="1600" b="1" spc="-5" dirty="0">
                          <a:latin typeface="Arial"/>
                          <a:cs typeface="Arial"/>
                        </a:rPr>
                        <a:t>GATHER</a:t>
                      </a:r>
                      <a:r>
                        <a:rPr sz="1600" b="1" spc="-25" dirty="0">
                          <a:latin typeface="Arial"/>
                          <a:cs typeface="Arial"/>
                        </a:rPr>
                        <a:t> </a:t>
                      </a:r>
                      <a:r>
                        <a:rPr sz="1600" spc="-5" dirty="0">
                          <a:latin typeface="Arial MT"/>
                          <a:cs typeface="Arial MT"/>
                        </a:rPr>
                        <a:t>ALL</a:t>
                      </a:r>
                      <a:r>
                        <a:rPr sz="1600" spc="-30" dirty="0">
                          <a:latin typeface="Arial MT"/>
                          <a:cs typeface="Arial MT"/>
                        </a:rPr>
                        <a:t> </a:t>
                      </a:r>
                      <a:r>
                        <a:rPr sz="1600" spc="-5" dirty="0">
                          <a:latin typeface="Arial MT"/>
                          <a:cs typeface="Arial MT"/>
                        </a:rPr>
                        <a:t>needed</a:t>
                      </a:r>
                      <a:r>
                        <a:rPr sz="1600" spc="-15" dirty="0">
                          <a:latin typeface="Arial MT"/>
                          <a:cs typeface="Arial MT"/>
                        </a:rPr>
                        <a:t> </a:t>
                      </a:r>
                      <a:r>
                        <a:rPr sz="1600" spc="-5" dirty="0">
                          <a:latin typeface="Arial MT"/>
                          <a:cs typeface="Arial MT"/>
                        </a:rPr>
                        <a:t>supplies</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1"/>
                  </a:ext>
                </a:extLst>
              </a:tr>
              <a:tr h="402435">
                <a:tc>
                  <a:txBody>
                    <a:bodyPr/>
                    <a:lstStyle/>
                    <a:p>
                      <a:pPr marL="90805">
                        <a:lnSpc>
                          <a:spcPct val="100000"/>
                        </a:lnSpc>
                        <a:spcBef>
                          <a:spcPts val="315"/>
                        </a:spcBef>
                      </a:pPr>
                      <a:r>
                        <a:rPr sz="1600" b="1" spc="-5" dirty="0">
                          <a:latin typeface="Arial"/>
                          <a:cs typeface="Arial"/>
                        </a:rPr>
                        <a:t>PREPARE</a:t>
                      </a:r>
                      <a:r>
                        <a:rPr sz="1600" b="1" spc="-10" dirty="0">
                          <a:latin typeface="Arial"/>
                          <a:cs typeface="Arial"/>
                        </a:rPr>
                        <a:t> </a:t>
                      </a:r>
                      <a:r>
                        <a:rPr sz="1600" spc="-5" dirty="0">
                          <a:latin typeface="Arial MT"/>
                          <a:cs typeface="Arial MT"/>
                        </a:rPr>
                        <a:t>fluids and</a:t>
                      </a:r>
                      <a:r>
                        <a:rPr sz="1600" spc="5" dirty="0">
                          <a:latin typeface="Arial MT"/>
                          <a:cs typeface="Arial MT"/>
                        </a:rPr>
                        <a:t> </a:t>
                      </a:r>
                      <a:r>
                        <a:rPr sz="1600" spc="-5" dirty="0">
                          <a:latin typeface="Arial MT"/>
                          <a:cs typeface="Arial MT"/>
                        </a:rPr>
                        <a:t>infusion</a:t>
                      </a:r>
                      <a:r>
                        <a:rPr sz="1600" dirty="0">
                          <a:latin typeface="Arial MT"/>
                          <a:cs typeface="Arial MT"/>
                        </a:rPr>
                        <a:t> </a:t>
                      </a:r>
                      <a:r>
                        <a:rPr sz="1600" spc="-5" dirty="0">
                          <a:latin typeface="Arial MT"/>
                          <a:cs typeface="Arial MT"/>
                        </a:rPr>
                        <a:t>set</a:t>
                      </a:r>
                      <a:r>
                        <a:rPr sz="1600" spc="5" dirty="0">
                          <a:latin typeface="Arial MT"/>
                          <a:cs typeface="Arial MT"/>
                        </a:rPr>
                        <a:t> </a:t>
                      </a:r>
                      <a:r>
                        <a:rPr sz="1600" spc="-5" dirty="0">
                          <a:latin typeface="Arial MT"/>
                          <a:cs typeface="Arial MT"/>
                        </a:rPr>
                        <a:t>tubing</a:t>
                      </a:r>
                      <a:r>
                        <a:rPr sz="1600" spc="5" dirty="0">
                          <a:latin typeface="Arial MT"/>
                          <a:cs typeface="Arial MT"/>
                        </a:rPr>
                        <a:t> </a:t>
                      </a:r>
                      <a:r>
                        <a:rPr sz="1600" dirty="0">
                          <a:latin typeface="Arial MT"/>
                          <a:cs typeface="Arial MT"/>
                        </a:rPr>
                        <a:t>(</a:t>
                      </a:r>
                      <a:r>
                        <a:rPr sz="1600" b="1" dirty="0">
                          <a:latin typeface="Arial"/>
                          <a:cs typeface="Arial"/>
                        </a:rPr>
                        <a:t>NOTE:</a:t>
                      </a:r>
                      <a:r>
                        <a:rPr sz="1600" b="1" spc="5" dirty="0">
                          <a:latin typeface="Arial"/>
                          <a:cs typeface="Arial"/>
                        </a:rPr>
                        <a:t> </a:t>
                      </a:r>
                      <a:r>
                        <a:rPr sz="1600" spc="-5" dirty="0">
                          <a:latin typeface="Arial MT"/>
                          <a:cs typeface="Arial MT"/>
                        </a:rPr>
                        <a:t>Close</a:t>
                      </a:r>
                      <a:r>
                        <a:rPr sz="1600" spc="-15"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clamp</a:t>
                      </a:r>
                      <a:r>
                        <a:rPr sz="1600"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tubing</a:t>
                      </a:r>
                      <a:r>
                        <a:rPr sz="1600" spc="5" dirty="0">
                          <a:latin typeface="Arial MT"/>
                          <a:cs typeface="Arial MT"/>
                        </a:rPr>
                        <a:t> </a:t>
                      </a:r>
                      <a:r>
                        <a:rPr sz="1600" spc="-5" dirty="0">
                          <a:latin typeface="Arial MT"/>
                          <a:cs typeface="Arial MT"/>
                        </a:rPr>
                        <a:t>set)</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2"/>
                  </a:ext>
                </a:extLst>
              </a:tr>
              <a:tr h="412835">
                <a:tc>
                  <a:txBody>
                    <a:bodyPr/>
                    <a:lstStyle/>
                    <a:p>
                      <a:pPr marL="91440">
                        <a:lnSpc>
                          <a:spcPct val="100000"/>
                        </a:lnSpc>
                        <a:spcBef>
                          <a:spcPts val="315"/>
                        </a:spcBef>
                      </a:pPr>
                      <a:r>
                        <a:rPr sz="1600" b="1" dirty="0">
                          <a:latin typeface="Arial"/>
                          <a:cs typeface="Arial"/>
                        </a:rPr>
                        <a:t>SPIKE</a:t>
                      </a:r>
                      <a:r>
                        <a:rPr sz="1600" b="1" spc="-15" dirty="0">
                          <a:latin typeface="Arial"/>
                          <a:cs typeface="Arial"/>
                        </a:rPr>
                        <a:t> </a:t>
                      </a:r>
                      <a:r>
                        <a:rPr sz="1600" spc="-5" dirty="0">
                          <a:latin typeface="Arial MT"/>
                          <a:cs typeface="Arial MT"/>
                        </a:rPr>
                        <a:t>the</a:t>
                      </a:r>
                      <a:r>
                        <a:rPr sz="1600" spc="10" dirty="0">
                          <a:latin typeface="Arial MT"/>
                          <a:cs typeface="Arial MT"/>
                        </a:rPr>
                        <a:t> </a:t>
                      </a:r>
                      <a:r>
                        <a:rPr sz="1600" spc="-5" dirty="0">
                          <a:latin typeface="Arial MT"/>
                          <a:cs typeface="Arial MT"/>
                        </a:rPr>
                        <a:t>fluid</a:t>
                      </a:r>
                      <a:r>
                        <a:rPr sz="1600" dirty="0">
                          <a:latin typeface="Arial MT"/>
                          <a:cs typeface="Arial MT"/>
                        </a:rPr>
                        <a:t> </a:t>
                      </a:r>
                      <a:r>
                        <a:rPr sz="1600" spc="-5" dirty="0">
                          <a:latin typeface="Arial MT"/>
                          <a:cs typeface="Arial MT"/>
                        </a:rPr>
                        <a:t>bag</a:t>
                      </a:r>
                      <a:r>
                        <a:rPr sz="1600" spc="5" dirty="0">
                          <a:latin typeface="Arial MT"/>
                          <a:cs typeface="Arial MT"/>
                        </a:rPr>
                        <a:t> </a:t>
                      </a:r>
                      <a:r>
                        <a:rPr sz="1600" spc="-5" dirty="0">
                          <a:latin typeface="Arial MT"/>
                          <a:cs typeface="Arial MT"/>
                        </a:rPr>
                        <a:t>with</a:t>
                      </a:r>
                      <a:r>
                        <a:rPr sz="160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tubing</a:t>
                      </a:r>
                      <a:r>
                        <a:rPr sz="1600" dirty="0">
                          <a:latin typeface="Arial MT"/>
                          <a:cs typeface="Arial MT"/>
                        </a:rPr>
                        <a:t> </a:t>
                      </a:r>
                      <a:r>
                        <a:rPr sz="1600" spc="-5" dirty="0">
                          <a:latin typeface="Arial MT"/>
                          <a:cs typeface="Arial MT"/>
                        </a:rPr>
                        <a:t>spike</a:t>
                      </a:r>
                      <a:r>
                        <a:rPr sz="1600" spc="-10"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hang</a:t>
                      </a:r>
                      <a:r>
                        <a:rPr sz="1600" spc="5"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bag</a:t>
                      </a:r>
                      <a:r>
                        <a:rPr sz="1600" spc="5" dirty="0">
                          <a:latin typeface="Arial MT"/>
                          <a:cs typeface="Arial MT"/>
                        </a:rPr>
                        <a:t> </a:t>
                      </a:r>
                      <a:r>
                        <a:rPr sz="1600" spc="-5" dirty="0">
                          <a:latin typeface="Arial MT"/>
                          <a:cs typeface="Arial MT"/>
                        </a:rPr>
                        <a:t>or</a:t>
                      </a:r>
                      <a:r>
                        <a:rPr sz="1600" spc="5" dirty="0">
                          <a:latin typeface="Arial MT"/>
                          <a:cs typeface="Arial MT"/>
                        </a:rPr>
                        <a:t> </a:t>
                      </a:r>
                      <a:r>
                        <a:rPr sz="1600" spc="-5" dirty="0">
                          <a:latin typeface="Arial MT"/>
                          <a:cs typeface="Arial MT"/>
                        </a:rPr>
                        <a:t>place</a:t>
                      </a:r>
                      <a:r>
                        <a:rPr sz="1600" dirty="0">
                          <a:latin typeface="Arial MT"/>
                          <a:cs typeface="Arial MT"/>
                        </a:rPr>
                        <a:t> </a:t>
                      </a:r>
                      <a:r>
                        <a:rPr sz="1600" spc="-5" dirty="0">
                          <a:latin typeface="Arial MT"/>
                          <a:cs typeface="Arial MT"/>
                        </a:rPr>
                        <a:t>in</a:t>
                      </a:r>
                      <a:r>
                        <a:rPr sz="1600" dirty="0">
                          <a:latin typeface="Arial MT"/>
                          <a:cs typeface="Arial MT"/>
                        </a:rPr>
                        <a:t> a</a:t>
                      </a:r>
                      <a:r>
                        <a:rPr sz="1600" spc="5" dirty="0">
                          <a:latin typeface="Arial MT"/>
                          <a:cs typeface="Arial MT"/>
                        </a:rPr>
                        <a:t> </a:t>
                      </a:r>
                      <a:r>
                        <a:rPr sz="1600" spc="-5" dirty="0">
                          <a:latin typeface="Arial MT"/>
                          <a:cs typeface="Arial MT"/>
                        </a:rPr>
                        <a:t>pressure</a:t>
                      </a:r>
                      <a:r>
                        <a:rPr sz="1600" dirty="0">
                          <a:latin typeface="Arial MT"/>
                          <a:cs typeface="Arial MT"/>
                        </a:rPr>
                        <a:t> </a:t>
                      </a:r>
                      <a:r>
                        <a:rPr sz="1600" spc="-5" dirty="0">
                          <a:latin typeface="Arial MT"/>
                          <a:cs typeface="Arial MT"/>
                        </a:rPr>
                        <a:t>bag</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3"/>
                  </a:ext>
                </a:extLst>
              </a:tr>
              <a:tr h="335280">
                <a:tc>
                  <a:txBody>
                    <a:bodyPr/>
                    <a:lstStyle/>
                    <a:p>
                      <a:pPr marL="91440">
                        <a:lnSpc>
                          <a:spcPct val="100000"/>
                        </a:lnSpc>
                        <a:spcBef>
                          <a:spcPts val="310"/>
                        </a:spcBef>
                      </a:pPr>
                      <a:r>
                        <a:rPr sz="1600" b="1" spc="-5" dirty="0">
                          <a:latin typeface="Arial"/>
                          <a:cs typeface="Arial"/>
                        </a:rPr>
                        <a:t>SQUEEZE</a:t>
                      </a:r>
                      <a:r>
                        <a:rPr sz="1600" b="1" spc="-15" dirty="0">
                          <a:latin typeface="Arial"/>
                          <a:cs typeface="Arial"/>
                        </a:rPr>
                        <a:t> </a:t>
                      </a:r>
                      <a:r>
                        <a:rPr sz="1600" spc="-5" dirty="0">
                          <a:latin typeface="Arial MT"/>
                          <a:cs typeface="Arial MT"/>
                        </a:rPr>
                        <a:t>the drip</a:t>
                      </a:r>
                      <a:r>
                        <a:rPr sz="1600" spc="-10" dirty="0">
                          <a:latin typeface="Arial MT"/>
                          <a:cs typeface="Arial MT"/>
                        </a:rPr>
                        <a:t> </a:t>
                      </a:r>
                      <a:r>
                        <a:rPr sz="1600" spc="-5" dirty="0">
                          <a:latin typeface="Arial MT"/>
                          <a:cs typeface="Arial MT"/>
                        </a:rPr>
                        <a:t>chamber</a:t>
                      </a:r>
                      <a:r>
                        <a:rPr sz="1600" spc="10" dirty="0">
                          <a:latin typeface="Arial MT"/>
                          <a:cs typeface="Arial MT"/>
                        </a:rPr>
                        <a:t> </a:t>
                      </a:r>
                      <a:r>
                        <a:rPr sz="1600" spc="-5" dirty="0">
                          <a:latin typeface="Arial MT"/>
                          <a:cs typeface="Arial MT"/>
                        </a:rPr>
                        <a:t>until </a:t>
                      </a:r>
                      <a:r>
                        <a:rPr sz="1600" dirty="0">
                          <a:latin typeface="Arial MT"/>
                          <a:cs typeface="Arial MT"/>
                        </a:rPr>
                        <a:t>½ </a:t>
                      </a:r>
                      <a:r>
                        <a:rPr sz="1600" spc="-5" dirty="0">
                          <a:latin typeface="Arial MT"/>
                          <a:cs typeface="Arial MT"/>
                        </a:rPr>
                        <a:t>full</a:t>
                      </a:r>
                      <a:endParaRPr sz="1600">
                        <a:latin typeface="Arial MT"/>
                        <a:cs typeface="Arial MT"/>
                      </a:endParaRPr>
                    </a:p>
                  </a:txBody>
                  <a:tcPr marL="0" marR="0" marT="39370"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4"/>
                  </a:ext>
                </a:extLst>
              </a:tr>
              <a:tr h="335280">
                <a:tc>
                  <a:txBody>
                    <a:bodyPr/>
                    <a:lstStyle/>
                    <a:p>
                      <a:pPr marL="91440">
                        <a:lnSpc>
                          <a:spcPct val="100000"/>
                        </a:lnSpc>
                        <a:spcBef>
                          <a:spcPts val="310"/>
                        </a:spcBef>
                      </a:pPr>
                      <a:r>
                        <a:rPr sz="1600" b="1" dirty="0">
                          <a:latin typeface="Arial"/>
                          <a:cs typeface="Arial"/>
                        </a:rPr>
                        <a:t>OPEN</a:t>
                      </a:r>
                      <a:r>
                        <a:rPr sz="1600" b="1" spc="-15" dirty="0">
                          <a:latin typeface="Arial"/>
                          <a:cs typeface="Arial"/>
                        </a:rPr>
                        <a:t> </a:t>
                      </a:r>
                      <a:r>
                        <a:rPr sz="1600" spc="-5" dirty="0">
                          <a:latin typeface="Arial MT"/>
                          <a:cs typeface="Arial MT"/>
                        </a:rPr>
                        <a:t>the</a:t>
                      </a:r>
                      <a:r>
                        <a:rPr sz="1600" spc="10" dirty="0">
                          <a:latin typeface="Arial MT"/>
                          <a:cs typeface="Arial MT"/>
                        </a:rPr>
                        <a:t> </a:t>
                      </a:r>
                      <a:r>
                        <a:rPr sz="1600" spc="-5" dirty="0">
                          <a:latin typeface="Arial MT"/>
                          <a:cs typeface="Arial MT"/>
                        </a:rPr>
                        <a:t>tubing</a:t>
                      </a:r>
                      <a:r>
                        <a:rPr sz="1600" dirty="0">
                          <a:latin typeface="Arial MT"/>
                          <a:cs typeface="Arial MT"/>
                        </a:rPr>
                        <a:t> </a:t>
                      </a:r>
                      <a:r>
                        <a:rPr sz="1600" spc="-5" dirty="0">
                          <a:latin typeface="Arial MT"/>
                          <a:cs typeface="Arial MT"/>
                        </a:rPr>
                        <a:t>clamp</a:t>
                      </a:r>
                      <a:r>
                        <a:rPr sz="1600" dirty="0">
                          <a:latin typeface="Arial MT"/>
                          <a:cs typeface="Arial MT"/>
                        </a:rPr>
                        <a:t> </a:t>
                      </a:r>
                      <a:r>
                        <a:rPr sz="1600" spc="-5" dirty="0">
                          <a:latin typeface="Arial MT"/>
                          <a:cs typeface="Arial MT"/>
                        </a:rPr>
                        <a:t>to</a:t>
                      </a:r>
                      <a:r>
                        <a:rPr sz="1600" spc="5" dirty="0">
                          <a:latin typeface="Arial MT"/>
                          <a:cs typeface="Arial MT"/>
                        </a:rPr>
                        <a:t> </a:t>
                      </a:r>
                      <a:r>
                        <a:rPr sz="1600" spc="-5" dirty="0">
                          <a:latin typeface="Arial MT"/>
                          <a:cs typeface="Arial MT"/>
                        </a:rPr>
                        <a:t>prime</a:t>
                      </a:r>
                      <a:r>
                        <a:rPr sz="1600" spc="10" dirty="0">
                          <a:latin typeface="Arial MT"/>
                          <a:cs typeface="Arial MT"/>
                        </a:rPr>
                        <a:t> </a:t>
                      </a:r>
                      <a:r>
                        <a:rPr sz="1600" spc="-5" dirty="0">
                          <a:latin typeface="Arial MT"/>
                          <a:cs typeface="Arial MT"/>
                        </a:rPr>
                        <a:t>the</a:t>
                      </a:r>
                      <a:r>
                        <a:rPr sz="1600" spc="5" dirty="0">
                          <a:latin typeface="Arial MT"/>
                          <a:cs typeface="Arial MT"/>
                        </a:rPr>
                        <a:t> </a:t>
                      </a:r>
                      <a:r>
                        <a:rPr sz="1600" spc="-5" dirty="0">
                          <a:latin typeface="Arial MT"/>
                          <a:cs typeface="Arial MT"/>
                        </a:rPr>
                        <a:t>tubing</a:t>
                      </a:r>
                      <a:r>
                        <a:rPr sz="1600" spc="5" dirty="0">
                          <a:latin typeface="Arial MT"/>
                          <a:cs typeface="Arial MT"/>
                        </a:rPr>
                        <a:t> </a:t>
                      </a:r>
                      <a:r>
                        <a:rPr sz="1600" spc="-5" dirty="0">
                          <a:latin typeface="Arial MT"/>
                          <a:cs typeface="Arial MT"/>
                        </a:rPr>
                        <a:t>and</a:t>
                      </a:r>
                      <a:r>
                        <a:rPr sz="1600" spc="10" dirty="0">
                          <a:latin typeface="Arial MT"/>
                          <a:cs typeface="Arial MT"/>
                        </a:rPr>
                        <a:t> </a:t>
                      </a:r>
                      <a:r>
                        <a:rPr sz="1600" b="1" dirty="0">
                          <a:latin typeface="Arial"/>
                          <a:cs typeface="Arial"/>
                        </a:rPr>
                        <a:t>CLOSE</a:t>
                      </a:r>
                      <a:r>
                        <a:rPr sz="1600" b="1" spc="-5" dirty="0">
                          <a:latin typeface="Arial"/>
                          <a:cs typeface="Arial"/>
                        </a:rPr>
                        <a:t> </a:t>
                      </a:r>
                      <a:r>
                        <a:rPr sz="1600" spc="-5" dirty="0">
                          <a:latin typeface="Arial MT"/>
                          <a:cs typeface="Arial MT"/>
                        </a:rPr>
                        <a:t>the clamp</a:t>
                      </a:r>
                      <a:r>
                        <a:rPr sz="1600" spc="5" dirty="0">
                          <a:latin typeface="Arial MT"/>
                          <a:cs typeface="Arial MT"/>
                        </a:rPr>
                        <a:t> </a:t>
                      </a:r>
                      <a:r>
                        <a:rPr sz="1600" spc="-5" dirty="0">
                          <a:latin typeface="Arial MT"/>
                          <a:cs typeface="Arial MT"/>
                        </a:rPr>
                        <a:t>once primed</a:t>
                      </a:r>
                      <a:endParaRPr sz="1600">
                        <a:latin typeface="Arial MT"/>
                        <a:cs typeface="Arial MT"/>
                      </a:endParaRPr>
                    </a:p>
                  </a:txBody>
                  <a:tcPr marL="0" marR="0" marT="39370"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5"/>
                  </a:ext>
                </a:extLst>
              </a:tr>
              <a:tr h="335279">
                <a:tc>
                  <a:txBody>
                    <a:bodyPr/>
                    <a:lstStyle/>
                    <a:p>
                      <a:pPr marL="91440">
                        <a:lnSpc>
                          <a:spcPct val="100000"/>
                        </a:lnSpc>
                        <a:spcBef>
                          <a:spcPts val="315"/>
                        </a:spcBef>
                      </a:pPr>
                      <a:r>
                        <a:rPr sz="1600" b="1" spc="-5" dirty="0">
                          <a:latin typeface="Arial"/>
                          <a:cs typeface="Arial"/>
                        </a:rPr>
                        <a:t>CLEAN</a:t>
                      </a:r>
                      <a:r>
                        <a:rPr sz="1600" b="1" spc="-10" dirty="0">
                          <a:latin typeface="Arial"/>
                          <a:cs typeface="Arial"/>
                        </a:rPr>
                        <a:t> </a:t>
                      </a:r>
                      <a:r>
                        <a:rPr sz="1600" spc="-5" dirty="0">
                          <a:latin typeface="Arial MT"/>
                          <a:cs typeface="Arial MT"/>
                        </a:rPr>
                        <a:t>the</a:t>
                      </a:r>
                      <a:r>
                        <a:rPr sz="1600" spc="-10" dirty="0">
                          <a:latin typeface="Arial MT"/>
                          <a:cs typeface="Arial MT"/>
                        </a:rPr>
                        <a:t> </a:t>
                      </a:r>
                      <a:r>
                        <a:rPr sz="1600" spc="-5" dirty="0">
                          <a:latin typeface="Arial MT"/>
                          <a:cs typeface="Arial MT"/>
                        </a:rPr>
                        <a:t>IV</a:t>
                      </a:r>
                      <a:r>
                        <a:rPr sz="1600" spc="15"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IO</a:t>
                      </a:r>
                      <a:r>
                        <a:rPr sz="1600" spc="15" dirty="0">
                          <a:latin typeface="Arial MT"/>
                          <a:cs typeface="Arial MT"/>
                        </a:rPr>
                        <a:t> </a:t>
                      </a:r>
                      <a:r>
                        <a:rPr sz="1600" spc="-5" dirty="0">
                          <a:latin typeface="Arial MT"/>
                          <a:cs typeface="Arial MT"/>
                        </a:rPr>
                        <a:t>tubing</a:t>
                      </a:r>
                      <a:r>
                        <a:rPr sz="1600" spc="5" dirty="0">
                          <a:latin typeface="Arial MT"/>
                          <a:cs typeface="Arial MT"/>
                        </a:rPr>
                        <a:t> </a:t>
                      </a:r>
                      <a:r>
                        <a:rPr sz="1600" spc="-5" dirty="0">
                          <a:latin typeface="Arial MT"/>
                          <a:cs typeface="Arial MT"/>
                        </a:rPr>
                        <a:t>extension</a:t>
                      </a:r>
                      <a:r>
                        <a:rPr sz="1600" dirty="0">
                          <a:latin typeface="Arial MT"/>
                          <a:cs typeface="Arial MT"/>
                        </a:rPr>
                        <a:t> </a:t>
                      </a:r>
                      <a:r>
                        <a:rPr sz="1600" spc="-5" dirty="0">
                          <a:latin typeface="Arial MT"/>
                          <a:cs typeface="Arial MT"/>
                        </a:rPr>
                        <a:t>with</a:t>
                      </a:r>
                      <a:r>
                        <a:rPr sz="1600" dirty="0">
                          <a:latin typeface="Arial MT"/>
                          <a:cs typeface="Arial MT"/>
                        </a:rPr>
                        <a:t> </a:t>
                      </a:r>
                      <a:r>
                        <a:rPr sz="1600" spc="-5" dirty="0">
                          <a:latin typeface="Arial MT"/>
                          <a:cs typeface="Arial MT"/>
                        </a:rPr>
                        <a:t>alcohol</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povidone-iodine</a:t>
                      </a:r>
                      <a:r>
                        <a:rPr sz="1600" spc="-15" dirty="0">
                          <a:latin typeface="Arial MT"/>
                          <a:cs typeface="Arial MT"/>
                        </a:rPr>
                        <a:t> </a:t>
                      </a:r>
                      <a:r>
                        <a:rPr sz="1600" spc="-5" dirty="0">
                          <a:latin typeface="Arial MT"/>
                          <a:cs typeface="Arial MT"/>
                        </a:rPr>
                        <a:t>pad</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6"/>
                  </a:ext>
                </a:extLst>
              </a:tr>
              <a:tr h="579120">
                <a:tc>
                  <a:txBody>
                    <a:bodyPr/>
                    <a:lstStyle/>
                    <a:p>
                      <a:pPr marL="91440" marR="480059">
                        <a:lnSpc>
                          <a:spcPct val="100000"/>
                        </a:lnSpc>
                        <a:spcBef>
                          <a:spcPts val="315"/>
                        </a:spcBef>
                      </a:pPr>
                      <a:r>
                        <a:rPr sz="1600" b="1" dirty="0">
                          <a:latin typeface="Arial"/>
                          <a:cs typeface="Arial"/>
                        </a:rPr>
                        <a:t>INSERT</a:t>
                      </a:r>
                      <a:r>
                        <a:rPr sz="1600" b="1" spc="-5" dirty="0">
                          <a:latin typeface="Arial"/>
                          <a:cs typeface="Arial"/>
                        </a:rPr>
                        <a:t> </a:t>
                      </a:r>
                      <a:r>
                        <a:rPr sz="1600" spc="-5" dirty="0">
                          <a:latin typeface="Arial MT"/>
                          <a:cs typeface="Arial MT"/>
                        </a:rPr>
                        <a:t>the</a:t>
                      </a:r>
                      <a:r>
                        <a:rPr sz="1600" dirty="0">
                          <a:latin typeface="Arial MT"/>
                          <a:cs typeface="Arial MT"/>
                        </a:rPr>
                        <a:t> </a:t>
                      </a:r>
                      <a:r>
                        <a:rPr sz="1600" spc="-5" dirty="0">
                          <a:latin typeface="Arial MT"/>
                          <a:cs typeface="Arial MT"/>
                        </a:rPr>
                        <a:t>needle</a:t>
                      </a:r>
                      <a:r>
                        <a:rPr sz="1600" dirty="0">
                          <a:latin typeface="Arial MT"/>
                          <a:cs typeface="Arial MT"/>
                        </a:rPr>
                        <a:t> </a:t>
                      </a:r>
                      <a:r>
                        <a:rPr sz="1600" spc="-5" dirty="0">
                          <a:latin typeface="Arial MT"/>
                          <a:cs typeface="Arial MT"/>
                        </a:rPr>
                        <a:t>into</a:t>
                      </a:r>
                      <a:r>
                        <a:rPr sz="1600" spc="5"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IV/IO</a:t>
                      </a:r>
                      <a:r>
                        <a:rPr sz="1600" spc="20" dirty="0">
                          <a:latin typeface="Arial MT"/>
                          <a:cs typeface="Arial MT"/>
                        </a:rPr>
                        <a:t> </a:t>
                      </a:r>
                      <a:r>
                        <a:rPr sz="1600" spc="-5" dirty="0">
                          <a:latin typeface="Arial MT"/>
                          <a:cs typeface="Arial MT"/>
                        </a:rPr>
                        <a:t>extension</a:t>
                      </a:r>
                      <a:r>
                        <a:rPr sz="1600" dirty="0">
                          <a:latin typeface="Arial MT"/>
                          <a:cs typeface="Arial MT"/>
                        </a:rPr>
                        <a:t> </a:t>
                      </a:r>
                      <a:r>
                        <a:rPr sz="1600" spc="-5" dirty="0">
                          <a:latin typeface="Arial MT"/>
                          <a:cs typeface="Arial MT"/>
                        </a:rPr>
                        <a:t>set</a:t>
                      </a:r>
                      <a:r>
                        <a:rPr sz="1600" spc="5" dirty="0">
                          <a:latin typeface="Arial MT"/>
                          <a:cs typeface="Arial MT"/>
                        </a:rPr>
                        <a:t> </a:t>
                      </a:r>
                      <a:r>
                        <a:rPr sz="1600" spc="-5" dirty="0">
                          <a:latin typeface="Arial MT"/>
                          <a:cs typeface="Arial MT"/>
                        </a:rPr>
                        <a:t>and</a:t>
                      </a:r>
                      <a:r>
                        <a:rPr sz="1600" spc="20" dirty="0">
                          <a:latin typeface="Arial MT"/>
                          <a:cs typeface="Arial MT"/>
                        </a:rPr>
                        <a:t> </a:t>
                      </a:r>
                      <a:r>
                        <a:rPr sz="1600" b="1" spc="-10" dirty="0">
                          <a:latin typeface="Arial"/>
                          <a:cs typeface="Arial"/>
                        </a:rPr>
                        <a:t>SECURE</a:t>
                      </a:r>
                      <a:r>
                        <a:rPr sz="1600" b="1" spc="-5" dirty="0">
                          <a:latin typeface="Arial"/>
                          <a:cs typeface="Arial"/>
                        </a:rPr>
                        <a:t> </a:t>
                      </a:r>
                      <a:r>
                        <a:rPr sz="1600" spc="-5" dirty="0">
                          <a:latin typeface="Arial MT"/>
                          <a:cs typeface="Arial MT"/>
                        </a:rPr>
                        <a:t>it in</a:t>
                      </a:r>
                      <a:r>
                        <a:rPr sz="1600" spc="5" dirty="0">
                          <a:latin typeface="Arial MT"/>
                          <a:cs typeface="Arial MT"/>
                        </a:rPr>
                        <a:t> </a:t>
                      </a:r>
                      <a:r>
                        <a:rPr sz="1600" spc="-5" dirty="0">
                          <a:latin typeface="Arial MT"/>
                          <a:cs typeface="Arial MT"/>
                        </a:rPr>
                        <a:t>place;</a:t>
                      </a:r>
                      <a:r>
                        <a:rPr sz="1600" dirty="0">
                          <a:latin typeface="Arial MT"/>
                          <a:cs typeface="Arial MT"/>
                        </a:rPr>
                        <a:t> </a:t>
                      </a:r>
                      <a:r>
                        <a:rPr sz="1600" b="1" spc="-5" dirty="0">
                          <a:latin typeface="Arial"/>
                          <a:cs typeface="Arial"/>
                        </a:rPr>
                        <a:t>INITIATE </a:t>
                      </a:r>
                      <a:r>
                        <a:rPr sz="1600" spc="-5" dirty="0">
                          <a:latin typeface="Arial MT"/>
                          <a:cs typeface="Arial MT"/>
                        </a:rPr>
                        <a:t>the </a:t>
                      </a:r>
                      <a:r>
                        <a:rPr sz="1600" spc="-430" dirty="0">
                          <a:latin typeface="Arial MT"/>
                          <a:cs typeface="Arial MT"/>
                        </a:rPr>
                        <a:t> </a:t>
                      </a:r>
                      <a:r>
                        <a:rPr sz="1600" spc="-5" dirty="0">
                          <a:latin typeface="Arial MT"/>
                          <a:cs typeface="Arial MT"/>
                        </a:rPr>
                        <a:t>flow of</a:t>
                      </a:r>
                      <a:r>
                        <a:rPr sz="1600" spc="10" dirty="0">
                          <a:latin typeface="Arial MT"/>
                          <a:cs typeface="Arial MT"/>
                        </a:rPr>
                        <a:t> </a:t>
                      </a:r>
                      <a:r>
                        <a:rPr sz="1600" spc="-5" dirty="0">
                          <a:latin typeface="Arial MT"/>
                          <a:cs typeface="Arial MT"/>
                        </a:rPr>
                        <a:t>fluids</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solidFill>
                      <a:srgbClr val="FFF4D2"/>
                    </a:solidFill>
                  </a:tcPr>
                </a:tc>
                <a:extLst>
                  <a:ext uri="{0D108BD9-81ED-4DB2-BD59-A6C34878D82A}">
                    <a16:rowId xmlns:a16="http://schemas.microsoft.com/office/drawing/2014/main" val="10007"/>
                  </a:ext>
                </a:extLst>
              </a:tr>
              <a:tr h="335279">
                <a:tc>
                  <a:txBody>
                    <a:bodyPr/>
                    <a:lstStyle/>
                    <a:p>
                      <a:pPr marL="91440">
                        <a:lnSpc>
                          <a:spcPct val="100000"/>
                        </a:lnSpc>
                        <a:spcBef>
                          <a:spcPts val="315"/>
                        </a:spcBef>
                      </a:pPr>
                      <a:r>
                        <a:rPr sz="1600" b="1" spc="-5" dirty="0">
                          <a:latin typeface="Arial"/>
                          <a:cs typeface="Arial"/>
                        </a:rPr>
                        <a:t>CHECK</a:t>
                      </a:r>
                      <a:r>
                        <a:rPr sz="1600" b="1" spc="-10" dirty="0">
                          <a:latin typeface="Arial"/>
                          <a:cs typeface="Arial"/>
                        </a:rPr>
                        <a:t> </a:t>
                      </a:r>
                      <a:r>
                        <a:rPr sz="1600" spc="-5" dirty="0">
                          <a:latin typeface="Arial MT"/>
                          <a:cs typeface="Arial MT"/>
                        </a:rPr>
                        <a:t>for</a:t>
                      </a:r>
                      <a:r>
                        <a:rPr sz="1600" dirty="0">
                          <a:latin typeface="Arial MT"/>
                          <a:cs typeface="Arial MT"/>
                        </a:rPr>
                        <a:t> </a:t>
                      </a:r>
                      <a:r>
                        <a:rPr sz="1600" spc="-5" dirty="0">
                          <a:latin typeface="Arial MT"/>
                          <a:cs typeface="Arial MT"/>
                        </a:rPr>
                        <a:t>signs</a:t>
                      </a:r>
                      <a:r>
                        <a:rPr sz="1600"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symptoms</a:t>
                      </a:r>
                      <a:r>
                        <a:rPr sz="1600" spc="15"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infiltration</a:t>
                      </a:r>
                      <a:r>
                        <a:rPr sz="1600" spc="10" dirty="0">
                          <a:latin typeface="Arial MT"/>
                          <a:cs typeface="Arial MT"/>
                        </a:rPr>
                        <a:t> </a:t>
                      </a:r>
                      <a:r>
                        <a:rPr sz="1600" spc="-5" dirty="0">
                          <a:latin typeface="Arial MT"/>
                          <a:cs typeface="Arial MT"/>
                        </a:rPr>
                        <a:t>at</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infusion</a:t>
                      </a:r>
                      <a:r>
                        <a:rPr sz="1600" spc="-10" dirty="0">
                          <a:latin typeface="Arial MT"/>
                          <a:cs typeface="Arial MT"/>
                        </a:rPr>
                        <a:t> </a:t>
                      </a:r>
                      <a:r>
                        <a:rPr sz="1600" spc="-5" dirty="0">
                          <a:latin typeface="Arial MT"/>
                          <a:cs typeface="Arial MT"/>
                        </a:rPr>
                        <a:t>site</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12700">
                      <a:solidFill>
                        <a:srgbClr val="BB8542"/>
                      </a:solidFill>
                      <a:prstDash val="solid"/>
                    </a:lnB>
                  </a:tcPr>
                </a:tc>
                <a:extLst>
                  <a:ext uri="{0D108BD9-81ED-4DB2-BD59-A6C34878D82A}">
                    <a16:rowId xmlns:a16="http://schemas.microsoft.com/office/drawing/2014/main" val="10008"/>
                  </a:ext>
                </a:extLst>
              </a:tr>
              <a:tr h="511073">
                <a:tc>
                  <a:txBody>
                    <a:bodyPr/>
                    <a:lstStyle/>
                    <a:p>
                      <a:pPr marL="91440">
                        <a:lnSpc>
                          <a:spcPct val="100000"/>
                        </a:lnSpc>
                        <a:spcBef>
                          <a:spcPts val="315"/>
                        </a:spcBef>
                      </a:pPr>
                      <a:r>
                        <a:rPr sz="1600" b="1" spc="-5" dirty="0">
                          <a:latin typeface="Arial"/>
                          <a:cs typeface="Arial"/>
                        </a:rPr>
                        <a:t>MONITOR</a:t>
                      </a:r>
                      <a:r>
                        <a:rPr sz="1600" b="1" spc="5" dirty="0">
                          <a:latin typeface="Arial"/>
                          <a:cs typeface="Arial"/>
                        </a:rPr>
                        <a:t> </a:t>
                      </a:r>
                      <a:r>
                        <a:rPr sz="1600" spc="-5" dirty="0">
                          <a:latin typeface="Arial MT"/>
                          <a:cs typeface="Arial MT"/>
                        </a:rPr>
                        <a:t>the</a:t>
                      </a:r>
                      <a:r>
                        <a:rPr sz="1600" spc="10" dirty="0">
                          <a:latin typeface="Arial MT"/>
                          <a:cs typeface="Arial MT"/>
                        </a:rPr>
                        <a:t> </a:t>
                      </a:r>
                      <a:r>
                        <a:rPr sz="1600" spc="-5" dirty="0">
                          <a:latin typeface="Arial MT"/>
                          <a:cs typeface="Arial MT"/>
                        </a:rPr>
                        <a:t>casualty</a:t>
                      </a:r>
                      <a:r>
                        <a:rPr sz="1600" spc="5" dirty="0">
                          <a:latin typeface="Arial MT"/>
                          <a:cs typeface="Arial MT"/>
                        </a:rPr>
                        <a:t> </a:t>
                      </a:r>
                      <a:r>
                        <a:rPr sz="1600" spc="-5" dirty="0">
                          <a:latin typeface="Arial MT"/>
                          <a:cs typeface="Arial MT"/>
                        </a:rPr>
                        <a:t>and</a:t>
                      </a:r>
                      <a:r>
                        <a:rPr sz="1600" spc="10" dirty="0">
                          <a:latin typeface="Arial MT"/>
                          <a:cs typeface="Arial MT"/>
                        </a:rPr>
                        <a:t> </a:t>
                      </a:r>
                      <a:r>
                        <a:rPr sz="1600" b="1" spc="-5" dirty="0">
                          <a:latin typeface="Arial"/>
                          <a:cs typeface="Arial"/>
                        </a:rPr>
                        <a:t>DOCUMENT </a:t>
                      </a:r>
                      <a:r>
                        <a:rPr sz="1600" spc="-5" dirty="0">
                          <a:latin typeface="Arial MT"/>
                          <a:cs typeface="Arial MT"/>
                        </a:rPr>
                        <a:t>all findings</a:t>
                      </a:r>
                      <a:r>
                        <a:rPr sz="1600" spc="10"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dirty="0">
                          <a:latin typeface="Arial MT"/>
                          <a:cs typeface="Arial MT"/>
                        </a:rPr>
                        <a:t>DD</a:t>
                      </a:r>
                      <a:r>
                        <a:rPr sz="1600" spc="-10" dirty="0">
                          <a:latin typeface="Arial MT"/>
                          <a:cs typeface="Arial MT"/>
                        </a:rPr>
                        <a:t> </a:t>
                      </a:r>
                      <a:r>
                        <a:rPr sz="1600" spc="-5" dirty="0">
                          <a:latin typeface="Arial MT"/>
                          <a:cs typeface="Arial MT"/>
                        </a:rPr>
                        <a:t>Form</a:t>
                      </a:r>
                      <a:r>
                        <a:rPr sz="1600" spc="10" dirty="0">
                          <a:latin typeface="Arial MT"/>
                          <a:cs typeface="Arial MT"/>
                        </a:rPr>
                        <a:t> </a:t>
                      </a:r>
                      <a:r>
                        <a:rPr sz="1600" spc="-5" dirty="0">
                          <a:latin typeface="Arial MT"/>
                          <a:cs typeface="Arial MT"/>
                        </a:rPr>
                        <a:t>1380</a:t>
                      </a:r>
                      <a:r>
                        <a:rPr sz="1600" spc="5" dirty="0">
                          <a:latin typeface="Arial MT"/>
                          <a:cs typeface="Arial MT"/>
                        </a:rPr>
                        <a:t> </a:t>
                      </a:r>
                      <a:r>
                        <a:rPr sz="1600" spc="-5" dirty="0">
                          <a:latin typeface="Arial MT"/>
                          <a:cs typeface="Arial MT"/>
                        </a:rPr>
                        <a:t>Casualty</a:t>
                      </a:r>
                      <a:r>
                        <a:rPr sz="1600" dirty="0">
                          <a:latin typeface="Arial MT"/>
                          <a:cs typeface="Arial MT"/>
                        </a:rPr>
                        <a:t> </a:t>
                      </a:r>
                      <a:r>
                        <a:rPr sz="1600" spc="-5" dirty="0">
                          <a:latin typeface="Arial MT"/>
                          <a:cs typeface="Arial MT"/>
                        </a:rPr>
                        <a:t>Card</a:t>
                      </a:r>
                      <a:endParaRPr sz="1600">
                        <a:latin typeface="Arial MT"/>
                        <a:cs typeface="Arial MT"/>
                      </a:endParaRPr>
                    </a:p>
                  </a:txBody>
                  <a:tcPr marL="0" marR="0" marT="40005" marB="0">
                    <a:lnL w="28575">
                      <a:solidFill>
                        <a:srgbClr val="BB8542"/>
                      </a:solidFill>
                      <a:prstDash val="solid"/>
                    </a:lnL>
                    <a:lnR w="28575">
                      <a:solidFill>
                        <a:srgbClr val="BB8542"/>
                      </a:solidFill>
                      <a:prstDash val="solid"/>
                    </a:lnR>
                    <a:lnT w="12700">
                      <a:solidFill>
                        <a:srgbClr val="BB8542"/>
                      </a:solidFill>
                      <a:prstDash val="solid"/>
                    </a:lnT>
                    <a:lnB w="28575">
                      <a:solidFill>
                        <a:srgbClr val="BB8542"/>
                      </a:solidFill>
                      <a:prstDash val="solid"/>
                    </a:lnB>
                    <a:solidFill>
                      <a:srgbClr val="FFF4D2"/>
                    </a:solidFill>
                  </a:tcPr>
                </a:tc>
                <a:extLst>
                  <a:ext uri="{0D108BD9-81ED-4DB2-BD59-A6C34878D82A}">
                    <a16:rowId xmlns:a16="http://schemas.microsoft.com/office/drawing/2014/main" val="10009"/>
                  </a:ext>
                </a:extLst>
              </a:tr>
            </a:tbl>
          </a:graphicData>
        </a:graphic>
      </p:graphicFrame>
      <p:grpSp>
        <p:nvGrpSpPr>
          <p:cNvPr id="9" name="object 9"/>
          <p:cNvGrpSpPr/>
          <p:nvPr/>
        </p:nvGrpSpPr>
        <p:grpSpPr>
          <a:xfrm>
            <a:off x="8711183" y="1799082"/>
            <a:ext cx="3175000" cy="4114800"/>
            <a:chOff x="8711183" y="1799082"/>
            <a:chExt cx="3175000" cy="4114800"/>
          </a:xfrm>
        </p:grpSpPr>
        <p:pic>
          <p:nvPicPr>
            <p:cNvPr id="10" name="object 10"/>
            <p:cNvPicPr/>
            <p:nvPr/>
          </p:nvPicPr>
          <p:blipFill>
            <a:blip r:embed="rId4" cstate="print"/>
            <a:stretch>
              <a:fillRect/>
            </a:stretch>
          </p:blipFill>
          <p:spPr>
            <a:xfrm>
              <a:off x="8711183" y="1799082"/>
              <a:ext cx="3164585" cy="2324099"/>
            </a:xfrm>
            <a:prstGeom prst="rect">
              <a:avLst/>
            </a:prstGeom>
          </p:spPr>
        </p:pic>
        <p:sp>
          <p:nvSpPr>
            <p:cNvPr id="11" name="object 11"/>
            <p:cNvSpPr/>
            <p:nvPr/>
          </p:nvSpPr>
          <p:spPr>
            <a:xfrm>
              <a:off x="8956166" y="4232522"/>
              <a:ext cx="2920365" cy="1671955"/>
            </a:xfrm>
            <a:custGeom>
              <a:avLst/>
              <a:gdLst/>
              <a:ahLst/>
              <a:cxnLst/>
              <a:rect l="l" t="t" r="r" b="b"/>
              <a:pathLst>
                <a:path w="2920365" h="1671954">
                  <a:moveTo>
                    <a:pt x="2641346" y="0"/>
                  </a:moveTo>
                  <a:lnTo>
                    <a:pt x="278638" y="0"/>
                  </a:lnTo>
                  <a:lnTo>
                    <a:pt x="233441" y="3647"/>
                  </a:lnTo>
                  <a:lnTo>
                    <a:pt x="190567" y="14206"/>
                  </a:lnTo>
                  <a:lnTo>
                    <a:pt x="150588" y="31104"/>
                  </a:lnTo>
                  <a:lnTo>
                    <a:pt x="114078" y="53765"/>
                  </a:lnTo>
                  <a:lnTo>
                    <a:pt x="81611" y="81618"/>
                  </a:lnTo>
                  <a:lnTo>
                    <a:pt x="53761" y="114086"/>
                  </a:lnTo>
                  <a:lnTo>
                    <a:pt x="31101" y="150598"/>
                  </a:lnTo>
                  <a:lnTo>
                    <a:pt x="14205" y="190578"/>
                  </a:lnTo>
                  <a:lnTo>
                    <a:pt x="3646" y="233454"/>
                  </a:lnTo>
                  <a:lnTo>
                    <a:pt x="0" y="278650"/>
                  </a:lnTo>
                  <a:lnTo>
                    <a:pt x="0" y="1393190"/>
                  </a:lnTo>
                  <a:lnTo>
                    <a:pt x="3646" y="1438386"/>
                  </a:lnTo>
                  <a:lnTo>
                    <a:pt x="14205" y="1481260"/>
                  </a:lnTo>
                  <a:lnTo>
                    <a:pt x="31101" y="1521239"/>
                  </a:lnTo>
                  <a:lnTo>
                    <a:pt x="53761" y="1557749"/>
                  </a:lnTo>
                  <a:lnTo>
                    <a:pt x="81611" y="1590216"/>
                  </a:lnTo>
                  <a:lnTo>
                    <a:pt x="114078" y="1618066"/>
                  </a:lnTo>
                  <a:lnTo>
                    <a:pt x="150588" y="1640726"/>
                  </a:lnTo>
                  <a:lnTo>
                    <a:pt x="190567" y="1657622"/>
                  </a:lnTo>
                  <a:lnTo>
                    <a:pt x="233441" y="1668181"/>
                  </a:lnTo>
                  <a:lnTo>
                    <a:pt x="278638" y="1671827"/>
                  </a:lnTo>
                  <a:lnTo>
                    <a:pt x="2641346" y="1671827"/>
                  </a:lnTo>
                  <a:lnTo>
                    <a:pt x="2686542" y="1668181"/>
                  </a:lnTo>
                  <a:lnTo>
                    <a:pt x="2729416" y="1657622"/>
                  </a:lnTo>
                  <a:lnTo>
                    <a:pt x="2769395" y="1640726"/>
                  </a:lnTo>
                  <a:lnTo>
                    <a:pt x="2805905" y="1618066"/>
                  </a:lnTo>
                  <a:lnTo>
                    <a:pt x="2838372" y="1590216"/>
                  </a:lnTo>
                  <a:lnTo>
                    <a:pt x="2866222" y="1557749"/>
                  </a:lnTo>
                  <a:lnTo>
                    <a:pt x="2888882" y="1521239"/>
                  </a:lnTo>
                  <a:lnTo>
                    <a:pt x="2905778" y="1481260"/>
                  </a:lnTo>
                  <a:lnTo>
                    <a:pt x="2916337" y="1438386"/>
                  </a:lnTo>
                  <a:lnTo>
                    <a:pt x="2919984" y="1393190"/>
                  </a:lnTo>
                  <a:lnTo>
                    <a:pt x="2919984" y="278650"/>
                  </a:lnTo>
                  <a:lnTo>
                    <a:pt x="2916337" y="233454"/>
                  </a:lnTo>
                  <a:lnTo>
                    <a:pt x="2905778" y="190578"/>
                  </a:lnTo>
                  <a:lnTo>
                    <a:pt x="2888882" y="150598"/>
                  </a:lnTo>
                  <a:lnTo>
                    <a:pt x="2866222" y="114086"/>
                  </a:lnTo>
                  <a:lnTo>
                    <a:pt x="2838372" y="81618"/>
                  </a:lnTo>
                  <a:lnTo>
                    <a:pt x="2805905" y="53765"/>
                  </a:lnTo>
                  <a:lnTo>
                    <a:pt x="2769395" y="31104"/>
                  </a:lnTo>
                  <a:lnTo>
                    <a:pt x="2729416" y="14206"/>
                  </a:lnTo>
                  <a:lnTo>
                    <a:pt x="2686542" y="3647"/>
                  </a:lnTo>
                  <a:lnTo>
                    <a:pt x="2641346" y="0"/>
                  </a:lnTo>
                  <a:close/>
                </a:path>
              </a:pathLst>
            </a:custGeom>
            <a:solidFill>
              <a:srgbClr val="FFF4D2"/>
            </a:solidFill>
          </p:spPr>
          <p:txBody>
            <a:bodyPr wrap="square" lIns="0" tIns="0" rIns="0" bIns="0" rtlCol="0"/>
            <a:lstStyle/>
            <a:p>
              <a:endParaRPr/>
            </a:p>
          </p:txBody>
        </p:sp>
        <p:sp>
          <p:nvSpPr>
            <p:cNvPr id="12" name="object 12"/>
            <p:cNvSpPr/>
            <p:nvPr/>
          </p:nvSpPr>
          <p:spPr>
            <a:xfrm>
              <a:off x="8956166" y="4232522"/>
              <a:ext cx="2920365" cy="1671955"/>
            </a:xfrm>
            <a:custGeom>
              <a:avLst/>
              <a:gdLst/>
              <a:ahLst/>
              <a:cxnLst/>
              <a:rect l="l" t="t" r="r" b="b"/>
              <a:pathLst>
                <a:path w="2920365" h="1671954">
                  <a:moveTo>
                    <a:pt x="0" y="278650"/>
                  </a:moveTo>
                  <a:lnTo>
                    <a:pt x="3646" y="233454"/>
                  </a:lnTo>
                  <a:lnTo>
                    <a:pt x="14205" y="190578"/>
                  </a:lnTo>
                  <a:lnTo>
                    <a:pt x="31101" y="150598"/>
                  </a:lnTo>
                  <a:lnTo>
                    <a:pt x="53761" y="114086"/>
                  </a:lnTo>
                  <a:lnTo>
                    <a:pt x="81611" y="81618"/>
                  </a:lnTo>
                  <a:lnTo>
                    <a:pt x="114078" y="53765"/>
                  </a:lnTo>
                  <a:lnTo>
                    <a:pt x="150588" y="31104"/>
                  </a:lnTo>
                  <a:lnTo>
                    <a:pt x="190567" y="14206"/>
                  </a:lnTo>
                  <a:lnTo>
                    <a:pt x="233441" y="3647"/>
                  </a:lnTo>
                  <a:lnTo>
                    <a:pt x="278638" y="0"/>
                  </a:lnTo>
                  <a:lnTo>
                    <a:pt x="2641346" y="0"/>
                  </a:lnTo>
                  <a:lnTo>
                    <a:pt x="2686542" y="3647"/>
                  </a:lnTo>
                  <a:lnTo>
                    <a:pt x="2729416" y="14206"/>
                  </a:lnTo>
                  <a:lnTo>
                    <a:pt x="2769395" y="31104"/>
                  </a:lnTo>
                  <a:lnTo>
                    <a:pt x="2805905" y="53765"/>
                  </a:lnTo>
                  <a:lnTo>
                    <a:pt x="2838372" y="81618"/>
                  </a:lnTo>
                  <a:lnTo>
                    <a:pt x="2866222" y="114086"/>
                  </a:lnTo>
                  <a:lnTo>
                    <a:pt x="2888882" y="150598"/>
                  </a:lnTo>
                  <a:lnTo>
                    <a:pt x="2905778" y="190578"/>
                  </a:lnTo>
                  <a:lnTo>
                    <a:pt x="2916337" y="233454"/>
                  </a:lnTo>
                  <a:lnTo>
                    <a:pt x="2919984" y="278650"/>
                  </a:lnTo>
                  <a:lnTo>
                    <a:pt x="2919984" y="1393190"/>
                  </a:lnTo>
                  <a:lnTo>
                    <a:pt x="2916337" y="1438386"/>
                  </a:lnTo>
                  <a:lnTo>
                    <a:pt x="2905778" y="1481260"/>
                  </a:lnTo>
                  <a:lnTo>
                    <a:pt x="2888882" y="1521239"/>
                  </a:lnTo>
                  <a:lnTo>
                    <a:pt x="2866222" y="1557749"/>
                  </a:lnTo>
                  <a:lnTo>
                    <a:pt x="2838372" y="1590216"/>
                  </a:lnTo>
                  <a:lnTo>
                    <a:pt x="2805905" y="1618066"/>
                  </a:lnTo>
                  <a:lnTo>
                    <a:pt x="2769395" y="1640726"/>
                  </a:lnTo>
                  <a:lnTo>
                    <a:pt x="2729416" y="1657622"/>
                  </a:lnTo>
                  <a:lnTo>
                    <a:pt x="2686542" y="1668181"/>
                  </a:lnTo>
                  <a:lnTo>
                    <a:pt x="2641346" y="1671827"/>
                  </a:lnTo>
                  <a:lnTo>
                    <a:pt x="278638" y="1671827"/>
                  </a:lnTo>
                  <a:lnTo>
                    <a:pt x="233441" y="1668181"/>
                  </a:lnTo>
                  <a:lnTo>
                    <a:pt x="190567" y="1657622"/>
                  </a:lnTo>
                  <a:lnTo>
                    <a:pt x="150588" y="1640726"/>
                  </a:lnTo>
                  <a:lnTo>
                    <a:pt x="114078" y="1618066"/>
                  </a:lnTo>
                  <a:lnTo>
                    <a:pt x="81611" y="1590216"/>
                  </a:lnTo>
                  <a:lnTo>
                    <a:pt x="53761" y="1557749"/>
                  </a:lnTo>
                  <a:lnTo>
                    <a:pt x="31101" y="1521239"/>
                  </a:lnTo>
                  <a:lnTo>
                    <a:pt x="14205" y="1481260"/>
                  </a:lnTo>
                  <a:lnTo>
                    <a:pt x="3646" y="1438386"/>
                  </a:lnTo>
                  <a:lnTo>
                    <a:pt x="0" y="1393190"/>
                  </a:lnTo>
                  <a:lnTo>
                    <a:pt x="0" y="278650"/>
                  </a:lnTo>
                  <a:close/>
                </a:path>
              </a:pathLst>
            </a:custGeom>
            <a:ln w="19050">
              <a:solidFill>
                <a:srgbClr val="BB8542"/>
              </a:solidFill>
            </a:ln>
          </p:spPr>
          <p:txBody>
            <a:bodyPr wrap="square" lIns="0" tIns="0" rIns="0" bIns="0" rtlCol="0"/>
            <a:lstStyle/>
            <a:p>
              <a:endParaRPr/>
            </a:p>
          </p:txBody>
        </p:sp>
      </p:grpSp>
      <p:sp>
        <p:nvSpPr>
          <p:cNvPr id="13" name="object 13"/>
          <p:cNvSpPr txBox="1"/>
          <p:nvPr/>
        </p:nvSpPr>
        <p:spPr>
          <a:xfrm>
            <a:off x="9132298" y="4356256"/>
            <a:ext cx="2622550" cy="1397000"/>
          </a:xfrm>
          <a:prstGeom prst="rect">
            <a:avLst/>
          </a:prstGeom>
        </p:spPr>
        <p:txBody>
          <a:bodyPr vert="horz" wrap="square" lIns="0" tIns="12700" rIns="0" bIns="0" rtlCol="0">
            <a:spAutoFit/>
          </a:bodyPr>
          <a:lstStyle/>
          <a:p>
            <a:pPr marL="12700" marR="5080">
              <a:lnSpc>
                <a:spcPct val="100000"/>
              </a:lnSpc>
              <a:spcBef>
                <a:spcPts val="100"/>
              </a:spcBef>
            </a:pPr>
            <a:r>
              <a:rPr sz="1800" b="1" spc="-5" dirty="0">
                <a:latin typeface="Arial"/>
                <a:cs typeface="Arial"/>
              </a:rPr>
              <a:t>NOTE: </a:t>
            </a:r>
            <a:r>
              <a:rPr sz="1800" spc="-5" dirty="0">
                <a:latin typeface="Arial MT"/>
                <a:cs typeface="Arial MT"/>
              </a:rPr>
              <a:t>Attach </a:t>
            </a:r>
            <a:r>
              <a:rPr sz="1800" dirty="0">
                <a:latin typeface="Arial MT"/>
                <a:cs typeface="Arial MT"/>
              </a:rPr>
              <a:t>an 18- </a:t>
            </a:r>
            <a:r>
              <a:rPr sz="1800" spc="5" dirty="0">
                <a:latin typeface="Arial MT"/>
                <a:cs typeface="Arial MT"/>
              </a:rPr>
              <a:t> </a:t>
            </a:r>
            <a:r>
              <a:rPr sz="1800" dirty="0">
                <a:latin typeface="Arial MT"/>
                <a:cs typeface="Arial MT"/>
              </a:rPr>
              <a:t>gauge </a:t>
            </a:r>
            <a:r>
              <a:rPr sz="1800" spc="-5" dirty="0">
                <a:latin typeface="Arial MT"/>
                <a:cs typeface="Arial MT"/>
              </a:rPr>
              <a:t>needle/catheter </a:t>
            </a:r>
            <a:r>
              <a:rPr sz="1800" dirty="0">
                <a:latin typeface="Arial MT"/>
                <a:cs typeface="Arial MT"/>
              </a:rPr>
              <a:t>or </a:t>
            </a:r>
            <a:r>
              <a:rPr sz="1800" spc="-490" dirty="0">
                <a:latin typeface="Arial MT"/>
                <a:cs typeface="Arial MT"/>
              </a:rPr>
              <a:t> </a:t>
            </a:r>
            <a:r>
              <a:rPr sz="1800" dirty="0">
                <a:latin typeface="Arial MT"/>
                <a:cs typeface="Arial MT"/>
              </a:rPr>
              <a:t>if </a:t>
            </a:r>
            <a:r>
              <a:rPr sz="1800" spc="-5" dirty="0">
                <a:latin typeface="Arial MT"/>
                <a:cs typeface="Arial MT"/>
              </a:rPr>
              <a:t>using </a:t>
            </a:r>
            <a:r>
              <a:rPr sz="1800" dirty="0">
                <a:latin typeface="Arial MT"/>
                <a:cs typeface="Arial MT"/>
              </a:rPr>
              <a:t>blood </a:t>
            </a:r>
            <a:r>
              <a:rPr sz="1800" spc="-5" dirty="0">
                <a:latin typeface="Arial MT"/>
                <a:cs typeface="Arial MT"/>
              </a:rPr>
              <a:t>products, </a:t>
            </a:r>
            <a:r>
              <a:rPr sz="1800" dirty="0">
                <a:latin typeface="Arial MT"/>
                <a:cs typeface="Arial MT"/>
              </a:rPr>
              <a:t> </a:t>
            </a:r>
            <a:r>
              <a:rPr sz="1800" spc="-5" dirty="0">
                <a:latin typeface="Arial MT"/>
                <a:cs typeface="Arial MT"/>
              </a:rPr>
              <a:t>use </a:t>
            </a:r>
            <a:r>
              <a:rPr sz="1800" dirty="0">
                <a:latin typeface="Arial MT"/>
                <a:cs typeface="Arial MT"/>
              </a:rPr>
              <a:t>at </a:t>
            </a:r>
            <a:r>
              <a:rPr sz="1800" spc="-5" dirty="0">
                <a:latin typeface="Arial MT"/>
                <a:cs typeface="Arial MT"/>
              </a:rPr>
              <a:t>least </a:t>
            </a:r>
            <a:r>
              <a:rPr sz="1800" dirty="0">
                <a:latin typeface="Arial MT"/>
                <a:cs typeface="Arial MT"/>
              </a:rPr>
              <a:t>a 16-gauge </a:t>
            </a:r>
            <a:r>
              <a:rPr sz="1800" spc="5" dirty="0">
                <a:latin typeface="Arial MT"/>
                <a:cs typeface="Arial MT"/>
              </a:rPr>
              <a:t> </a:t>
            </a:r>
            <a:r>
              <a:rPr sz="1800" spc="-5" dirty="0">
                <a:latin typeface="Arial MT"/>
                <a:cs typeface="Arial MT"/>
              </a:rPr>
              <a:t>needle/catheter</a:t>
            </a:r>
            <a:r>
              <a:rPr sz="1800" spc="-30" dirty="0">
                <a:latin typeface="Arial MT"/>
                <a:cs typeface="Arial MT"/>
              </a:rPr>
              <a:t> </a:t>
            </a:r>
            <a:r>
              <a:rPr sz="1600" spc="-5" dirty="0">
                <a:latin typeface="Arial MT"/>
                <a:cs typeface="Arial MT"/>
              </a:rPr>
              <a:t>(preferred)</a:t>
            </a:r>
            <a:endParaRPr sz="1600">
              <a:latin typeface="Arial MT"/>
              <a:cs typeface="Arial MT"/>
            </a:endParaRPr>
          </a:p>
        </p:txBody>
      </p:sp>
      <p:sp>
        <p:nvSpPr>
          <p:cNvPr id="15" name="object 15"/>
          <p:cNvSpPr txBox="1"/>
          <p:nvPr/>
        </p:nvSpPr>
        <p:spPr>
          <a:xfrm>
            <a:off x="6452431" y="6025762"/>
            <a:ext cx="34163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FFFFFF"/>
                </a:solidFill>
                <a:latin typeface="Arial Black"/>
                <a:cs typeface="Arial Black"/>
              </a:rPr>
              <a:t>C</a:t>
            </a:r>
            <a:endParaRPr sz="3200">
              <a:latin typeface="Arial Black"/>
              <a:cs typeface="Arial Black"/>
            </a:endParaRPr>
          </a:p>
        </p:txBody>
      </p:sp>
      <p:sp>
        <p:nvSpPr>
          <p:cNvPr id="16" name="object 16"/>
          <p:cNvSpPr txBox="1"/>
          <p:nvPr/>
        </p:nvSpPr>
        <p:spPr>
          <a:xfrm>
            <a:off x="4832698" y="6039527"/>
            <a:ext cx="1311910"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M</a:t>
            </a:r>
            <a:r>
              <a:rPr sz="3200" spc="-45" dirty="0">
                <a:solidFill>
                  <a:srgbClr val="2D3334"/>
                </a:solidFill>
                <a:latin typeface="Arial Black"/>
                <a:cs typeface="Arial Black"/>
              </a:rPr>
              <a:t>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5" dirty="0">
                <a:solidFill>
                  <a:srgbClr val="2D3334"/>
                </a:solidFill>
                <a:latin typeface="Arial Black"/>
                <a:cs typeface="Arial Black"/>
              </a:rPr>
              <a:t>R</a:t>
            </a:r>
            <a:endParaRPr sz="3200">
              <a:latin typeface="Arial Black"/>
              <a:cs typeface="Arial Black"/>
            </a:endParaRPr>
          </a:p>
        </p:txBody>
      </p:sp>
      <p:sp>
        <p:nvSpPr>
          <p:cNvPr id="17" name="object 17"/>
          <p:cNvSpPr txBox="1"/>
          <p:nvPr/>
        </p:nvSpPr>
        <p:spPr>
          <a:xfrm>
            <a:off x="7083559" y="6039527"/>
            <a:ext cx="363855" cy="598170"/>
          </a:xfrm>
          <a:prstGeom prst="rect">
            <a:avLst/>
          </a:prstGeom>
        </p:spPr>
        <p:txBody>
          <a:bodyPr vert="horz" wrap="square" lIns="0" tIns="53340" rIns="0" bIns="0" rtlCol="0">
            <a:spAutoFit/>
          </a:bodyPr>
          <a:lstStyle/>
          <a:p>
            <a:pPr marL="12700">
              <a:lnSpc>
                <a:spcPct val="100000"/>
              </a:lnSpc>
              <a:spcBef>
                <a:spcPts val="420"/>
              </a:spcBef>
            </a:pPr>
            <a:r>
              <a:rPr sz="3200" spc="-5" dirty="0">
                <a:solidFill>
                  <a:srgbClr val="2D3334"/>
                </a:solidFill>
                <a:latin typeface="Arial Black"/>
                <a:cs typeface="Arial Black"/>
              </a:rPr>
              <a:t>H</a:t>
            </a:r>
            <a:endParaRPr sz="3200">
              <a:latin typeface="Arial Black"/>
              <a:cs typeface="Arial Black"/>
            </a:endParaRPr>
          </a:p>
        </p:txBody>
      </p:sp>
      <p:sp>
        <p:nvSpPr>
          <p:cNvPr id="18" name="object 18"/>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solidFill>
                  <a:srgbClr val="CD9146"/>
                </a:solidFill>
              </a:rPr>
              <a:t>#TCCC-CPP-PPT-10</a:t>
            </a:r>
            <a:r>
              <a:rPr spc="5" dirty="0">
                <a:solidFill>
                  <a:srgbClr val="CD9146"/>
                </a:solidFill>
              </a:rPr>
              <a:t> </a:t>
            </a:r>
            <a:r>
              <a:rPr spc="-5" dirty="0">
                <a:solidFill>
                  <a:srgbClr val="CD9146"/>
                </a:solidFill>
              </a:rPr>
              <a:t>08</a:t>
            </a:r>
            <a:r>
              <a:rPr spc="-10" dirty="0">
                <a:solidFill>
                  <a:srgbClr val="CD9146"/>
                </a:solidFill>
              </a:rPr>
              <a:t> </a:t>
            </a:r>
            <a:r>
              <a:rPr spc="-5" dirty="0">
                <a:solidFill>
                  <a:srgbClr val="CD9146"/>
                </a:solidFill>
              </a:rPr>
              <a:t>AUG</a:t>
            </a:r>
            <a:r>
              <a:rPr spc="-20" dirty="0">
                <a:solidFill>
                  <a:srgbClr val="CD9146"/>
                </a:solidFill>
              </a:rPr>
              <a:t> </a:t>
            </a:r>
            <a:r>
              <a:rPr spc="-5" dirty="0">
                <a:solidFill>
                  <a:srgbClr val="CD9146"/>
                </a:solidFill>
              </a:rPr>
              <a:t>23</a:t>
            </a:r>
          </a:p>
        </p:txBody>
      </p:sp>
      <p:sp>
        <p:nvSpPr>
          <p:cNvPr id="19" name="object 19"/>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24</a:t>
            </a:fld>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3" name="object 3"/>
          <p:cNvSpPr txBox="1"/>
          <p:nvPr/>
        </p:nvSpPr>
        <p:spPr>
          <a:xfrm>
            <a:off x="3163951" y="302050"/>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a:spLocks noGrp="1"/>
          </p:cNvSpPr>
          <p:nvPr>
            <p:ph type="title"/>
          </p:nvPr>
        </p:nvSpPr>
        <p:spPr>
          <a:xfrm>
            <a:off x="4348093" y="743634"/>
            <a:ext cx="3481704"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SKILL</a:t>
            </a:r>
            <a:r>
              <a:rPr sz="3600" spc="-55" dirty="0">
                <a:solidFill>
                  <a:srgbClr val="FFFFFF"/>
                </a:solidFill>
              </a:rPr>
              <a:t> </a:t>
            </a:r>
            <a:r>
              <a:rPr sz="3600" spc="-5" dirty="0">
                <a:solidFill>
                  <a:srgbClr val="FFFFFF"/>
                </a:solidFill>
              </a:rPr>
              <a:t>STATION</a:t>
            </a:r>
            <a:endParaRPr sz="3600"/>
          </a:p>
        </p:txBody>
      </p:sp>
      <p:pic>
        <p:nvPicPr>
          <p:cNvPr id="6" name="object 6"/>
          <p:cNvPicPr/>
          <p:nvPr/>
        </p:nvPicPr>
        <p:blipFill>
          <a:blip r:embed="rId4" cstate="print"/>
          <a:stretch>
            <a:fillRect/>
          </a:stretch>
        </p:blipFill>
        <p:spPr>
          <a:xfrm>
            <a:off x="3634739" y="2510790"/>
            <a:ext cx="595121" cy="603503"/>
          </a:xfrm>
          <a:prstGeom prst="rect">
            <a:avLst/>
          </a:prstGeom>
        </p:spPr>
      </p:pic>
      <p:pic>
        <p:nvPicPr>
          <p:cNvPr id="7" name="object 7"/>
          <p:cNvPicPr/>
          <p:nvPr/>
        </p:nvPicPr>
        <p:blipFill>
          <a:blip r:embed="rId4" cstate="print"/>
          <a:stretch>
            <a:fillRect/>
          </a:stretch>
        </p:blipFill>
        <p:spPr>
          <a:xfrm>
            <a:off x="3626358" y="3194304"/>
            <a:ext cx="595871" cy="604253"/>
          </a:xfrm>
          <a:prstGeom prst="rect">
            <a:avLst/>
          </a:prstGeom>
        </p:spPr>
      </p:pic>
      <p:pic>
        <p:nvPicPr>
          <p:cNvPr id="8" name="object 8"/>
          <p:cNvPicPr/>
          <p:nvPr/>
        </p:nvPicPr>
        <p:blipFill>
          <a:blip r:embed="rId4" cstate="print"/>
          <a:stretch>
            <a:fillRect/>
          </a:stretch>
        </p:blipFill>
        <p:spPr>
          <a:xfrm>
            <a:off x="3617976" y="3915155"/>
            <a:ext cx="595883" cy="604265"/>
          </a:xfrm>
          <a:prstGeom prst="rect">
            <a:avLst/>
          </a:prstGeom>
        </p:spPr>
      </p:pic>
      <p:pic>
        <p:nvPicPr>
          <p:cNvPr id="9" name="object 9"/>
          <p:cNvPicPr/>
          <p:nvPr/>
        </p:nvPicPr>
        <p:blipFill>
          <a:blip r:embed="rId4" cstate="print"/>
          <a:stretch>
            <a:fillRect/>
          </a:stretch>
        </p:blipFill>
        <p:spPr>
          <a:xfrm>
            <a:off x="3617976" y="4650485"/>
            <a:ext cx="595883" cy="603503"/>
          </a:xfrm>
          <a:prstGeom prst="rect">
            <a:avLst/>
          </a:prstGeom>
        </p:spPr>
      </p:pic>
      <p:sp>
        <p:nvSpPr>
          <p:cNvPr id="10" name="object 10"/>
          <p:cNvSpPr txBox="1"/>
          <p:nvPr/>
        </p:nvSpPr>
        <p:spPr>
          <a:xfrm>
            <a:off x="1754450" y="1429458"/>
            <a:ext cx="9030335" cy="4606925"/>
          </a:xfrm>
          <a:prstGeom prst="rect">
            <a:avLst/>
          </a:prstGeom>
        </p:spPr>
        <p:txBody>
          <a:bodyPr vert="horz" wrap="square" lIns="0" tIns="12700" rIns="0" bIns="0" rtlCol="0">
            <a:spAutoFit/>
          </a:bodyPr>
          <a:lstStyle/>
          <a:p>
            <a:pPr marL="2092960" marR="5080" indent="-2080895">
              <a:lnSpc>
                <a:spcPct val="100000"/>
              </a:lnSpc>
              <a:spcBef>
                <a:spcPts val="100"/>
              </a:spcBef>
            </a:pPr>
            <a:r>
              <a:rPr sz="2800" b="1" spc="-5" dirty="0">
                <a:solidFill>
                  <a:srgbClr val="FFFFFF"/>
                </a:solidFill>
                <a:latin typeface="Arial"/>
                <a:cs typeface="Arial"/>
              </a:rPr>
              <a:t>Intravenous</a:t>
            </a:r>
            <a:r>
              <a:rPr sz="2800" b="1" spc="15" dirty="0">
                <a:solidFill>
                  <a:srgbClr val="FFFFFF"/>
                </a:solidFill>
                <a:latin typeface="Arial"/>
                <a:cs typeface="Arial"/>
              </a:rPr>
              <a:t> </a:t>
            </a:r>
            <a:r>
              <a:rPr sz="2800" b="1" spc="-5" dirty="0">
                <a:solidFill>
                  <a:srgbClr val="FFFFFF"/>
                </a:solidFill>
                <a:latin typeface="Arial"/>
                <a:cs typeface="Arial"/>
              </a:rPr>
              <a:t>and</a:t>
            </a:r>
            <a:r>
              <a:rPr sz="2800" b="1" spc="15" dirty="0">
                <a:solidFill>
                  <a:srgbClr val="FFFFFF"/>
                </a:solidFill>
                <a:latin typeface="Arial"/>
                <a:cs typeface="Arial"/>
              </a:rPr>
              <a:t> </a:t>
            </a:r>
            <a:r>
              <a:rPr sz="2800" b="1" spc="-5" dirty="0">
                <a:solidFill>
                  <a:srgbClr val="FFFFFF"/>
                </a:solidFill>
                <a:latin typeface="Arial"/>
                <a:cs typeface="Arial"/>
              </a:rPr>
              <a:t>Intraosseous</a:t>
            </a:r>
            <a:r>
              <a:rPr sz="2800" b="1" spc="20" dirty="0">
                <a:solidFill>
                  <a:srgbClr val="FFFFFF"/>
                </a:solidFill>
                <a:latin typeface="Arial"/>
                <a:cs typeface="Arial"/>
              </a:rPr>
              <a:t> </a:t>
            </a:r>
            <a:r>
              <a:rPr sz="2800" b="1" dirty="0">
                <a:solidFill>
                  <a:srgbClr val="FFFFFF"/>
                </a:solidFill>
                <a:latin typeface="Arial"/>
                <a:cs typeface="Arial"/>
              </a:rPr>
              <a:t>Access,</a:t>
            </a:r>
            <a:r>
              <a:rPr sz="2800" b="1" spc="15" dirty="0">
                <a:solidFill>
                  <a:srgbClr val="FFFFFF"/>
                </a:solidFill>
                <a:latin typeface="Arial"/>
                <a:cs typeface="Arial"/>
              </a:rPr>
              <a:t> </a:t>
            </a:r>
            <a:r>
              <a:rPr sz="2800" b="1" spc="-5" dirty="0">
                <a:solidFill>
                  <a:srgbClr val="FFFFFF"/>
                </a:solidFill>
                <a:latin typeface="Arial"/>
                <a:cs typeface="Arial"/>
              </a:rPr>
              <a:t>TXA</a:t>
            </a:r>
            <a:r>
              <a:rPr sz="2800" b="1" spc="10" dirty="0">
                <a:solidFill>
                  <a:srgbClr val="FFFFFF"/>
                </a:solidFill>
                <a:latin typeface="Arial"/>
                <a:cs typeface="Arial"/>
              </a:rPr>
              <a:t> </a:t>
            </a:r>
            <a:r>
              <a:rPr sz="2800" b="1" spc="-5" dirty="0">
                <a:solidFill>
                  <a:srgbClr val="FFFFFF"/>
                </a:solidFill>
                <a:latin typeface="Arial"/>
                <a:cs typeface="Arial"/>
              </a:rPr>
              <a:t>and</a:t>
            </a:r>
            <a:r>
              <a:rPr sz="2800" b="1" spc="10" dirty="0">
                <a:solidFill>
                  <a:srgbClr val="FFFFFF"/>
                </a:solidFill>
                <a:latin typeface="Arial"/>
                <a:cs typeface="Arial"/>
              </a:rPr>
              <a:t> </a:t>
            </a:r>
            <a:r>
              <a:rPr sz="2800" b="1" spc="-5" dirty="0">
                <a:solidFill>
                  <a:srgbClr val="FFFFFF"/>
                </a:solidFill>
                <a:latin typeface="Arial"/>
                <a:cs typeface="Arial"/>
              </a:rPr>
              <a:t>Fluid </a:t>
            </a:r>
            <a:r>
              <a:rPr sz="2800" b="1" spc="-765" dirty="0">
                <a:solidFill>
                  <a:srgbClr val="FFFFFF"/>
                </a:solidFill>
                <a:latin typeface="Arial"/>
                <a:cs typeface="Arial"/>
              </a:rPr>
              <a:t> </a:t>
            </a:r>
            <a:r>
              <a:rPr sz="2800" b="1" spc="-5" dirty="0">
                <a:solidFill>
                  <a:srgbClr val="FFFFFF"/>
                </a:solidFill>
                <a:latin typeface="Arial"/>
                <a:cs typeface="Arial"/>
              </a:rPr>
              <a:t>Administration</a:t>
            </a:r>
            <a:r>
              <a:rPr sz="2800" b="1" spc="-10" dirty="0">
                <a:solidFill>
                  <a:srgbClr val="FFFFFF"/>
                </a:solidFill>
                <a:latin typeface="Arial"/>
                <a:cs typeface="Arial"/>
              </a:rPr>
              <a:t> </a:t>
            </a:r>
            <a:r>
              <a:rPr sz="2800" b="1" spc="-5" dirty="0">
                <a:solidFill>
                  <a:srgbClr val="FFFFFF"/>
                </a:solidFill>
                <a:latin typeface="Arial"/>
                <a:cs typeface="Arial"/>
              </a:rPr>
              <a:t>Skill</a:t>
            </a:r>
            <a:r>
              <a:rPr sz="2800" b="1" spc="-15" dirty="0">
                <a:solidFill>
                  <a:srgbClr val="FFFFFF"/>
                </a:solidFill>
                <a:latin typeface="Arial"/>
                <a:cs typeface="Arial"/>
              </a:rPr>
              <a:t> </a:t>
            </a:r>
            <a:r>
              <a:rPr sz="2800" b="1" spc="-5" dirty="0">
                <a:solidFill>
                  <a:srgbClr val="FFFFFF"/>
                </a:solidFill>
                <a:latin typeface="Arial"/>
                <a:cs typeface="Arial"/>
              </a:rPr>
              <a:t>Stations</a:t>
            </a:r>
            <a:endParaRPr sz="2800">
              <a:latin typeface="Arial"/>
              <a:cs typeface="Arial"/>
            </a:endParaRPr>
          </a:p>
          <a:p>
            <a:pPr marL="2574290" marR="401320" indent="-7620">
              <a:lnSpc>
                <a:spcPct val="185700"/>
              </a:lnSpc>
              <a:spcBef>
                <a:spcPts val="140"/>
              </a:spcBef>
            </a:pPr>
            <a:r>
              <a:rPr sz="2400" b="1" spc="-5" dirty="0">
                <a:solidFill>
                  <a:srgbClr val="FFFFFF"/>
                </a:solidFill>
                <a:latin typeface="Arial"/>
                <a:cs typeface="Arial"/>
              </a:rPr>
              <a:t>Field-Ruggedized IV Saline Lock Insertion </a:t>
            </a:r>
            <a:r>
              <a:rPr sz="2400" b="1" spc="-655" dirty="0">
                <a:solidFill>
                  <a:srgbClr val="FFFFFF"/>
                </a:solidFill>
                <a:latin typeface="Arial"/>
                <a:cs typeface="Arial"/>
              </a:rPr>
              <a:t> </a:t>
            </a:r>
            <a:r>
              <a:rPr sz="2400" b="1" spc="-5" dirty="0">
                <a:solidFill>
                  <a:srgbClr val="FFFFFF"/>
                </a:solidFill>
                <a:latin typeface="Arial"/>
                <a:cs typeface="Arial"/>
              </a:rPr>
              <a:t>FAST1</a:t>
            </a:r>
            <a:r>
              <a:rPr sz="2400" b="1" spc="-10" dirty="0">
                <a:solidFill>
                  <a:srgbClr val="FFFFFF"/>
                </a:solidFill>
                <a:latin typeface="Arial"/>
                <a:cs typeface="Arial"/>
              </a:rPr>
              <a:t> </a:t>
            </a:r>
            <a:r>
              <a:rPr sz="2400" b="1" spc="-5" dirty="0">
                <a:solidFill>
                  <a:srgbClr val="FFFFFF"/>
                </a:solidFill>
                <a:latin typeface="Arial"/>
                <a:cs typeface="Arial"/>
              </a:rPr>
              <a:t>Intraosseous</a:t>
            </a:r>
            <a:r>
              <a:rPr sz="2400" b="1" spc="5" dirty="0">
                <a:solidFill>
                  <a:srgbClr val="FFFFFF"/>
                </a:solidFill>
                <a:latin typeface="Arial"/>
                <a:cs typeface="Arial"/>
              </a:rPr>
              <a:t> </a:t>
            </a:r>
            <a:r>
              <a:rPr sz="2400" b="1" spc="-5" dirty="0">
                <a:solidFill>
                  <a:srgbClr val="FFFFFF"/>
                </a:solidFill>
                <a:latin typeface="Arial"/>
                <a:cs typeface="Arial"/>
              </a:rPr>
              <a:t>Access</a:t>
            </a:r>
            <a:endParaRPr sz="2400">
              <a:latin typeface="Arial"/>
              <a:cs typeface="Arial"/>
            </a:endParaRPr>
          </a:p>
          <a:p>
            <a:pPr marL="2567305" marR="2505075" indent="6985">
              <a:lnSpc>
                <a:spcPct val="186200"/>
              </a:lnSpc>
              <a:spcBef>
                <a:spcPts val="290"/>
              </a:spcBef>
            </a:pPr>
            <a:r>
              <a:rPr sz="2400" b="1" spc="-5" dirty="0">
                <a:solidFill>
                  <a:srgbClr val="FFFFFF"/>
                </a:solidFill>
                <a:latin typeface="Arial"/>
                <a:cs typeface="Arial"/>
              </a:rPr>
              <a:t>EZ-IO</a:t>
            </a:r>
            <a:r>
              <a:rPr sz="2400" b="1" spc="-50" dirty="0">
                <a:solidFill>
                  <a:srgbClr val="FFFFFF"/>
                </a:solidFill>
                <a:latin typeface="Arial"/>
                <a:cs typeface="Arial"/>
              </a:rPr>
              <a:t> </a:t>
            </a:r>
            <a:r>
              <a:rPr sz="2400" b="1" spc="-5" dirty="0">
                <a:solidFill>
                  <a:srgbClr val="FFFFFF"/>
                </a:solidFill>
                <a:latin typeface="Arial"/>
                <a:cs typeface="Arial"/>
              </a:rPr>
              <a:t>Intraosseous</a:t>
            </a:r>
            <a:r>
              <a:rPr sz="2400" b="1" spc="-25" dirty="0">
                <a:solidFill>
                  <a:srgbClr val="FFFFFF"/>
                </a:solidFill>
                <a:latin typeface="Arial"/>
                <a:cs typeface="Arial"/>
              </a:rPr>
              <a:t> </a:t>
            </a:r>
            <a:r>
              <a:rPr sz="2400" b="1" spc="-5" dirty="0">
                <a:solidFill>
                  <a:srgbClr val="FFFFFF"/>
                </a:solidFill>
                <a:latin typeface="Arial"/>
                <a:cs typeface="Arial"/>
              </a:rPr>
              <a:t>Access </a:t>
            </a:r>
            <a:r>
              <a:rPr sz="2400" b="1" spc="-650" dirty="0">
                <a:solidFill>
                  <a:srgbClr val="FFFFFF"/>
                </a:solidFill>
                <a:latin typeface="Arial"/>
                <a:cs typeface="Arial"/>
              </a:rPr>
              <a:t> </a:t>
            </a:r>
            <a:r>
              <a:rPr sz="2400" b="1" spc="-5" dirty="0">
                <a:solidFill>
                  <a:srgbClr val="FFFFFF"/>
                </a:solidFill>
                <a:latin typeface="Arial"/>
                <a:cs typeface="Arial"/>
              </a:rPr>
              <a:t>TXA</a:t>
            </a:r>
            <a:r>
              <a:rPr sz="2400" b="1" spc="-20" dirty="0">
                <a:solidFill>
                  <a:srgbClr val="FFFFFF"/>
                </a:solidFill>
                <a:latin typeface="Arial"/>
                <a:cs typeface="Arial"/>
              </a:rPr>
              <a:t> </a:t>
            </a:r>
            <a:r>
              <a:rPr sz="2400" b="1" spc="-5" dirty="0">
                <a:solidFill>
                  <a:srgbClr val="FFFFFF"/>
                </a:solidFill>
                <a:latin typeface="Arial"/>
                <a:cs typeface="Arial"/>
              </a:rPr>
              <a:t>Administration</a:t>
            </a:r>
            <a:endParaRPr sz="2400">
              <a:latin typeface="Arial"/>
              <a:cs typeface="Arial"/>
            </a:endParaRPr>
          </a:p>
          <a:p>
            <a:pPr marL="2574290" marR="1304290">
              <a:lnSpc>
                <a:spcPct val="100000"/>
              </a:lnSpc>
              <a:spcBef>
                <a:spcPts val="1739"/>
              </a:spcBef>
            </a:pPr>
            <a:r>
              <a:rPr sz="2400" b="1" spc="-5" dirty="0">
                <a:solidFill>
                  <a:srgbClr val="FFFFFF"/>
                </a:solidFill>
                <a:latin typeface="Arial"/>
                <a:cs typeface="Arial"/>
              </a:rPr>
              <a:t>Intravenous and Intraosseous Fluid </a:t>
            </a:r>
            <a:r>
              <a:rPr sz="2400" b="1" spc="-655" dirty="0">
                <a:solidFill>
                  <a:srgbClr val="FFFFFF"/>
                </a:solidFill>
                <a:latin typeface="Arial"/>
                <a:cs typeface="Arial"/>
              </a:rPr>
              <a:t> </a:t>
            </a:r>
            <a:r>
              <a:rPr sz="2400" b="1" spc="-5" dirty="0">
                <a:solidFill>
                  <a:srgbClr val="FFFFFF"/>
                </a:solidFill>
                <a:latin typeface="Arial"/>
                <a:cs typeface="Arial"/>
              </a:rPr>
              <a:t>Administration</a:t>
            </a:r>
            <a:endParaRPr sz="2400">
              <a:latin typeface="Arial"/>
              <a:cs typeface="Arial"/>
            </a:endParaRPr>
          </a:p>
        </p:txBody>
      </p:sp>
      <p:pic>
        <p:nvPicPr>
          <p:cNvPr id="11" name="object 11"/>
          <p:cNvPicPr/>
          <p:nvPr/>
        </p:nvPicPr>
        <p:blipFill>
          <a:blip r:embed="rId4" cstate="print"/>
          <a:stretch>
            <a:fillRect/>
          </a:stretch>
        </p:blipFill>
        <p:spPr>
          <a:xfrm>
            <a:off x="3626358" y="5371338"/>
            <a:ext cx="595883" cy="603503"/>
          </a:xfrm>
          <a:prstGeom prst="rect">
            <a:avLst/>
          </a:prstGeom>
        </p:spPr>
      </p:pic>
      <p:sp>
        <p:nvSpPr>
          <p:cNvPr id="13" name="object 13"/>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25</a:t>
            </a:fld>
            <a:endParaRPr dirty="0"/>
          </a:p>
        </p:txBody>
      </p:sp>
      <p:sp>
        <p:nvSpPr>
          <p:cNvPr id="14" name="object 1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335">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5" cstate="print"/>
          <a:stretch>
            <a:fillRect/>
          </a:stretch>
        </p:blipFill>
        <p:spPr>
          <a:xfrm>
            <a:off x="309372" y="255270"/>
            <a:ext cx="1172717" cy="656081"/>
          </a:xfrm>
          <a:prstGeom prst="rect">
            <a:avLst/>
          </a:prstGeom>
        </p:spPr>
      </p:pic>
      <p:sp>
        <p:nvSpPr>
          <p:cNvPr id="4" name="object 4"/>
          <p:cNvSpPr txBox="1"/>
          <p:nvPr/>
        </p:nvSpPr>
        <p:spPr>
          <a:xfrm>
            <a:off x="385070" y="919024"/>
            <a:ext cx="11550761" cy="566822"/>
          </a:xfrm>
          <a:prstGeom prst="rect">
            <a:avLst/>
          </a:prstGeom>
        </p:spPr>
        <p:txBody>
          <a:bodyPr vert="horz" wrap="square" lIns="0" tIns="12700" rIns="0" bIns="0" rtlCol="0">
            <a:spAutoFit/>
          </a:bodyPr>
          <a:lstStyle/>
          <a:p>
            <a:pPr marL="1751964" marR="5080" indent="-1739900">
              <a:lnSpc>
                <a:spcPct val="100000"/>
              </a:lnSpc>
              <a:spcBef>
                <a:spcPts val="100"/>
              </a:spcBef>
            </a:pPr>
            <a:r>
              <a:rPr sz="3600" b="1" spc="-5" dirty="0">
                <a:solidFill>
                  <a:srgbClr val="FFFFFF"/>
                </a:solidFill>
                <a:latin typeface="Arial"/>
                <a:cs typeface="Arial"/>
              </a:rPr>
              <a:t>CIRCULATION (SHOCK REC </a:t>
            </a:r>
            <a:r>
              <a:rPr lang="en-US" sz="3600" b="1" spc="-5" dirty="0">
                <a:solidFill>
                  <a:srgbClr val="FFFFFF"/>
                </a:solidFill>
                <a:latin typeface="Arial"/>
                <a:cs typeface="Arial"/>
              </a:rPr>
              <a:t>&amp; MNGMT</a:t>
            </a:r>
            <a:r>
              <a:rPr sz="3600" b="1" dirty="0">
                <a:solidFill>
                  <a:srgbClr val="FFFFFF"/>
                </a:solidFill>
                <a:latin typeface="Arial"/>
                <a:cs typeface="Arial"/>
              </a:rPr>
              <a:t>)</a:t>
            </a:r>
            <a:r>
              <a:rPr lang="en-US" sz="3600" b="1" dirty="0">
                <a:solidFill>
                  <a:srgbClr val="FFFFFF"/>
                </a:solidFill>
                <a:latin typeface="Arial"/>
                <a:cs typeface="Arial"/>
              </a:rPr>
              <a:t> </a:t>
            </a:r>
            <a:r>
              <a:rPr sz="3600" b="1" dirty="0">
                <a:solidFill>
                  <a:srgbClr val="FFFFFF"/>
                </a:solidFill>
                <a:latin typeface="Arial"/>
                <a:cs typeface="Arial"/>
              </a:rPr>
              <a:t>OVERVIEW</a:t>
            </a:r>
            <a:endParaRPr sz="3600" dirty="0">
              <a:latin typeface="Arial"/>
              <a:cs typeface="Arial"/>
            </a:endParaRPr>
          </a:p>
        </p:txBody>
      </p:sp>
      <p:grpSp>
        <p:nvGrpSpPr>
          <p:cNvPr id="5" name="object 5"/>
          <p:cNvGrpSpPr/>
          <p:nvPr/>
        </p:nvGrpSpPr>
        <p:grpSpPr>
          <a:xfrm>
            <a:off x="2935985" y="2250948"/>
            <a:ext cx="6320790" cy="3580129"/>
            <a:chOff x="2935985" y="2250948"/>
            <a:chExt cx="6320790" cy="3580129"/>
          </a:xfrm>
        </p:grpSpPr>
        <p:sp>
          <p:nvSpPr>
            <p:cNvPr id="6" name="object 6"/>
            <p:cNvSpPr/>
            <p:nvPr/>
          </p:nvSpPr>
          <p:spPr>
            <a:xfrm>
              <a:off x="2945510" y="2260473"/>
              <a:ext cx="6301740" cy="3561079"/>
            </a:xfrm>
            <a:custGeom>
              <a:avLst/>
              <a:gdLst/>
              <a:ahLst/>
              <a:cxnLst/>
              <a:rect l="l" t="t" r="r" b="b"/>
              <a:pathLst>
                <a:path w="6301740" h="3561079">
                  <a:moveTo>
                    <a:pt x="0" y="0"/>
                  </a:moveTo>
                  <a:lnTo>
                    <a:pt x="6301740" y="0"/>
                  </a:lnTo>
                  <a:lnTo>
                    <a:pt x="6301740" y="3560826"/>
                  </a:lnTo>
                  <a:lnTo>
                    <a:pt x="0" y="3560826"/>
                  </a:lnTo>
                  <a:lnTo>
                    <a:pt x="0" y="0"/>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0877" y="3445002"/>
              <a:ext cx="1190625" cy="1190625"/>
            </a:xfrm>
            <a:custGeom>
              <a:avLst/>
              <a:gdLst/>
              <a:ahLst/>
              <a:cxnLst/>
              <a:rect l="l" t="t" r="r" b="b"/>
              <a:pathLst>
                <a:path w="1190625" h="1190625">
                  <a:moveTo>
                    <a:pt x="595122" y="0"/>
                  </a:moveTo>
                  <a:lnTo>
                    <a:pt x="546312" y="1972"/>
                  </a:lnTo>
                  <a:lnTo>
                    <a:pt x="498590" y="7789"/>
                  </a:lnTo>
                  <a:lnTo>
                    <a:pt x="452107" y="17295"/>
                  </a:lnTo>
                  <a:lnTo>
                    <a:pt x="407017" y="30339"/>
                  </a:lnTo>
                  <a:lnTo>
                    <a:pt x="363474" y="46767"/>
                  </a:lnTo>
                  <a:lnTo>
                    <a:pt x="321629" y="66426"/>
                  </a:lnTo>
                  <a:lnTo>
                    <a:pt x="281637" y="89163"/>
                  </a:lnTo>
                  <a:lnTo>
                    <a:pt x="243651" y="114824"/>
                  </a:lnTo>
                  <a:lnTo>
                    <a:pt x="207823" y="143256"/>
                  </a:lnTo>
                  <a:lnTo>
                    <a:pt x="174307" y="174307"/>
                  </a:lnTo>
                  <a:lnTo>
                    <a:pt x="143256" y="207823"/>
                  </a:lnTo>
                  <a:lnTo>
                    <a:pt x="114824" y="243651"/>
                  </a:lnTo>
                  <a:lnTo>
                    <a:pt x="89163" y="281637"/>
                  </a:lnTo>
                  <a:lnTo>
                    <a:pt x="66426" y="321629"/>
                  </a:lnTo>
                  <a:lnTo>
                    <a:pt x="46767" y="363474"/>
                  </a:lnTo>
                  <a:lnTo>
                    <a:pt x="30339" y="407017"/>
                  </a:lnTo>
                  <a:lnTo>
                    <a:pt x="17295" y="452107"/>
                  </a:lnTo>
                  <a:lnTo>
                    <a:pt x="7789" y="498590"/>
                  </a:lnTo>
                  <a:lnTo>
                    <a:pt x="1972" y="546312"/>
                  </a:lnTo>
                  <a:lnTo>
                    <a:pt x="0" y="595122"/>
                  </a:lnTo>
                  <a:lnTo>
                    <a:pt x="1972" y="643931"/>
                  </a:lnTo>
                  <a:lnTo>
                    <a:pt x="7789" y="691653"/>
                  </a:lnTo>
                  <a:lnTo>
                    <a:pt x="17295" y="738136"/>
                  </a:lnTo>
                  <a:lnTo>
                    <a:pt x="30339" y="783226"/>
                  </a:lnTo>
                  <a:lnTo>
                    <a:pt x="46767" y="826770"/>
                  </a:lnTo>
                  <a:lnTo>
                    <a:pt x="66426" y="868614"/>
                  </a:lnTo>
                  <a:lnTo>
                    <a:pt x="89163" y="908606"/>
                  </a:lnTo>
                  <a:lnTo>
                    <a:pt x="114824" y="946592"/>
                  </a:lnTo>
                  <a:lnTo>
                    <a:pt x="143256" y="982420"/>
                  </a:lnTo>
                  <a:lnTo>
                    <a:pt x="174307" y="1015936"/>
                  </a:lnTo>
                  <a:lnTo>
                    <a:pt x="207823" y="1046987"/>
                  </a:lnTo>
                  <a:lnTo>
                    <a:pt x="243651" y="1075419"/>
                  </a:lnTo>
                  <a:lnTo>
                    <a:pt x="281637" y="1101080"/>
                  </a:lnTo>
                  <a:lnTo>
                    <a:pt x="321629" y="1123817"/>
                  </a:lnTo>
                  <a:lnTo>
                    <a:pt x="363473" y="1143476"/>
                  </a:lnTo>
                  <a:lnTo>
                    <a:pt x="407017" y="1159904"/>
                  </a:lnTo>
                  <a:lnTo>
                    <a:pt x="452107" y="1172948"/>
                  </a:lnTo>
                  <a:lnTo>
                    <a:pt x="498590" y="1182454"/>
                  </a:lnTo>
                  <a:lnTo>
                    <a:pt x="546312" y="1188271"/>
                  </a:lnTo>
                  <a:lnTo>
                    <a:pt x="595122" y="1190244"/>
                  </a:lnTo>
                  <a:lnTo>
                    <a:pt x="643931" y="1188271"/>
                  </a:lnTo>
                  <a:lnTo>
                    <a:pt x="691653" y="1182454"/>
                  </a:lnTo>
                  <a:lnTo>
                    <a:pt x="738136" y="1172948"/>
                  </a:lnTo>
                  <a:lnTo>
                    <a:pt x="783226" y="1159904"/>
                  </a:lnTo>
                  <a:lnTo>
                    <a:pt x="826769" y="1143476"/>
                  </a:lnTo>
                  <a:lnTo>
                    <a:pt x="868614" y="1123817"/>
                  </a:lnTo>
                  <a:lnTo>
                    <a:pt x="908606" y="1101080"/>
                  </a:lnTo>
                  <a:lnTo>
                    <a:pt x="946592" y="1075419"/>
                  </a:lnTo>
                  <a:lnTo>
                    <a:pt x="982420" y="1046987"/>
                  </a:lnTo>
                  <a:lnTo>
                    <a:pt x="1015936" y="1015936"/>
                  </a:lnTo>
                  <a:lnTo>
                    <a:pt x="1046987" y="982420"/>
                  </a:lnTo>
                  <a:lnTo>
                    <a:pt x="1075419" y="946592"/>
                  </a:lnTo>
                  <a:lnTo>
                    <a:pt x="1101080" y="908606"/>
                  </a:lnTo>
                  <a:lnTo>
                    <a:pt x="1123817" y="868614"/>
                  </a:lnTo>
                  <a:lnTo>
                    <a:pt x="1143476" y="826770"/>
                  </a:lnTo>
                  <a:lnTo>
                    <a:pt x="1159904" y="783226"/>
                  </a:lnTo>
                  <a:lnTo>
                    <a:pt x="1172948" y="738136"/>
                  </a:lnTo>
                  <a:lnTo>
                    <a:pt x="1182454" y="691653"/>
                  </a:lnTo>
                  <a:lnTo>
                    <a:pt x="1188271" y="643931"/>
                  </a:lnTo>
                  <a:lnTo>
                    <a:pt x="1190244" y="595122"/>
                  </a:lnTo>
                  <a:lnTo>
                    <a:pt x="1188271" y="546312"/>
                  </a:lnTo>
                  <a:lnTo>
                    <a:pt x="1182454" y="498590"/>
                  </a:lnTo>
                  <a:lnTo>
                    <a:pt x="1172948" y="452107"/>
                  </a:lnTo>
                  <a:lnTo>
                    <a:pt x="1159904" y="407017"/>
                  </a:lnTo>
                  <a:lnTo>
                    <a:pt x="1143476" y="363474"/>
                  </a:lnTo>
                  <a:lnTo>
                    <a:pt x="1123817" y="321629"/>
                  </a:lnTo>
                  <a:lnTo>
                    <a:pt x="1101080" y="281637"/>
                  </a:lnTo>
                  <a:lnTo>
                    <a:pt x="1075419" y="243651"/>
                  </a:lnTo>
                  <a:lnTo>
                    <a:pt x="1046987" y="207823"/>
                  </a:lnTo>
                  <a:lnTo>
                    <a:pt x="1015936" y="174307"/>
                  </a:lnTo>
                  <a:lnTo>
                    <a:pt x="982420" y="143256"/>
                  </a:lnTo>
                  <a:lnTo>
                    <a:pt x="946592" y="114824"/>
                  </a:lnTo>
                  <a:lnTo>
                    <a:pt x="908606" y="89163"/>
                  </a:lnTo>
                  <a:lnTo>
                    <a:pt x="868614" y="66426"/>
                  </a:lnTo>
                  <a:lnTo>
                    <a:pt x="826769" y="46767"/>
                  </a:lnTo>
                  <a:lnTo>
                    <a:pt x="783226" y="30339"/>
                  </a:lnTo>
                  <a:lnTo>
                    <a:pt x="738136" y="17295"/>
                  </a:lnTo>
                  <a:lnTo>
                    <a:pt x="691653" y="7789"/>
                  </a:lnTo>
                  <a:lnTo>
                    <a:pt x="643931" y="1972"/>
                  </a:lnTo>
                  <a:lnTo>
                    <a:pt x="595122" y="0"/>
                  </a:lnTo>
                  <a:close/>
                </a:path>
              </a:pathLst>
            </a:custGeom>
            <a:solidFill>
              <a:srgbClr val="606667"/>
            </a:solidFill>
          </p:spPr>
          <p:txBody>
            <a:bodyPr wrap="square" lIns="0" tIns="0" rIns="0" bIns="0" rtlCol="0"/>
            <a:lstStyle/>
            <a:p>
              <a:endParaRPr/>
            </a:p>
          </p:txBody>
        </p:sp>
        <p:sp>
          <p:nvSpPr>
            <p:cNvPr id="8" name="object 8"/>
            <p:cNvSpPr/>
            <p:nvPr/>
          </p:nvSpPr>
          <p:spPr>
            <a:xfrm>
              <a:off x="5897879" y="3736086"/>
              <a:ext cx="525145" cy="608965"/>
            </a:xfrm>
            <a:custGeom>
              <a:avLst/>
              <a:gdLst/>
              <a:ahLst/>
              <a:cxnLst/>
              <a:rect l="l" t="t" r="r" b="b"/>
              <a:pathLst>
                <a:path w="525145" h="608964">
                  <a:moveTo>
                    <a:pt x="0" y="0"/>
                  </a:moveTo>
                  <a:lnTo>
                    <a:pt x="0" y="608838"/>
                  </a:lnTo>
                  <a:lnTo>
                    <a:pt x="525018" y="304419"/>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050" y="6040796"/>
            <a:ext cx="4714875" cy="299720"/>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10" dirty="0">
                <a:solidFill>
                  <a:srgbClr val="898B8B"/>
                </a:solidFill>
                <a:latin typeface="Arial"/>
                <a:cs typeface="Arial"/>
              </a:rPr>
              <a:t> </a:t>
            </a:r>
            <a:r>
              <a:rPr sz="1800" i="1" dirty="0">
                <a:solidFill>
                  <a:srgbClr val="898B8B"/>
                </a:solidFill>
                <a:latin typeface="Arial"/>
                <a:cs typeface="Arial"/>
              </a:rPr>
              <a:t>can</a:t>
            </a:r>
            <a:r>
              <a:rPr sz="1800" i="1" spc="-5" dirty="0">
                <a:solidFill>
                  <a:srgbClr val="898B8B"/>
                </a:solidFill>
                <a:latin typeface="Arial"/>
                <a:cs typeface="Arial"/>
              </a:rPr>
              <a:t> </a:t>
            </a:r>
            <a:r>
              <a:rPr sz="1800" i="1" dirty="0">
                <a:solidFill>
                  <a:srgbClr val="898B8B"/>
                </a:solidFill>
                <a:latin typeface="Arial"/>
                <a:cs typeface="Arial"/>
              </a:rPr>
              <a:t>be</a:t>
            </a:r>
            <a:r>
              <a:rPr sz="1800" i="1" spc="-5" dirty="0">
                <a:solidFill>
                  <a:srgbClr val="898B8B"/>
                </a:solidFill>
                <a:latin typeface="Arial"/>
                <a:cs typeface="Arial"/>
              </a:rPr>
              <a:t> found </a:t>
            </a:r>
            <a:r>
              <a:rPr sz="1800" i="1" dirty="0">
                <a:solidFill>
                  <a:srgbClr val="898B8B"/>
                </a:solidFill>
                <a:latin typeface="Arial"/>
                <a:cs typeface="Arial"/>
              </a:rPr>
              <a:t>on</a:t>
            </a:r>
            <a:r>
              <a:rPr sz="1800" i="1" spc="-10" dirty="0">
                <a:solidFill>
                  <a:srgbClr val="898B8B"/>
                </a:solidFill>
                <a:latin typeface="Arial"/>
                <a:cs typeface="Arial"/>
              </a:rPr>
              <a:t> </a:t>
            </a:r>
            <a:r>
              <a:rPr sz="1800" i="1" spc="-5" dirty="0">
                <a:solidFill>
                  <a:srgbClr val="898B8B"/>
                </a:solidFill>
                <a:latin typeface="Arial"/>
                <a:cs typeface="Arial"/>
              </a:rPr>
              <a:t>deployedmedicine.com</a:t>
            </a:r>
            <a:endParaRPr sz="1800">
              <a:latin typeface="Arial"/>
              <a:cs typeface="Arial"/>
            </a:endParaRPr>
          </a:p>
        </p:txBody>
      </p:sp>
      <p:sp>
        <p:nvSpPr>
          <p:cNvPr id="11" name="object 1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26</a:t>
            </a:fld>
            <a:endParaRPr dirty="0"/>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pic>
        <p:nvPicPr>
          <p:cNvPr id="13" name="10d. Shock Recognition and Management">
            <a:hlinkClick r:id="" action="ppaction://media"/>
            <a:extLst>
              <a:ext uri="{FF2B5EF4-FFF2-40B4-BE49-F238E27FC236}">
                <a16:creationId xmlns:a16="http://schemas.microsoft.com/office/drawing/2014/main" id="{7A7C7A01-34E1-45CB-1662-DA4AF7B38A0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06415" y="1644586"/>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080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09372" y="255270"/>
            <a:ext cx="1172717" cy="656081"/>
          </a:xfrm>
          <a:prstGeom prst="rect">
            <a:avLst/>
          </a:prstGeom>
        </p:spPr>
      </p:pic>
      <p:pic>
        <p:nvPicPr>
          <p:cNvPr id="3" name="object 3"/>
          <p:cNvPicPr/>
          <p:nvPr/>
        </p:nvPicPr>
        <p:blipFill>
          <a:blip r:embed="rId3" cstate="print"/>
          <a:stretch>
            <a:fillRect/>
          </a:stretch>
        </p:blipFill>
        <p:spPr>
          <a:xfrm>
            <a:off x="444246" y="1559813"/>
            <a:ext cx="11676887" cy="5026901"/>
          </a:xfrm>
          <a:prstGeom prst="rect">
            <a:avLst/>
          </a:prstGeom>
        </p:spPr>
      </p:pic>
      <p:graphicFrame>
        <p:nvGraphicFramePr>
          <p:cNvPr id="4" name="object 4"/>
          <p:cNvGraphicFramePr>
            <a:graphicFrameLocks noGrp="1"/>
          </p:cNvGraphicFramePr>
          <p:nvPr/>
        </p:nvGraphicFramePr>
        <p:xfrm>
          <a:off x="622320" y="1672607"/>
          <a:ext cx="11276963" cy="4758655"/>
        </p:xfrm>
        <a:graphic>
          <a:graphicData uri="http://schemas.openxmlformats.org/drawingml/2006/table">
            <a:tbl>
              <a:tblPr firstRow="1" bandRow="1">
                <a:tableStyleId>{2D5ABB26-0587-4C30-8999-92F81FD0307C}</a:tableStyleId>
              </a:tblPr>
              <a:tblGrid>
                <a:gridCol w="3567429">
                  <a:extLst>
                    <a:ext uri="{9D8B030D-6E8A-4147-A177-3AD203B41FA5}">
                      <a16:colId xmlns:a16="http://schemas.microsoft.com/office/drawing/2014/main" val="20000"/>
                    </a:ext>
                  </a:extLst>
                </a:gridCol>
                <a:gridCol w="5869305">
                  <a:extLst>
                    <a:ext uri="{9D8B030D-6E8A-4147-A177-3AD203B41FA5}">
                      <a16:colId xmlns:a16="http://schemas.microsoft.com/office/drawing/2014/main" val="20001"/>
                    </a:ext>
                  </a:extLst>
                </a:gridCol>
                <a:gridCol w="1840229">
                  <a:extLst>
                    <a:ext uri="{9D8B030D-6E8A-4147-A177-3AD203B41FA5}">
                      <a16:colId xmlns:a16="http://schemas.microsoft.com/office/drawing/2014/main" val="20002"/>
                    </a:ext>
                  </a:extLst>
                </a:gridCol>
              </a:tblGrid>
              <a:tr h="640087">
                <a:tc>
                  <a:txBody>
                    <a:bodyPr/>
                    <a:lstStyle/>
                    <a:p>
                      <a:pPr marL="843280">
                        <a:lnSpc>
                          <a:spcPct val="100000"/>
                        </a:lnSpc>
                        <a:spcBef>
                          <a:spcPts val="1335"/>
                        </a:spcBef>
                      </a:pPr>
                      <a:r>
                        <a:rPr sz="1800" b="1" spc="-5" dirty="0">
                          <a:latin typeface="Arial"/>
                          <a:cs typeface="Arial"/>
                        </a:rPr>
                        <a:t>Subject</a:t>
                      </a:r>
                      <a:r>
                        <a:rPr sz="1800" b="1" spc="-55" dirty="0">
                          <a:latin typeface="Arial"/>
                          <a:cs typeface="Arial"/>
                        </a:rPr>
                        <a:t> </a:t>
                      </a:r>
                      <a:r>
                        <a:rPr sz="1800" b="1" spc="-5" dirty="0">
                          <a:latin typeface="Arial"/>
                          <a:cs typeface="Arial"/>
                        </a:rPr>
                        <a:t>Category</a:t>
                      </a:r>
                      <a:endParaRPr sz="1800">
                        <a:latin typeface="Arial"/>
                        <a:cs typeface="Arial"/>
                      </a:endParaRPr>
                    </a:p>
                  </a:txBody>
                  <a:tcPr marL="0" marR="0" marT="169545" marB="0">
                    <a:lnL w="28575">
                      <a:solidFill>
                        <a:srgbClr val="000000"/>
                      </a:solidFill>
                      <a:prstDash val="solid"/>
                    </a:lnL>
                    <a:lnR w="28575">
                      <a:solidFill>
                        <a:srgbClr val="000000"/>
                      </a:solidFill>
                      <a:prstDash val="solid"/>
                    </a:lnR>
                    <a:lnT w="28575">
                      <a:solidFill>
                        <a:srgbClr val="000000"/>
                      </a:solidFill>
                      <a:prstDash val="solid"/>
                    </a:lnT>
                    <a:lnB w="28575">
                      <a:solidFill>
                        <a:srgbClr val="000000"/>
                      </a:solidFill>
                      <a:prstDash val="solid"/>
                    </a:lnB>
                    <a:solidFill>
                      <a:srgbClr val="BEBEBE"/>
                    </a:solidFill>
                  </a:tcPr>
                </a:tc>
                <a:tc>
                  <a:txBody>
                    <a:bodyPr/>
                    <a:lstStyle/>
                    <a:p>
                      <a:pPr algn="ctr">
                        <a:lnSpc>
                          <a:spcPct val="100000"/>
                        </a:lnSpc>
                        <a:spcBef>
                          <a:spcPts val="1335"/>
                        </a:spcBef>
                      </a:pPr>
                      <a:r>
                        <a:rPr sz="1800" b="1" spc="-5" dirty="0">
                          <a:latin typeface="Arial"/>
                          <a:cs typeface="Arial"/>
                        </a:rPr>
                        <a:t>Study</a:t>
                      </a:r>
                      <a:r>
                        <a:rPr sz="1800" b="1" spc="-30" dirty="0">
                          <a:latin typeface="Arial"/>
                          <a:cs typeface="Arial"/>
                        </a:rPr>
                        <a:t> </a:t>
                      </a:r>
                      <a:r>
                        <a:rPr sz="1800" b="1" spc="-5" dirty="0">
                          <a:latin typeface="Arial"/>
                          <a:cs typeface="Arial"/>
                        </a:rPr>
                        <a:t>Types</a:t>
                      </a:r>
                      <a:endParaRPr sz="1800">
                        <a:latin typeface="Arial"/>
                        <a:cs typeface="Arial"/>
                      </a:endParaRPr>
                    </a:p>
                  </a:txBody>
                  <a:tcPr marL="0" marR="0" marT="169545" marB="0">
                    <a:lnL w="28575">
                      <a:solidFill>
                        <a:srgbClr val="000000"/>
                      </a:solidFill>
                      <a:prstDash val="solid"/>
                    </a:lnL>
                    <a:lnR w="28575">
                      <a:solidFill>
                        <a:srgbClr val="000000"/>
                      </a:solidFill>
                      <a:prstDash val="solid"/>
                    </a:lnR>
                    <a:lnT w="28575">
                      <a:solidFill>
                        <a:srgbClr val="000000"/>
                      </a:solidFill>
                      <a:prstDash val="solid"/>
                    </a:lnT>
                    <a:lnB w="28575">
                      <a:solidFill>
                        <a:srgbClr val="000000"/>
                      </a:solidFill>
                      <a:prstDash val="solid"/>
                    </a:lnB>
                    <a:solidFill>
                      <a:srgbClr val="BEBEBE"/>
                    </a:solidFill>
                  </a:tcPr>
                </a:tc>
                <a:tc>
                  <a:txBody>
                    <a:bodyPr/>
                    <a:lstStyle/>
                    <a:p>
                      <a:pPr marL="417830" marR="410845" indent="69850">
                        <a:lnSpc>
                          <a:spcPts val="2110"/>
                        </a:lnSpc>
                        <a:spcBef>
                          <a:spcPts val="420"/>
                        </a:spcBef>
                      </a:pPr>
                      <a:r>
                        <a:rPr sz="1800" b="1" spc="-5" dirty="0">
                          <a:latin typeface="Arial"/>
                          <a:cs typeface="Arial"/>
                        </a:rPr>
                        <a:t>Level of </a:t>
                      </a:r>
                      <a:r>
                        <a:rPr sz="1800" b="1" dirty="0">
                          <a:latin typeface="Arial"/>
                          <a:cs typeface="Arial"/>
                        </a:rPr>
                        <a:t> </a:t>
                      </a:r>
                      <a:r>
                        <a:rPr sz="1800" b="1" spc="-5" dirty="0">
                          <a:latin typeface="Arial"/>
                          <a:cs typeface="Arial"/>
                        </a:rPr>
                        <a:t>E</a:t>
                      </a:r>
                      <a:r>
                        <a:rPr sz="1800" b="1" dirty="0">
                          <a:latin typeface="Arial"/>
                          <a:cs typeface="Arial"/>
                        </a:rPr>
                        <a:t>v</a:t>
                      </a:r>
                      <a:r>
                        <a:rPr sz="1800" b="1" spc="-5" dirty="0">
                          <a:latin typeface="Arial"/>
                          <a:cs typeface="Arial"/>
                        </a:rPr>
                        <a:t>id</a:t>
                      </a:r>
                      <a:r>
                        <a:rPr sz="1800" b="1" dirty="0">
                          <a:latin typeface="Arial"/>
                          <a:cs typeface="Arial"/>
                        </a:rPr>
                        <a:t>e</a:t>
                      </a:r>
                      <a:r>
                        <a:rPr sz="1800" b="1" spc="-5" dirty="0">
                          <a:latin typeface="Arial"/>
                          <a:cs typeface="Arial"/>
                        </a:rPr>
                        <a:t>n</a:t>
                      </a:r>
                      <a:r>
                        <a:rPr sz="1800" b="1" dirty="0">
                          <a:latin typeface="Arial"/>
                          <a:cs typeface="Arial"/>
                        </a:rPr>
                        <a:t>ce</a:t>
                      </a:r>
                      <a:endParaRPr sz="1800">
                        <a:latin typeface="Arial"/>
                        <a:cs typeface="Arial"/>
                      </a:endParaRPr>
                    </a:p>
                  </a:txBody>
                  <a:tcPr marL="0" marR="0" marT="53340" marB="0">
                    <a:lnL w="28575">
                      <a:solidFill>
                        <a:srgbClr val="000000"/>
                      </a:solidFill>
                      <a:prstDash val="solid"/>
                    </a:lnL>
                    <a:lnR w="28575">
                      <a:solidFill>
                        <a:srgbClr val="000000"/>
                      </a:solidFill>
                      <a:prstDash val="solid"/>
                    </a:lnR>
                    <a:lnT w="28575">
                      <a:solidFill>
                        <a:srgbClr val="000000"/>
                      </a:solidFill>
                      <a:prstDash val="solid"/>
                    </a:lnT>
                    <a:lnB w="28575">
                      <a:solidFill>
                        <a:srgbClr val="000000"/>
                      </a:solidFill>
                      <a:prstDash val="solid"/>
                    </a:lnB>
                    <a:solidFill>
                      <a:srgbClr val="BEBEBE"/>
                    </a:solidFill>
                  </a:tcPr>
                </a:tc>
                <a:extLst>
                  <a:ext uri="{0D108BD9-81ED-4DB2-BD59-A6C34878D82A}">
                    <a16:rowId xmlns:a16="http://schemas.microsoft.com/office/drawing/2014/main" val="10000"/>
                  </a:ext>
                </a:extLst>
              </a:tr>
              <a:tr h="847680">
                <a:tc>
                  <a:txBody>
                    <a:bodyPr/>
                    <a:lstStyle/>
                    <a:p>
                      <a:pPr marL="287655" marR="1186180">
                        <a:lnSpc>
                          <a:spcPts val="1880"/>
                        </a:lnSpc>
                        <a:spcBef>
                          <a:spcPts val="1465"/>
                        </a:spcBef>
                      </a:pPr>
                      <a:r>
                        <a:rPr sz="1600" spc="-5" dirty="0">
                          <a:latin typeface="Arial MT"/>
                          <a:cs typeface="Arial MT"/>
                        </a:rPr>
                        <a:t>Shock</a:t>
                      </a:r>
                      <a:r>
                        <a:rPr sz="1600" spc="-35" dirty="0">
                          <a:latin typeface="Arial MT"/>
                          <a:cs typeface="Arial MT"/>
                        </a:rPr>
                        <a:t> </a:t>
                      </a:r>
                      <a:r>
                        <a:rPr sz="1600" spc="-5" dirty="0">
                          <a:latin typeface="Arial MT"/>
                          <a:cs typeface="Arial MT"/>
                        </a:rPr>
                        <a:t>Recognition</a:t>
                      </a:r>
                      <a:r>
                        <a:rPr sz="1600" spc="-45" dirty="0">
                          <a:latin typeface="Arial MT"/>
                          <a:cs typeface="Arial MT"/>
                        </a:rPr>
                        <a:t> </a:t>
                      </a:r>
                      <a:r>
                        <a:rPr sz="1600" spc="-5" dirty="0">
                          <a:latin typeface="Arial MT"/>
                          <a:cs typeface="Arial MT"/>
                        </a:rPr>
                        <a:t>and </a:t>
                      </a:r>
                      <a:r>
                        <a:rPr sz="1600" spc="-430" dirty="0">
                          <a:latin typeface="Arial MT"/>
                          <a:cs typeface="Arial MT"/>
                        </a:rPr>
                        <a:t> </a:t>
                      </a:r>
                      <a:r>
                        <a:rPr sz="1600" spc="-5" dirty="0">
                          <a:latin typeface="Arial MT"/>
                          <a:cs typeface="Arial MT"/>
                        </a:rPr>
                        <a:t>Management</a:t>
                      </a:r>
                      <a:endParaRPr sz="1600">
                        <a:latin typeface="Arial MT"/>
                        <a:cs typeface="Arial MT"/>
                      </a:endParaRPr>
                    </a:p>
                  </a:txBody>
                  <a:tcPr marL="0" marR="0" marT="18605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30"/>
                        </a:spcBef>
                      </a:pPr>
                      <a:endParaRPr sz="2000">
                        <a:latin typeface="Times New Roman"/>
                        <a:cs typeface="Times New Roman"/>
                      </a:endParaRPr>
                    </a:p>
                    <a:p>
                      <a:pPr marL="287655">
                        <a:lnSpc>
                          <a:spcPct val="100000"/>
                        </a:lnSpc>
                      </a:pPr>
                      <a:r>
                        <a:rPr sz="1600" spc="-5" dirty="0">
                          <a:latin typeface="Arial MT"/>
                          <a:cs typeface="Arial MT"/>
                        </a:rPr>
                        <a:t>Retrospective</a:t>
                      </a:r>
                      <a:r>
                        <a:rPr sz="1600" spc="-20" dirty="0">
                          <a:latin typeface="Arial MT"/>
                          <a:cs typeface="Arial MT"/>
                        </a:rPr>
                        <a:t> </a:t>
                      </a:r>
                      <a:r>
                        <a:rPr sz="1600" spc="-5" dirty="0">
                          <a:latin typeface="Arial MT"/>
                          <a:cs typeface="Arial MT"/>
                        </a:rPr>
                        <a:t>Observational</a:t>
                      </a:r>
                      <a:r>
                        <a:rPr sz="1600" spc="-10" dirty="0">
                          <a:latin typeface="Arial MT"/>
                          <a:cs typeface="Arial MT"/>
                        </a:rPr>
                        <a:t> </a:t>
                      </a:r>
                      <a:r>
                        <a:rPr sz="1600" spc="-5" dirty="0">
                          <a:latin typeface="Arial MT"/>
                          <a:cs typeface="Arial MT"/>
                        </a:rPr>
                        <a:t>Study</a:t>
                      </a:r>
                      <a:endParaRPr sz="1600">
                        <a:latin typeface="Arial MT"/>
                        <a:cs typeface="Arial MT"/>
                      </a:endParaRPr>
                    </a:p>
                  </a:txBody>
                  <a:tcPr marL="0" marR="0" marT="3810"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30"/>
                        </a:spcBef>
                      </a:pPr>
                      <a:endParaRPr sz="2000">
                        <a:latin typeface="Times New Roman"/>
                        <a:cs typeface="Times New Roman"/>
                      </a:endParaRPr>
                    </a:p>
                    <a:p>
                      <a:pPr algn="ctr">
                        <a:lnSpc>
                          <a:spcPct val="100000"/>
                        </a:lnSpc>
                      </a:pPr>
                      <a:r>
                        <a:rPr sz="1600" b="1" dirty="0">
                          <a:latin typeface="Arial"/>
                          <a:cs typeface="Arial"/>
                        </a:rPr>
                        <a:t>B-NR</a:t>
                      </a:r>
                      <a:endParaRPr sz="1600">
                        <a:latin typeface="Arial"/>
                        <a:cs typeface="Arial"/>
                      </a:endParaRPr>
                    </a:p>
                  </a:txBody>
                  <a:tcPr marL="0" marR="0" marT="3810"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639DD3"/>
                    </a:solidFill>
                  </a:tcPr>
                </a:tc>
                <a:extLst>
                  <a:ext uri="{0D108BD9-81ED-4DB2-BD59-A6C34878D82A}">
                    <a16:rowId xmlns:a16="http://schemas.microsoft.com/office/drawing/2014/main" val="10001"/>
                  </a:ext>
                </a:extLst>
              </a:tr>
              <a:tr h="727847">
                <a:tc>
                  <a:txBody>
                    <a:bodyPr/>
                    <a:lstStyle/>
                    <a:p>
                      <a:pPr>
                        <a:lnSpc>
                          <a:spcPct val="100000"/>
                        </a:lnSpc>
                        <a:spcBef>
                          <a:spcPts val="35"/>
                        </a:spcBef>
                      </a:pPr>
                      <a:endParaRPr sz="1550">
                        <a:latin typeface="Times New Roman"/>
                        <a:cs typeface="Times New Roman"/>
                      </a:endParaRPr>
                    </a:p>
                    <a:p>
                      <a:pPr marL="287655">
                        <a:lnSpc>
                          <a:spcPct val="100000"/>
                        </a:lnSpc>
                      </a:pPr>
                      <a:r>
                        <a:rPr sz="1600" spc="-5" dirty="0">
                          <a:latin typeface="Arial MT"/>
                          <a:cs typeface="Arial MT"/>
                        </a:rPr>
                        <a:t>Refractory</a:t>
                      </a:r>
                      <a:r>
                        <a:rPr sz="1600" spc="-10" dirty="0">
                          <a:latin typeface="Arial MT"/>
                          <a:cs typeface="Arial MT"/>
                        </a:rPr>
                        <a:t> </a:t>
                      </a:r>
                      <a:r>
                        <a:rPr sz="1600" spc="-5" dirty="0">
                          <a:latin typeface="Arial MT"/>
                          <a:cs typeface="Arial MT"/>
                        </a:rPr>
                        <a:t>Shock</a:t>
                      </a:r>
                      <a:r>
                        <a:rPr sz="1600" spc="-15" dirty="0">
                          <a:latin typeface="Arial MT"/>
                          <a:cs typeface="Arial MT"/>
                        </a:rPr>
                        <a:t> </a:t>
                      </a:r>
                      <a:r>
                        <a:rPr sz="1600" spc="-5" dirty="0">
                          <a:latin typeface="Arial MT"/>
                          <a:cs typeface="Arial MT"/>
                        </a:rPr>
                        <a:t>Treatment</a:t>
                      </a:r>
                      <a:endParaRPr sz="1600">
                        <a:latin typeface="Arial MT"/>
                        <a:cs typeface="Arial MT"/>
                      </a:endParaRPr>
                    </a:p>
                  </a:txBody>
                  <a:tcPr marL="0" marR="0" marT="444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15"/>
                        </a:spcBef>
                      </a:pPr>
                      <a:endParaRPr sz="1600">
                        <a:latin typeface="Times New Roman"/>
                        <a:cs typeface="Times New Roman"/>
                      </a:endParaRPr>
                    </a:p>
                    <a:p>
                      <a:pPr marL="287655">
                        <a:lnSpc>
                          <a:spcPct val="100000"/>
                        </a:lnSpc>
                        <a:spcBef>
                          <a:spcPts val="5"/>
                        </a:spcBef>
                      </a:pPr>
                      <a:r>
                        <a:rPr sz="1600" spc="-5" dirty="0">
                          <a:latin typeface="Arial MT"/>
                          <a:cs typeface="Arial MT"/>
                        </a:rPr>
                        <a:t>Retrospective</a:t>
                      </a:r>
                      <a:r>
                        <a:rPr sz="1600" spc="-20" dirty="0">
                          <a:latin typeface="Arial MT"/>
                          <a:cs typeface="Arial MT"/>
                        </a:rPr>
                        <a:t> </a:t>
                      </a:r>
                      <a:r>
                        <a:rPr sz="1600" spc="-5" dirty="0">
                          <a:latin typeface="Arial MT"/>
                          <a:cs typeface="Arial MT"/>
                        </a:rPr>
                        <a:t>Observational</a:t>
                      </a:r>
                      <a:r>
                        <a:rPr sz="1600" spc="-10" dirty="0">
                          <a:latin typeface="Arial MT"/>
                          <a:cs typeface="Arial MT"/>
                        </a:rPr>
                        <a:t> </a:t>
                      </a:r>
                      <a:r>
                        <a:rPr sz="1600" spc="-5" dirty="0">
                          <a:latin typeface="Arial MT"/>
                          <a:cs typeface="Arial MT"/>
                        </a:rPr>
                        <a:t>Study</a:t>
                      </a:r>
                      <a:endParaRPr sz="1600">
                        <a:latin typeface="Arial MT"/>
                        <a:cs typeface="Arial MT"/>
                      </a:endParaRPr>
                    </a:p>
                  </a:txBody>
                  <a:tcPr marL="0" marR="0" marT="1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15"/>
                        </a:spcBef>
                      </a:pPr>
                      <a:endParaRPr sz="1600">
                        <a:latin typeface="Times New Roman"/>
                        <a:cs typeface="Times New Roman"/>
                      </a:endParaRPr>
                    </a:p>
                    <a:p>
                      <a:pPr algn="ctr">
                        <a:lnSpc>
                          <a:spcPct val="100000"/>
                        </a:lnSpc>
                        <a:spcBef>
                          <a:spcPts val="5"/>
                        </a:spcBef>
                      </a:pPr>
                      <a:r>
                        <a:rPr sz="1600" b="1" dirty="0">
                          <a:latin typeface="Arial"/>
                          <a:cs typeface="Arial"/>
                        </a:rPr>
                        <a:t>B-NR</a:t>
                      </a:r>
                      <a:endParaRPr sz="1600">
                        <a:latin typeface="Arial"/>
                        <a:cs typeface="Arial"/>
                      </a:endParaRPr>
                    </a:p>
                  </a:txBody>
                  <a:tcPr marL="0" marR="0" marT="19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39DD3"/>
                    </a:solidFill>
                  </a:tcPr>
                </a:tc>
                <a:extLst>
                  <a:ext uri="{0D108BD9-81ED-4DB2-BD59-A6C34878D82A}">
                    <a16:rowId xmlns:a16="http://schemas.microsoft.com/office/drawing/2014/main" val="10002"/>
                  </a:ext>
                </a:extLst>
              </a:tr>
              <a:tr h="847680">
                <a:tc>
                  <a:txBody>
                    <a:bodyPr/>
                    <a:lstStyle/>
                    <a:p>
                      <a:pPr marL="288290" marR="662940">
                        <a:lnSpc>
                          <a:spcPts val="1880"/>
                        </a:lnSpc>
                        <a:spcBef>
                          <a:spcPts val="1465"/>
                        </a:spcBef>
                      </a:pPr>
                      <a:r>
                        <a:rPr sz="1600" spc="-5" dirty="0">
                          <a:latin typeface="Arial MT"/>
                          <a:cs typeface="Arial MT"/>
                        </a:rPr>
                        <a:t>Intravenous Access in Shock </a:t>
                      </a:r>
                      <a:r>
                        <a:rPr sz="1600" spc="-430" dirty="0">
                          <a:latin typeface="Arial MT"/>
                          <a:cs typeface="Arial MT"/>
                        </a:rPr>
                        <a:t> </a:t>
                      </a:r>
                      <a:r>
                        <a:rPr sz="1600" spc="-5" dirty="0">
                          <a:latin typeface="Arial MT"/>
                          <a:cs typeface="Arial MT"/>
                        </a:rPr>
                        <a:t>Management</a:t>
                      </a:r>
                      <a:endParaRPr sz="1600">
                        <a:latin typeface="Arial MT"/>
                        <a:cs typeface="Arial MT"/>
                      </a:endParaRPr>
                    </a:p>
                  </a:txBody>
                  <a:tcPr marL="0" marR="0" marT="18605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30"/>
                        </a:spcBef>
                      </a:pPr>
                      <a:endParaRPr sz="2000">
                        <a:latin typeface="Times New Roman"/>
                        <a:cs typeface="Times New Roman"/>
                      </a:endParaRPr>
                    </a:p>
                    <a:p>
                      <a:pPr marL="288290">
                        <a:lnSpc>
                          <a:spcPct val="100000"/>
                        </a:lnSpc>
                      </a:pPr>
                      <a:r>
                        <a:rPr sz="1600" spc="-5" dirty="0">
                          <a:latin typeface="Arial MT"/>
                          <a:cs typeface="Arial MT"/>
                        </a:rPr>
                        <a:t>Retrospective</a:t>
                      </a:r>
                      <a:r>
                        <a:rPr sz="1600" spc="-15" dirty="0">
                          <a:latin typeface="Arial MT"/>
                          <a:cs typeface="Arial MT"/>
                        </a:rPr>
                        <a:t> </a:t>
                      </a:r>
                      <a:r>
                        <a:rPr sz="1600" dirty="0">
                          <a:latin typeface="Arial MT"/>
                          <a:cs typeface="Arial MT"/>
                        </a:rPr>
                        <a:t>&amp; </a:t>
                      </a:r>
                      <a:r>
                        <a:rPr sz="1600" spc="-5" dirty="0">
                          <a:latin typeface="Arial MT"/>
                          <a:cs typeface="Arial MT"/>
                        </a:rPr>
                        <a:t>Prospective</a:t>
                      </a:r>
                      <a:r>
                        <a:rPr sz="1600" spc="-10" dirty="0">
                          <a:latin typeface="Arial MT"/>
                          <a:cs typeface="Arial MT"/>
                        </a:rPr>
                        <a:t> </a:t>
                      </a:r>
                      <a:r>
                        <a:rPr sz="1600" spc="-5" dirty="0">
                          <a:latin typeface="Arial MT"/>
                          <a:cs typeface="Arial MT"/>
                        </a:rPr>
                        <a:t>Observational</a:t>
                      </a:r>
                      <a:r>
                        <a:rPr sz="1600" dirty="0">
                          <a:latin typeface="Arial MT"/>
                          <a:cs typeface="Arial MT"/>
                        </a:rPr>
                        <a:t> </a:t>
                      </a:r>
                      <a:r>
                        <a:rPr sz="1600" spc="-5" dirty="0">
                          <a:latin typeface="Arial MT"/>
                          <a:cs typeface="Arial MT"/>
                        </a:rPr>
                        <a:t>Study</a:t>
                      </a:r>
                      <a:endParaRPr sz="1600">
                        <a:latin typeface="Arial MT"/>
                        <a:cs typeface="Arial MT"/>
                      </a:endParaRPr>
                    </a:p>
                  </a:txBody>
                  <a:tcPr marL="0" marR="0" marT="38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30"/>
                        </a:spcBef>
                      </a:pPr>
                      <a:endParaRPr sz="2000">
                        <a:latin typeface="Times New Roman"/>
                        <a:cs typeface="Times New Roman"/>
                      </a:endParaRPr>
                    </a:p>
                    <a:p>
                      <a:pPr marL="635" algn="ctr">
                        <a:lnSpc>
                          <a:spcPct val="100000"/>
                        </a:lnSpc>
                      </a:pPr>
                      <a:r>
                        <a:rPr sz="1600" b="1" dirty="0">
                          <a:latin typeface="Arial"/>
                          <a:cs typeface="Arial"/>
                        </a:rPr>
                        <a:t>B-NR</a:t>
                      </a:r>
                      <a:endParaRPr sz="1600">
                        <a:latin typeface="Arial"/>
                        <a:cs typeface="Arial"/>
                      </a:endParaRPr>
                    </a:p>
                  </a:txBody>
                  <a:tcPr marL="0" marR="0" marT="381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39DD3"/>
                    </a:solidFill>
                  </a:tcPr>
                </a:tc>
                <a:extLst>
                  <a:ext uri="{0D108BD9-81ED-4DB2-BD59-A6C34878D82A}">
                    <a16:rowId xmlns:a16="http://schemas.microsoft.com/office/drawing/2014/main" val="10003"/>
                  </a:ext>
                </a:extLst>
              </a:tr>
              <a:tr h="847680">
                <a:tc>
                  <a:txBody>
                    <a:bodyPr/>
                    <a:lstStyle/>
                    <a:p>
                      <a:pPr marL="288290" marR="560705">
                        <a:lnSpc>
                          <a:spcPts val="1880"/>
                        </a:lnSpc>
                        <a:spcBef>
                          <a:spcPts val="1465"/>
                        </a:spcBef>
                      </a:pPr>
                      <a:r>
                        <a:rPr sz="1600" spc="-5" dirty="0">
                          <a:latin typeface="Arial MT"/>
                          <a:cs typeface="Arial MT"/>
                        </a:rPr>
                        <a:t>Intraosseous Access in Shock </a:t>
                      </a:r>
                      <a:r>
                        <a:rPr sz="1600" spc="-430" dirty="0">
                          <a:latin typeface="Arial MT"/>
                          <a:cs typeface="Arial MT"/>
                        </a:rPr>
                        <a:t> </a:t>
                      </a:r>
                      <a:r>
                        <a:rPr sz="1600" spc="-5" dirty="0">
                          <a:latin typeface="Arial MT"/>
                          <a:cs typeface="Arial MT"/>
                        </a:rPr>
                        <a:t>Management</a:t>
                      </a:r>
                      <a:endParaRPr sz="1600">
                        <a:latin typeface="Arial MT"/>
                        <a:cs typeface="Arial MT"/>
                      </a:endParaRPr>
                    </a:p>
                  </a:txBody>
                  <a:tcPr marL="0" marR="0" marT="18605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8290" marR="946785">
                        <a:lnSpc>
                          <a:spcPct val="100000"/>
                        </a:lnSpc>
                        <a:spcBef>
                          <a:spcPts val="1370"/>
                        </a:spcBef>
                      </a:pPr>
                      <a:r>
                        <a:rPr sz="1600" spc="-5" dirty="0">
                          <a:latin typeface="Arial MT"/>
                          <a:cs typeface="Arial MT"/>
                        </a:rPr>
                        <a:t>Meta-analysis</a:t>
                      </a:r>
                      <a:r>
                        <a:rPr sz="1600"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Randomized</a:t>
                      </a:r>
                      <a:r>
                        <a:rPr sz="1600" spc="-15"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Non-randomized </a:t>
                      </a:r>
                      <a:r>
                        <a:rPr sz="1600" spc="-430" dirty="0">
                          <a:latin typeface="Arial MT"/>
                          <a:cs typeface="Arial MT"/>
                        </a:rPr>
                        <a:t> </a:t>
                      </a:r>
                      <a:r>
                        <a:rPr sz="1600" spc="-5" dirty="0">
                          <a:latin typeface="Arial MT"/>
                          <a:cs typeface="Arial MT"/>
                        </a:rPr>
                        <a:t>studies</a:t>
                      </a:r>
                      <a:endParaRPr sz="1600">
                        <a:latin typeface="Arial MT"/>
                        <a:cs typeface="Arial MT"/>
                      </a:endParaRPr>
                    </a:p>
                  </a:txBody>
                  <a:tcPr marL="0" marR="0" marT="1739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30"/>
                        </a:spcBef>
                      </a:pPr>
                      <a:endParaRPr sz="2000">
                        <a:latin typeface="Times New Roman"/>
                        <a:cs typeface="Times New Roman"/>
                      </a:endParaRPr>
                    </a:p>
                    <a:p>
                      <a:pPr marL="1270" algn="ctr">
                        <a:lnSpc>
                          <a:spcPct val="100000"/>
                        </a:lnSpc>
                      </a:pPr>
                      <a:r>
                        <a:rPr sz="1600" b="1" dirty="0">
                          <a:latin typeface="Arial"/>
                          <a:cs typeface="Arial"/>
                        </a:rPr>
                        <a:t>B-NR</a:t>
                      </a:r>
                      <a:endParaRPr sz="1600">
                        <a:latin typeface="Arial"/>
                        <a:cs typeface="Arial"/>
                      </a:endParaRPr>
                    </a:p>
                  </a:txBody>
                  <a:tcPr marL="0" marR="0" marT="381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39DD3"/>
                    </a:solidFill>
                  </a:tcPr>
                </a:tc>
                <a:extLst>
                  <a:ext uri="{0D108BD9-81ED-4DB2-BD59-A6C34878D82A}">
                    <a16:rowId xmlns:a16="http://schemas.microsoft.com/office/drawing/2014/main" val="10004"/>
                  </a:ext>
                </a:extLst>
              </a:tr>
              <a:tr h="847681">
                <a:tc>
                  <a:txBody>
                    <a:bodyPr/>
                    <a:lstStyle/>
                    <a:p>
                      <a:pPr marL="288290" marR="923290">
                        <a:lnSpc>
                          <a:spcPts val="1880"/>
                        </a:lnSpc>
                        <a:spcBef>
                          <a:spcPts val="1465"/>
                        </a:spcBef>
                      </a:pPr>
                      <a:r>
                        <a:rPr sz="1600" spc="-5" dirty="0">
                          <a:latin typeface="Arial MT"/>
                          <a:cs typeface="Arial MT"/>
                        </a:rPr>
                        <a:t>Tranexamic Acid in Shock </a:t>
                      </a:r>
                      <a:r>
                        <a:rPr sz="1600" spc="-430" dirty="0">
                          <a:latin typeface="Arial MT"/>
                          <a:cs typeface="Arial MT"/>
                        </a:rPr>
                        <a:t> </a:t>
                      </a:r>
                      <a:r>
                        <a:rPr sz="1600" spc="-5" dirty="0">
                          <a:latin typeface="Arial MT"/>
                          <a:cs typeface="Arial MT"/>
                        </a:rPr>
                        <a:t>Management</a:t>
                      </a:r>
                      <a:endParaRPr sz="1600">
                        <a:latin typeface="Arial MT"/>
                        <a:cs typeface="Arial MT"/>
                      </a:endParaRPr>
                    </a:p>
                  </a:txBody>
                  <a:tcPr marL="0" marR="0" marT="18605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3C6EB8"/>
                    </a:solidFill>
                  </a:tcPr>
                </a:tc>
                <a:tc>
                  <a:txBody>
                    <a:bodyPr/>
                    <a:lstStyle/>
                    <a:p>
                      <a:pPr>
                        <a:lnSpc>
                          <a:spcPct val="100000"/>
                        </a:lnSpc>
                        <a:spcBef>
                          <a:spcPts val="25"/>
                        </a:spcBef>
                      </a:pPr>
                      <a:endParaRPr sz="2000">
                        <a:latin typeface="Times New Roman"/>
                        <a:cs typeface="Times New Roman"/>
                      </a:endParaRPr>
                    </a:p>
                    <a:p>
                      <a:pPr marL="288290">
                        <a:lnSpc>
                          <a:spcPct val="100000"/>
                        </a:lnSpc>
                        <a:spcBef>
                          <a:spcPts val="5"/>
                        </a:spcBef>
                      </a:pPr>
                      <a:r>
                        <a:rPr sz="1600" spc="-5" dirty="0">
                          <a:latin typeface="Arial MT"/>
                          <a:cs typeface="Arial MT"/>
                        </a:rPr>
                        <a:t>Randomized</a:t>
                      </a:r>
                      <a:r>
                        <a:rPr sz="1600" spc="-15" dirty="0">
                          <a:latin typeface="Arial MT"/>
                          <a:cs typeface="Arial MT"/>
                        </a:rPr>
                        <a:t> </a:t>
                      </a:r>
                      <a:r>
                        <a:rPr sz="1600" spc="-5" dirty="0">
                          <a:latin typeface="Arial MT"/>
                          <a:cs typeface="Arial MT"/>
                        </a:rPr>
                        <a:t>controlled study-high</a:t>
                      </a:r>
                      <a:r>
                        <a:rPr sz="1600" spc="-10" dirty="0">
                          <a:latin typeface="Arial MT"/>
                          <a:cs typeface="Arial MT"/>
                        </a:rPr>
                        <a:t> </a:t>
                      </a:r>
                      <a:r>
                        <a:rPr sz="1600" spc="-5" dirty="0">
                          <a:latin typeface="Arial MT"/>
                          <a:cs typeface="Arial MT"/>
                        </a:rPr>
                        <a:t>quality</a:t>
                      </a:r>
                      <a:endParaRPr sz="1600">
                        <a:latin typeface="Arial MT"/>
                        <a:cs typeface="Arial MT"/>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3C6EB8"/>
                    </a:solidFill>
                  </a:tcPr>
                </a:tc>
                <a:tc>
                  <a:txBody>
                    <a:bodyPr/>
                    <a:lstStyle/>
                    <a:p>
                      <a:pPr>
                        <a:lnSpc>
                          <a:spcPct val="100000"/>
                        </a:lnSpc>
                        <a:spcBef>
                          <a:spcPts val="25"/>
                        </a:spcBef>
                      </a:pPr>
                      <a:endParaRPr sz="2000">
                        <a:latin typeface="Times New Roman"/>
                        <a:cs typeface="Times New Roman"/>
                      </a:endParaRPr>
                    </a:p>
                    <a:p>
                      <a:pPr algn="ctr">
                        <a:lnSpc>
                          <a:spcPct val="100000"/>
                        </a:lnSpc>
                        <a:spcBef>
                          <a:spcPts val="5"/>
                        </a:spcBef>
                      </a:pPr>
                      <a:r>
                        <a:rPr sz="1600" b="1" dirty="0">
                          <a:latin typeface="Arial"/>
                          <a:cs typeface="Arial"/>
                        </a:rPr>
                        <a:t>A</a:t>
                      </a:r>
                      <a:endParaRPr sz="1600">
                        <a:latin typeface="Arial"/>
                        <a:cs typeface="Arial"/>
                      </a:endParaRPr>
                    </a:p>
                  </a:txBody>
                  <a:tcPr marL="0" marR="0" marT="317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3C6EB8"/>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27</a:t>
            </a:fld>
            <a:endParaRPr dirty="0"/>
          </a:p>
        </p:txBody>
      </p:sp>
      <p:sp>
        <p:nvSpPr>
          <p:cNvPr id="8" name="object 8"/>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
        <p:nvSpPr>
          <p:cNvPr id="5" name="object 5"/>
          <p:cNvSpPr txBox="1">
            <a:spLocks noGrp="1"/>
          </p:cNvSpPr>
          <p:nvPr>
            <p:ph type="title"/>
          </p:nvPr>
        </p:nvSpPr>
        <p:spPr>
          <a:xfrm>
            <a:off x="2045627" y="289778"/>
            <a:ext cx="8181340" cy="1384935"/>
          </a:xfrm>
          <a:prstGeom prst="rect">
            <a:avLst/>
          </a:prstGeom>
        </p:spPr>
        <p:txBody>
          <a:bodyPr vert="horz" wrap="square" lIns="0" tIns="12065" rIns="0" bIns="0" rtlCol="0">
            <a:spAutoFit/>
          </a:bodyPr>
          <a:lstStyle/>
          <a:p>
            <a:pPr marR="71755" algn="ctr">
              <a:lnSpc>
                <a:spcPct val="100000"/>
              </a:lnSpc>
              <a:spcBef>
                <a:spcPts val="95"/>
              </a:spcBef>
            </a:pPr>
            <a:r>
              <a:rPr spc="-5" dirty="0"/>
              <a:t>Module</a:t>
            </a:r>
            <a:r>
              <a:rPr dirty="0"/>
              <a:t> </a:t>
            </a:r>
            <a:r>
              <a:rPr spc="-5" dirty="0"/>
              <a:t>10:</a:t>
            </a:r>
            <a:r>
              <a:rPr spc="-10" dirty="0"/>
              <a:t> Shock</a:t>
            </a:r>
            <a:r>
              <a:rPr spc="15" dirty="0"/>
              <a:t> </a:t>
            </a:r>
            <a:r>
              <a:rPr spc="-5" dirty="0"/>
              <a:t>Recognition</a:t>
            </a:r>
            <a:r>
              <a:rPr spc="10" dirty="0"/>
              <a:t> </a:t>
            </a:r>
            <a:r>
              <a:rPr spc="-5" dirty="0"/>
              <a:t>and</a:t>
            </a:r>
            <a:r>
              <a:rPr spc="5" dirty="0"/>
              <a:t> </a:t>
            </a:r>
            <a:r>
              <a:rPr spc="-10" dirty="0"/>
              <a:t>Management</a:t>
            </a:r>
          </a:p>
          <a:p>
            <a:pPr marL="12700" marR="5080" indent="1333500">
              <a:lnSpc>
                <a:spcPts val="3890"/>
              </a:lnSpc>
              <a:spcBef>
                <a:spcPts val="585"/>
              </a:spcBef>
            </a:pPr>
            <a:r>
              <a:rPr sz="3600" dirty="0">
                <a:solidFill>
                  <a:srgbClr val="000000"/>
                </a:solidFill>
              </a:rPr>
              <a:t>EVIDENCE SUPPORTING </a:t>
            </a:r>
            <a:r>
              <a:rPr sz="3600" spc="5" dirty="0">
                <a:solidFill>
                  <a:srgbClr val="000000"/>
                </a:solidFill>
              </a:rPr>
              <a:t> </a:t>
            </a:r>
            <a:r>
              <a:rPr sz="3600" dirty="0">
                <a:solidFill>
                  <a:srgbClr val="000000"/>
                </a:solidFill>
              </a:rPr>
              <a:t>SHOCK</a:t>
            </a:r>
            <a:r>
              <a:rPr sz="3600" spc="-30" dirty="0">
                <a:solidFill>
                  <a:srgbClr val="000000"/>
                </a:solidFill>
              </a:rPr>
              <a:t> </a:t>
            </a:r>
            <a:r>
              <a:rPr sz="3600" dirty="0">
                <a:solidFill>
                  <a:srgbClr val="000000"/>
                </a:solidFill>
              </a:rPr>
              <a:t>MANAGEMENT</a:t>
            </a:r>
            <a:r>
              <a:rPr sz="3600" spc="-20" dirty="0">
                <a:solidFill>
                  <a:srgbClr val="000000"/>
                </a:solidFill>
              </a:rPr>
              <a:t> </a:t>
            </a:r>
            <a:r>
              <a:rPr sz="3600" spc="-5" dirty="0">
                <a:solidFill>
                  <a:srgbClr val="000000"/>
                </a:solidFill>
              </a:rPr>
              <a:t>STRATEGIES</a:t>
            </a:r>
            <a:endParaRPr sz="3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1912" rIns="0" bIns="0" rtlCol="0">
            <a:spAutoFit/>
          </a:bodyPr>
          <a:lstStyle/>
          <a:p>
            <a:pPr marL="12700">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3" cstate="print"/>
          <a:stretch>
            <a:fillRect/>
          </a:stretch>
        </p:blipFill>
        <p:spPr>
          <a:xfrm>
            <a:off x="309372" y="255270"/>
            <a:ext cx="1172717" cy="656081"/>
          </a:xfrm>
          <a:prstGeom prst="rect">
            <a:avLst/>
          </a:prstGeom>
        </p:spPr>
      </p:pic>
      <p:pic>
        <p:nvPicPr>
          <p:cNvPr id="4" name="object 4"/>
          <p:cNvPicPr/>
          <p:nvPr/>
        </p:nvPicPr>
        <p:blipFill>
          <a:blip r:embed="rId4" cstate="print"/>
          <a:stretch>
            <a:fillRect/>
          </a:stretch>
        </p:blipFill>
        <p:spPr>
          <a:xfrm>
            <a:off x="641604" y="1392936"/>
            <a:ext cx="11039081" cy="5139677"/>
          </a:xfrm>
          <a:prstGeom prst="rect">
            <a:avLst/>
          </a:prstGeom>
        </p:spPr>
      </p:pic>
      <p:graphicFrame>
        <p:nvGraphicFramePr>
          <p:cNvPr id="5" name="object 5"/>
          <p:cNvGraphicFramePr>
            <a:graphicFrameLocks noGrp="1"/>
          </p:cNvGraphicFramePr>
          <p:nvPr/>
        </p:nvGraphicFramePr>
        <p:xfrm>
          <a:off x="813244" y="1506542"/>
          <a:ext cx="10652759" cy="4869587"/>
        </p:xfrm>
        <a:graphic>
          <a:graphicData uri="http://schemas.openxmlformats.org/drawingml/2006/table">
            <a:tbl>
              <a:tblPr firstRow="1" bandRow="1">
                <a:tableStyleId>{2D5ABB26-0587-4C30-8999-92F81FD0307C}</a:tableStyleId>
              </a:tblPr>
              <a:tblGrid>
                <a:gridCol w="1074420">
                  <a:extLst>
                    <a:ext uri="{9D8B030D-6E8A-4147-A177-3AD203B41FA5}">
                      <a16:colId xmlns:a16="http://schemas.microsoft.com/office/drawing/2014/main" val="20000"/>
                    </a:ext>
                  </a:extLst>
                </a:gridCol>
                <a:gridCol w="5692139">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752149">
                <a:tc>
                  <a:txBody>
                    <a:bodyPr/>
                    <a:lstStyle/>
                    <a:p>
                      <a:pPr marL="91440" marR="83185" indent="60960">
                        <a:lnSpc>
                          <a:spcPts val="1880"/>
                        </a:lnSpc>
                        <a:spcBef>
                          <a:spcPts val="1090"/>
                        </a:spcBef>
                      </a:pPr>
                      <a:r>
                        <a:rPr sz="1600" b="1" spc="-5" dirty="0">
                          <a:latin typeface="Arial"/>
                          <a:cs typeface="Arial"/>
                        </a:rPr>
                        <a:t>Level of </a:t>
                      </a:r>
                      <a:r>
                        <a:rPr sz="1600" b="1" dirty="0">
                          <a:latin typeface="Arial"/>
                          <a:cs typeface="Arial"/>
                        </a:rPr>
                        <a:t> </a:t>
                      </a:r>
                      <a:r>
                        <a:rPr sz="1600" b="1" spc="-5" dirty="0">
                          <a:latin typeface="Arial"/>
                          <a:cs typeface="Arial"/>
                        </a:rPr>
                        <a:t>Evidence</a:t>
                      </a:r>
                      <a:endParaRPr sz="1600">
                        <a:latin typeface="Arial"/>
                        <a:cs typeface="Arial"/>
                      </a:endParaRPr>
                    </a:p>
                  </a:txBody>
                  <a:tcPr marL="0" marR="0" marT="138430"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D1D2D3"/>
                    </a:solidFill>
                  </a:tcPr>
                </a:tc>
                <a:tc>
                  <a:txBody>
                    <a:bodyPr/>
                    <a:lstStyle/>
                    <a:p>
                      <a:pPr>
                        <a:lnSpc>
                          <a:spcPct val="100000"/>
                        </a:lnSpc>
                        <a:spcBef>
                          <a:spcPts val="15"/>
                        </a:spcBef>
                      </a:pPr>
                      <a:endParaRPr sz="1650">
                        <a:latin typeface="Times New Roman"/>
                        <a:cs typeface="Times New Roman"/>
                      </a:endParaRPr>
                    </a:p>
                    <a:p>
                      <a:pPr marL="114300">
                        <a:lnSpc>
                          <a:spcPct val="100000"/>
                        </a:lnSpc>
                      </a:pPr>
                      <a:r>
                        <a:rPr sz="1600" b="1" dirty="0">
                          <a:latin typeface="Arial"/>
                          <a:cs typeface="Arial"/>
                        </a:rPr>
                        <a:t>AHA</a:t>
                      </a:r>
                      <a:r>
                        <a:rPr sz="1600" b="1" spc="-15" dirty="0">
                          <a:latin typeface="Arial"/>
                          <a:cs typeface="Arial"/>
                        </a:rPr>
                        <a:t> </a:t>
                      </a:r>
                      <a:r>
                        <a:rPr sz="1600" b="1" spc="-5" dirty="0">
                          <a:latin typeface="Arial"/>
                          <a:cs typeface="Arial"/>
                        </a:rPr>
                        <a:t>Recommendation</a:t>
                      </a:r>
                      <a:r>
                        <a:rPr sz="1600" b="1" spc="-15" dirty="0">
                          <a:latin typeface="Arial"/>
                          <a:cs typeface="Arial"/>
                        </a:rPr>
                        <a:t> </a:t>
                      </a:r>
                      <a:r>
                        <a:rPr sz="1600" b="1" spc="-5" dirty="0">
                          <a:latin typeface="Arial"/>
                          <a:cs typeface="Arial"/>
                        </a:rPr>
                        <a:t>System</a:t>
                      </a:r>
                      <a:r>
                        <a:rPr sz="1600" b="1" dirty="0">
                          <a:latin typeface="Arial"/>
                          <a:cs typeface="Arial"/>
                        </a:rPr>
                        <a:t> </a:t>
                      </a:r>
                      <a:r>
                        <a:rPr sz="1600" b="1" spc="-5" dirty="0">
                          <a:latin typeface="Arial"/>
                          <a:cs typeface="Arial"/>
                        </a:rPr>
                        <a:t>Terminology</a:t>
                      </a:r>
                      <a:r>
                        <a:rPr sz="1600" b="1" dirty="0">
                          <a:latin typeface="Arial"/>
                          <a:cs typeface="Arial"/>
                        </a:rPr>
                        <a:t> </a:t>
                      </a:r>
                      <a:r>
                        <a:rPr sz="1600" b="1" spc="-5" dirty="0">
                          <a:latin typeface="Arial"/>
                          <a:cs typeface="Arial"/>
                        </a:rPr>
                        <a:t>Explanation</a:t>
                      </a:r>
                      <a:endParaRPr sz="1600">
                        <a:latin typeface="Arial"/>
                        <a:cs typeface="Arial"/>
                      </a:endParaRPr>
                    </a:p>
                  </a:txBody>
                  <a:tcPr marL="0" marR="0" marT="19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D1D2D3"/>
                    </a:solidFill>
                  </a:tcPr>
                </a:tc>
                <a:tc>
                  <a:txBody>
                    <a:bodyPr/>
                    <a:lstStyle/>
                    <a:p>
                      <a:pPr>
                        <a:lnSpc>
                          <a:spcPct val="100000"/>
                        </a:lnSpc>
                        <a:spcBef>
                          <a:spcPts val="15"/>
                        </a:spcBef>
                      </a:pPr>
                      <a:endParaRPr sz="1650">
                        <a:latin typeface="Times New Roman"/>
                        <a:cs typeface="Times New Roman"/>
                      </a:endParaRPr>
                    </a:p>
                    <a:p>
                      <a:pPr marL="158115">
                        <a:lnSpc>
                          <a:spcPct val="100000"/>
                        </a:lnSpc>
                      </a:pPr>
                      <a:r>
                        <a:rPr sz="1600" b="1" spc="-5" dirty="0">
                          <a:latin typeface="Arial"/>
                          <a:cs typeface="Arial"/>
                        </a:rPr>
                        <a:t>Why the </a:t>
                      </a:r>
                      <a:r>
                        <a:rPr sz="1600" b="1" dirty="0">
                          <a:latin typeface="Arial"/>
                          <a:cs typeface="Arial"/>
                        </a:rPr>
                        <a:t>AHA</a:t>
                      </a:r>
                      <a:r>
                        <a:rPr sz="1600" b="1" spc="-10" dirty="0">
                          <a:latin typeface="Arial"/>
                          <a:cs typeface="Arial"/>
                        </a:rPr>
                        <a:t> </a:t>
                      </a:r>
                      <a:r>
                        <a:rPr sz="1600" b="1" spc="-5" dirty="0">
                          <a:latin typeface="Arial"/>
                          <a:cs typeface="Arial"/>
                        </a:rPr>
                        <a:t>Classification</a:t>
                      </a:r>
                      <a:r>
                        <a:rPr sz="1600" b="1" spc="5" dirty="0">
                          <a:latin typeface="Arial"/>
                          <a:cs typeface="Arial"/>
                        </a:rPr>
                        <a:t> </a:t>
                      </a:r>
                      <a:r>
                        <a:rPr sz="1600" b="1" spc="-5" dirty="0">
                          <a:latin typeface="Arial"/>
                          <a:cs typeface="Arial"/>
                        </a:rPr>
                        <a:t>System?</a:t>
                      </a:r>
                      <a:endParaRPr sz="1600">
                        <a:latin typeface="Arial"/>
                        <a:cs typeface="Arial"/>
                      </a:endParaRPr>
                    </a:p>
                  </a:txBody>
                  <a:tcPr marL="0" marR="0" marT="190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D1D2D3"/>
                    </a:solidFill>
                  </a:tcPr>
                </a:tc>
                <a:extLst>
                  <a:ext uri="{0D108BD9-81ED-4DB2-BD59-A6C34878D82A}">
                    <a16:rowId xmlns:a16="http://schemas.microsoft.com/office/drawing/2014/main" val="10000"/>
                  </a:ext>
                </a:extLst>
              </a:tr>
              <a:tr h="825550">
                <a:tc>
                  <a:txBody>
                    <a:bodyPr/>
                    <a:lstStyle/>
                    <a:p>
                      <a:pPr>
                        <a:lnSpc>
                          <a:spcPct val="100000"/>
                        </a:lnSpc>
                        <a:spcBef>
                          <a:spcPts val="30"/>
                        </a:spcBef>
                      </a:pPr>
                      <a:endParaRPr sz="2000">
                        <a:latin typeface="Times New Roman"/>
                        <a:cs typeface="Times New Roman"/>
                      </a:endParaRPr>
                    </a:p>
                    <a:p>
                      <a:pPr algn="ctr">
                        <a:lnSpc>
                          <a:spcPct val="100000"/>
                        </a:lnSpc>
                      </a:pPr>
                      <a:r>
                        <a:rPr sz="1400" b="1" dirty="0">
                          <a:latin typeface="Arial"/>
                          <a:cs typeface="Arial"/>
                        </a:rPr>
                        <a:t>A</a:t>
                      </a:r>
                      <a:endParaRPr sz="1400">
                        <a:latin typeface="Arial"/>
                        <a:cs typeface="Arial"/>
                      </a:endParaRPr>
                    </a:p>
                  </a:txBody>
                  <a:tcPr marL="0" marR="0" marT="381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a:lnSpc>
                          <a:spcPct val="100000"/>
                        </a:lnSpc>
                        <a:spcBef>
                          <a:spcPts val="10"/>
                        </a:spcBef>
                      </a:pPr>
                      <a:endParaRPr sz="1400">
                        <a:latin typeface="Times New Roman"/>
                        <a:cs typeface="Times New Roman"/>
                      </a:endParaRPr>
                    </a:p>
                    <a:p>
                      <a:pPr marL="287655" marR="723900">
                        <a:lnSpc>
                          <a:spcPts val="1639"/>
                        </a:lnSpc>
                      </a:pPr>
                      <a:r>
                        <a:rPr sz="1400" spc="-5" dirty="0">
                          <a:latin typeface="Arial MT"/>
                          <a:cs typeface="Arial MT"/>
                        </a:rPr>
                        <a:t>Evidence from multiple randomized clinical trials (RCT) with </a:t>
                      </a:r>
                      <a:r>
                        <a:rPr sz="1400" spc="-375" dirty="0">
                          <a:latin typeface="Arial MT"/>
                          <a:cs typeface="Arial MT"/>
                        </a:rPr>
                        <a:t> </a:t>
                      </a:r>
                      <a:r>
                        <a:rPr sz="1400" spc="-5" dirty="0">
                          <a:latin typeface="Arial MT"/>
                          <a:cs typeface="Arial MT"/>
                        </a:rPr>
                        <a:t>concordant</a:t>
                      </a:r>
                      <a:r>
                        <a:rPr sz="1400" spc="-20" dirty="0">
                          <a:latin typeface="Arial MT"/>
                          <a:cs typeface="Arial MT"/>
                        </a:rPr>
                        <a:t> </a:t>
                      </a:r>
                      <a:r>
                        <a:rPr sz="1400" spc="-5" dirty="0">
                          <a:latin typeface="Arial MT"/>
                          <a:cs typeface="Arial MT"/>
                        </a:rPr>
                        <a:t>results</a:t>
                      </a:r>
                      <a:r>
                        <a:rPr sz="1400" spc="-15" dirty="0">
                          <a:latin typeface="Arial MT"/>
                          <a:cs typeface="Arial MT"/>
                        </a:rPr>
                        <a:t> </a:t>
                      </a:r>
                      <a:r>
                        <a:rPr sz="1400" spc="-5" dirty="0">
                          <a:latin typeface="Arial MT"/>
                          <a:cs typeface="Arial MT"/>
                        </a:rPr>
                        <a:t>or</a:t>
                      </a:r>
                      <a:r>
                        <a:rPr sz="1400" spc="-15" dirty="0">
                          <a:latin typeface="Arial MT"/>
                          <a:cs typeface="Arial MT"/>
                        </a:rPr>
                        <a:t> </a:t>
                      </a:r>
                      <a:r>
                        <a:rPr sz="1400" spc="-5" dirty="0">
                          <a:latin typeface="Arial MT"/>
                          <a:cs typeface="Arial MT"/>
                        </a:rPr>
                        <a:t>from</a:t>
                      </a:r>
                      <a:r>
                        <a:rPr sz="1400" spc="-15" dirty="0">
                          <a:latin typeface="Arial MT"/>
                          <a:cs typeface="Arial MT"/>
                        </a:rPr>
                        <a:t> </a:t>
                      </a:r>
                      <a:r>
                        <a:rPr sz="1400" b="1" spc="-5" dirty="0">
                          <a:latin typeface="Arial"/>
                          <a:cs typeface="Arial"/>
                        </a:rPr>
                        <a:t>HIGH-QUALITY</a:t>
                      </a:r>
                      <a:r>
                        <a:rPr sz="1400" b="1" spc="10" dirty="0">
                          <a:latin typeface="Arial"/>
                          <a:cs typeface="Arial"/>
                        </a:rPr>
                        <a:t> </a:t>
                      </a:r>
                      <a:r>
                        <a:rPr sz="1400" spc="-5" dirty="0">
                          <a:latin typeface="Arial MT"/>
                          <a:cs typeface="Arial MT"/>
                        </a:rPr>
                        <a:t>meta-analyses.</a:t>
                      </a:r>
                      <a:endParaRPr sz="1400">
                        <a:latin typeface="Arial MT"/>
                        <a:cs typeface="Arial MT"/>
                      </a:endParaRPr>
                    </a:p>
                  </a:txBody>
                  <a:tcPr marL="0" marR="0" marT="12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rowSpan="5">
                  <a:txBody>
                    <a:bodyPr/>
                    <a:lstStyle/>
                    <a:p>
                      <a:pPr marL="573405" marR="427990" indent="-285750">
                        <a:lnSpc>
                          <a:spcPct val="99600"/>
                        </a:lnSpc>
                        <a:spcBef>
                          <a:spcPts val="810"/>
                        </a:spcBef>
                        <a:buSzPct val="125000"/>
                        <a:buChar char="•"/>
                        <a:tabLst>
                          <a:tab pos="573405" algn="l"/>
                          <a:tab pos="574040" algn="l"/>
                        </a:tabLst>
                      </a:pPr>
                      <a:r>
                        <a:rPr sz="1600" spc="-5" dirty="0">
                          <a:latin typeface="Arial MT"/>
                          <a:cs typeface="Arial MT"/>
                        </a:rPr>
                        <a:t>The level of evidence </a:t>
                      </a:r>
                      <a:r>
                        <a:rPr sz="1600" dirty="0">
                          <a:latin typeface="Arial MT"/>
                          <a:cs typeface="Arial MT"/>
                        </a:rPr>
                        <a:t> </a:t>
                      </a:r>
                      <a:r>
                        <a:rPr sz="1600" spc="-5" dirty="0">
                          <a:latin typeface="Arial MT"/>
                          <a:cs typeface="Arial MT"/>
                        </a:rPr>
                        <a:t>recommendations allow readers </a:t>
                      </a:r>
                      <a:r>
                        <a:rPr sz="1600" spc="-430" dirty="0">
                          <a:latin typeface="Arial MT"/>
                          <a:cs typeface="Arial MT"/>
                        </a:rPr>
                        <a:t> </a:t>
                      </a:r>
                      <a:r>
                        <a:rPr sz="1600" spc="-5" dirty="0">
                          <a:latin typeface="Arial MT"/>
                          <a:cs typeface="Arial MT"/>
                        </a:rPr>
                        <a:t>to quickly glean information on </a:t>
                      </a:r>
                      <a:r>
                        <a:rPr sz="1600" dirty="0">
                          <a:latin typeface="Arial MT"/>
                          <a:cs typeface="Arial MT"/>
                        </a:rPr>
                        <a:t> </a:t>
                      </a:r>
                      <a:r>
                        <a:rPr sz="1600" spc="-5" dirty="0">
                          <a:latin typeface="Arial MT"/>
                          <a:cs typeface="Arial MT"/>
                        </a:rPr>
                        <a:t>the</a:t>
                      </a:r>
                      <a:r>
                        <a:rPr sz="1600" dirty="0">
                          <a:latin typeface="Arial MT"/>
                          <a:cs typeface="Arial MT"/>
                        </a:rPr>
                        <a:t> </a:t>
                      </a:r>
                      <a:r>
                        <a:rPr sz="1600" spc="-5" dirty="0">
                          <a:latin typeface="Arial MT"/>
                          <a:cs typeface="Arial MT"/>
                        </a:rPr>
                        <a:t>strength,</a:t>
                      </a:r>
                      <a:r>
                        <a:rPr sz="1600" spc="10" dirty="0">
                          <a:latin typeface="Arial MT"/>
                          <a:cs typeface="Arial MT"/>
                        </a:rPr>
                        <a:t> </a:t>
                      </a:r>
                      <a:r>
                        <a:rPr sz="1600" spc="-5" dirty="0">
                          <a:latin typeface="Arial MT"/>
                          <a:cs typeface="Arial MT"/>
                        </a:rPr>
                        <a:t>certainty,</a:t>
                      </a:r>
                      <a:r>
                        <a:rPr sz="1600" spc="10" dirty="0">
                          <a:latin typeface="Arial MT"/>
                          <a:cs typeface="Arial MT"/>
                        </a:rPr>
                        <a:t> </a:t>
                      </a:r>
                      <a:r>
                        <a:rPr sz="1600" spc="-5" dirty="0">
                          <a:latin typeface="Arial MT"/>
                          <a:cs typeface="Arial MT"/>
                        </a:rPr>
                        <a:t>and </a:t>
                      </a:r>
                      <a:r>
                        <a:rPr sz="1600" dirty="0">
                          <a:latin typeface="Arial MT"/>
                          <a:cs typeface="Arial MT"/>
                        </a:rPr>
                        <a:t> </a:t>
                      </a:r>
                      <a:r>
                        <a:rPr sz="1600" spc="-5" dirty="0">
                          <a:latin typeface="Arial MT"/>
                          <a:cs typeface="Arial MT"/>
                        </a:rPr>
                        <a:t>quality of evidence supporting </a:t>
                      </a:r>
                      <a:r>
                        <a:rPr sz="1600" dirty="0">
                          <a:latin typeface="Arial MT"/>
                          <a:cs typeface="Arial MT"/>
                        </a:rPr>
                        <a:t> </a:t>
                      </a:r>
                      <a:r>
                        <a:rPr sz="1600" spc="-5" dirty="0">
                          <a:latin typeface="Arial MT"/>
                          <a:cs typeface="Arial MT"/>
                        </a:rPr>
                        <a:t>each</a:t>
                      </a:r>
                      <a:r>
                        <a:rPr sz="1600" spc="-10" dirty="0">
                          <a:latin typeface="Arial MT"/>
                          <a:cs typeface="Arial MT"/>
                        </a:rPr>
                        <a:t> </a:t>
                      </a:r>
                      <a:r>
                        <a:rPr sz="1600" spc="-5" dirty="0">
                          <a:latin typeface="Arial MT"/>
                          <a:cs typeface="Arial MT"/>
                        </a:rPr>
                        <a:t>recommendation.</a:t>
                      </a:r>
                      <a:endParaRPr sz="1600">
                        <a:latin typeface="Arial MT"/>
                        <a:cs typeface="Arial MT"/>
                      </a:endParaRPr>
                    </a:p>
                    <a:p>
                      <a:pPr>
                        <a:lnSpc>
                          <a:spcPct val="100000"/>
                        </a:lnSpc>
                        <a:spcBef>
                          <a:spcPts val="25"/>
                        </a:spcBef>
                        <a:buFont typeface="Arial MT"/>
                        <a:buChar char="•"/>
                      </a:pPr>
                      <a:endParaRPr sz="1700">
                        <a:latin typeface="Times New Roman"/>
                        <a:cs typeface="Times New Roman"/>
                      </a:endParaRPr>
                    </a:p>
                    <a:p>
                      <a:pPr marL="573405" marR="301625" indent="-285750">
                        <a:lnSpc>
                          <a:spcPct val="99200"/>
                        </a:lnSpc>
                        <a:buSzPct val="125000"/>
                        <a:buChar char="•"/>
                        <a:tabLst>
                          <a:tab pos="573405" algn="l"/>
                          <a:tab pos="574040" algn="l"/>
                        </a:tabLst>
                      </a:pPr>
                      <a:r>
                        <a:rPr sz="1600" dirty="0">
                          <a:latin typeface="Arial MT"/>
                          <a:cs typeface="Arial MT"/>
                        </a:rPr>
                        <a:t>A </a:t>
                      </a:r>
                      <a:r>
                        <a:rPr sz="1600" spc="-5" dirty="0">
                          <a:latin typeface="Arial MT"/>
                          <a:cs typeface="Arial MT"/>
                        </a:rPr>
                        <a:t>recommendation with Level of </a:t>
                      </a:r>
                      <a:r>
                        <a:rPr sz="1600" dirty="0">
                          <a:latin typeface="Arial MT"/>
                          <a:cs typeface="Arial MT"/>
                        </a:rPr>
                        <a:t> </a:t>
                      </a:r>
                      <a:r>
                        <a:rPr sz="1600" spc="-5" dirty="0">
                          <a:latin typeface="Arial MT"/>
                          <a:cs typeface="Arial MT"/>
                        </a:rPr>
                        <a:t>Evidence (LOE) </a:t>
                      </a:r>
                      <a:r>
                        <a:rPr sz="1600" dirty="0">
                          <a:latin typeface="Arial MT"/>
                          <a:cs typeface="Arial MT"/>
                        </a:rPr>
                        <a:t>C </a:t>
                      </a:r>
                      <a:r>
                        <a:rPr sz="1600" spc="-5" dirty="0">
                          <a:latin typeface="Arial MT"/>
                          <a:cs typeface="Arial MT"/>
                        </a:rPr>
                        <a:t>does not imply </a:t>
                      </a:r>
                      <a:r>
                        <a:rPr sz="1600" spc="-430" dirty="0">
                          <a:latin typeface="Arial MT"/>
                          <a:cs typeface="Arial MT"/>
                        </a:rPr>
                        <a:t> </a:t>
                      </a:r>
                      <a:r>
                        <a:rPr sz="1600" spc="-5" dirty="0">
                          <a:latin typeface="Arial MT"/>
                          <a:cs typeface="Arial MT"/>
                        </a:rPr>
                        <a:t>that</a:t>
                      </a:r>
                      <a:r>
                        <a:rPr sz="1600" spc="110" dirty="0">
                          <a:latin typeface="Arial MT"/>
                          <a:cs typeface="Arial MT"/>
                        </a:rPr>
                        <a:t> </a:t>
                      </a:r>
                      <a:r>
                        <a:rPr sz="1600" spc="-5" dirty="0">
                          <a:latin typeface="Arial MT"/>
                          <a:cs typeface="Arial MT"/>
                        </a:rPr>
                        <a:t>the</a:t>
                      </a:r>
                      <a:r>
                        <a:rPr sz="1600" spc="100" dirty="0">
                          <a:latin typeface="Arial MT"/>
                          <a:cs typeface="Arial MT"/>
                        </a:rPr>
                        <a:t> </a:t>
                      </a:r>
                      <a:r>
                        <a:rPr sz="1600" spc="-5" dirty="0">
                          <a:latin typeface="Arial MT"/>
                          <a:cs typeface="Arial MT"/>
                        </a:rPr>
                        <a:t>recommendation</a:t>
                      </a:r>
                      <a:r>
                        <a:rPr sz="1600" spc="105" dirty="0">
                          <a:latin typeface="Arial MT"/>
                          <a:cs typeface="Arial MT"/>
                        </a:rPr>
                        <a:t> </a:t>
                      </a:r>
                      <a:r>
                        <a:rPr sz="1600" spc="-5" dirty="0">
                          <a:latin typeface="Arial MT"/>
                          <a:cs typeface="Arial MT"/>
                        </a:rPr>
                        <a:t>is </a:t>
                      </a:r>
                      <a:r>
                        <a:rPr sz="1600" dirty="0">
                          <a:latin typeface="Arial MT"/>
                          <a:cs typeface="Arial MT"/>
                        </a:rPr>
                        <a:t> </a:t>
                      </a:r>
                      <a:r>
                        <a:rPr sz="1600" spc="-5" dirty="0">
                          <a:latin typeface="Arial MT"/>
                          <a:cs typeface="Arial MT"/>
                        </a:rPr>
                        <a:t>weak.</a:t>
                      </a:r>
                      <a:endParaRPr sz="1600">
                        <a:latin typeface="Arial MT"/>
                        <a:cs typeface="Arial MT"/>
                      </a:endParaRPr>
                    </a:p>
                    <a:p>
                      <a:pPr>
                        <a:lnSpc>
                          <a:spcPct val="100000"/>
                        </a:lnSpc>
                        <a:spcBef>
                          <a:spcPts val="20"/>
                        </a:spcBef>
                        <a:buFont typeface="Arial MT"/>
                        <a:buChar char="•"/>
                      </a:pPr>
                      <a:endParaRPr sz="1700">
                        <a:latin typeface="Times New Roman"/>
                        <a:cs typeface="Times New Roman"/>
                      </a:endParaRPr>
                    </a:p>
                    <a:p>
                      <a:pPr marL="573405" marR="344170" indent="-285750">
                        <a:lnSpc>
                          <a:spcPct val="99200"/>
                        </a:lnSpc>
                        <a:spcBef>
                          <a:spcPts val="5"/>
                        </a:spcBef>
                        <a:buSzPct val="125000"/>
                        <a:buChar char="•"/>
                        <a:tabLst>
                          <a:tab pos="573405" algn="l"/>
                          <a:tab pos="574040" algn="l"/>
                        </a:tabLst>
                      </a:pPr>
                      <a:r>
                        <a:rPr sz="1600" spc="-5" dirty="0">
                          <a:latin typeface="Arial MT"/>
                          <a:cs typeface="Arial MT"/>
                        </a:rPr>
                        <a:t>Although, </a:t>
                      </a:r>
                      <a:r>
                        <a:rPr sz="1600" dirty="0">
                          <a:latin typeface="Arial MT"/>
                          <a:cs typeface="Arial MT"/>
                        </a:rPr>
                        <a:t>RCTs </a:t>
                      </a:r>
                      <a:r>
                        <a:rPr sz="1600" spc="-5" dirty="0">
                          <a:latin typeface="Arial MT"/>
                          <a:cs typeface="Arial MT"/>
                        </a:rPr>
                        <a:t>are unavailable, </a:t>
                      </a:r>
                      <a:r>
                        <a:rPr sz="1600" spc="-430" dirty="0">
                          <a:latin typeface="Arial MT"/>
                          <a:cs typeface="Arial MT"/>
                        </a:rPr>
                        <a:t> </a:t>
                      </a:r>
                      <a:r>
                        <a:rPr sz="1600" spc="-5" dirty="0">
                          <a:latin typeface="Arial MT"/>
                          <a:cs typeface="Arial MT"/>
                        </a:rPr>
                        <a:t>there</a:t>
                      </a:r>
                      <a:r>
                        <a:rPr sz="1600" dirty="0">
                          <a:latin typeface="Arial MT"/>
                          <a:cs typeface="Arial MT"/>
                        </a:rPr>
                        <a:t> </a:t>
                      </a:r>
                      <a:r>
                        <a:rPr sz="1600" spc="-5" dirty="0">
                          <a:latin typeface="Arial MT"/>
                          <a:cs typeface="Arial MT"/>
                        </a:rPr>
                        <a:t>may</a:t>
                      </a:r>
                      <a:r>
                        <a:rPr sz="1600" spc="5" dirty="0">
                          <a:latin typeface="Arial MT"/>
                          <a:cs typeface="Arial MT"/>
                        </a:rPr>
                        <a:t> </a:t>
                      </a:r>
                      <a:r>
                        <a:rPr sz="1600" spc="-5" dirty="0">
                          <a:latin typeface="Arial MT"/>
                          <a:cs typeface="Arial MT"/>
                        </a:rPr>
                        <a:t>be</a:t>
                      </a:r>
                      <a:r>
                        <a:rPr sz="1600" spc="-10" dirty="0">
                          <a:latin typeface="Arial MT"/>
                          <a:cs typeface="Arial MT"/>
                        </a:rPr>
                        <a:t> </a:t>
                      </a:r>
                      <a:r>
                        <a:rPr sz="1600" dirty="0">
                          <a:latin typeface="Arial MT"/>
                          <a:cs typeface="Arial MT"/>
                        </a:rPr>
                        <a:t>a</a:t>
                      </a:r>
                      <a:r>
                        <a:rPr sz="1600" spc="-5" dirty="0">
                          <a:latin typeface="Arial MT"/>
                          <a:cs typeface="Arial MT"/>
                        </a:rPr>
                        <a:t> very</a:t>
                      </a:r>
                      <a:r>
                        <a:rPr sz="1600" dirty="0">
                          <a:latin typeface="Arial MT"/>
                          <a:cs typeface="Arial MT"/>
                        </a:rPr>
                        <a:t> </a:t>
                      </a:r>
                      <a:r>
                        <a:rPr sz="1600" spc="-5" dirty="0">
                          <a:latin typeface="Arial MT"/>
                          <a:cs typeface="Arial MT"/>
                        </a:rPr>
                        <a:t>clear</a:t>
                      </a:r>
                      <a:r>
                        <a:rPr sz="1600" dirty="0">
                          <a:latin typeface="Arial MT"/>
                          <a:cs typeface="Arial MT"/>
                        </a:rPr>
                        <a:t> </a:t>
                      </a:r>
                      <a:r>
                        <a:rPr sz="1600" spc="-5" dirty="0">
                          <a:latin typeface="Arial MT"/>
                          <a:cs typeface="Arial MT"/>
                        </a:rPr>
                        <a:t>clinical </a:t>
                      </a:r>
                      <a:r>
                        <a:rPr sz="1600" spc="-430" dirty="0">
                          <a:latin typeface="Arial MT"/>
                          <a:cs typeface="Arial MT"/>
                        </a:rPr>
                        <a:t> </a:t>
                      </a:r>
                      <a:r>
                        <a:rPr sz="1600" spc="-5" dirty="0">
                          <a:latin typeface="Arial MT"/>
                          <a:cs typeface="Arial MT"/>
                        </a:rPr>
                        <a:t>consensus</a:t>
                      </a:r>
                      <a:r>
                        <a:rPr sz="1600" spc="-15" dirty="0">
                          <a:latin typeface="Arial MT"/>
                          <a:cs typeface="Arial MT"/>
                        </a:rPr>
                        <a:t> </a:t>
                      </a:r>
                      <a:r>
                        <a:rPr sz="1600" spc="-5" dirty="0">
                          <a:latin typeface="Arial MT"/>
                          <a:cs typeface="Arial MT"/>
                        </a:rPr>
                        <a:t>that</a:t>
                      </a:r>
                      <a:r>
                        <a:rPr sz="1600" spc="10" dirty="0">
                          <a:latin typeface="Arial MT"/>
                          <a:cs typeface="Arial MT"/>
                        </a:rPr>
                        <a:t> </a:t>
                      </a:r>
                      <a:r>
                        <a:rPr sz="1600" dirty="0">
                          <a:latin typeface="Arial MT"/>
                          <a:cs typeface="Arial MT"/>
                        </a:rPr>
                        <a:t>a</a:t>
                      </a:r>
                      <a:r>
                        <a:rPr sz="1600" spc="-5" dirty="0">
                          <a:latin typeface="Arial MT"/>
                          <a:cs typeface="Arial MT"/>
                        </a:rPr>
                        <a:t> particular</a:t>
                      </a:r>
                      <a:r>
                        <a:rPr sz="1600" spc="5" dirty="0">
                          <a:latin typeface="Arial MT"/>
                          <a:cs typeface="Arial MT"/>
                        </a:rPr>
                        <a:t> </a:t>
                      </a:r>
                      <a:r>
                        <a:rPr sz="1600" spc="-5" dirty="0">
                          <a:latin typeface="Arial MT"/>
                          <a:cs typeface="Arial MT"/>
                        </a:rPr>
                        <a:t>test </a:t>
                      </a:r>
                      <a:r>
                        <a:rPr sz="1600" dirty="0">
                          <a:latin typeface="Arial MT"/>
                          <a:cs typeface="Arial MT"/>
                        </a:rPr>
                        <a:t> </a:t>
                      </a:r>
                      <a:r>
                        <a:rPr sz="1600" spc="-5" dirty="0">
                          <a:latin typeface="Arial MT"/>
                          <a:cs typeface="Arial MT"/>
                        </a:rPr>
                        <a:t>or</a:t>
                      </a:r>
                      <a:r>
                        <a:rPr sz="1600" spc="5" dirty="0">
                          <a:latin typeface="Arial MT"/>
                          <a:cs typeface="Arial MT"/>
                        </a:rPr>
                        <a:t> </a:t>
                      </a:r>
                      <a:r>
                        <a:rPr sz="1600" spc="-5" dirty="0">
                          <a:latin typeface="Arial MT"/>
                          <a:cs typeface="Arial MT"/>
                        </a:rPr>
                        <a:t>therapy</a:t>
                      </a:r>
                      <a:r>
                        <a:rPr sz="1600" dirty="0">
                          <a:latin typeface="Arial MT"/>
                          <a:cs typeface="Arial MT"/>
                        </a:rPr>
                        <a:t> </a:t>
                      </a:r>
                      <a:r>
                        <a:rPr sz="1600" spc="-5" dirty="0">
                          <a:latin typeface="Arial MT"/>
                          <a:cs typeface="Arial MT"/>
                        </a:rPr>
                        <a:t>is useful</a:t>
                      </a:r>
                      <a:r>
                        <a:rPr sz="1600" spc="-1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effective.</a:t>
                      </a:r>
                      <a:endParaRPr sz="1600">
                        <a:latin typeface="Arial MT"/>
                        <a:cs typeface="Arial MT"/>
                      </a:endParaRPr>
                    </a:p>
                  </a:txBody>
                  <a:tcPr marL="0" marR="0" marT="10287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1"/>
                  </a:ext>
                </a:extLst>
              </a:tr>
              <a:tr h="856079">
                <a:tc>
                  <a:txBody>
                    <a:bodyPr/>
                    <a:lstStyle/>
                    <a:p>
                      <a:pPr>
                        <a:lnSpc>
                          <a:spcPct val="100000"/>
                        </a:lnSpc>
                        <a:spcBef>
                          <a:spcPts val="35"/>
                        </a:spcBef>
                      </a:pPr>
                      <a:endParaRPr sz="2100">
                        <a:latin typeface="Times New Roman"/>
                        <a:cs typeface="Times New Roman"/>
                      </a:endParaRPr>
                    </a:p>
                    <a:p>
                      <a:pPr algn="ctr">
                        <a:lnSpc>
                          <a:spcPct val="100000"/>
                        </a:lnSpc>
                      </a:pPr>
                      <a:r>
                        <a:rPr sz="1400" b="1" spc="-5" dirty="0">
                          <a:latin typeface="Arial"/>
                          <a:cs typeface="Arial"/>
                        </a:rPr>
                        <a:t>B-R</a:t>
                      </a:r>
                      <a:endParaRPr sz="1400">
                        <a:latin typeface="Arial"/>
                        <a:cs typeface="Arial"/>
                      </a:endParaRPr>
                    </a:p>
                  </a:txBody>
                  <a:tcPr marL="0" marR="0" marT="444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7655" marR="726440">
                        <a:lnSpc>
                          <a:spcPct val="98800"/>
                        </a:lnSpc>
                        <a:spcBef>
                          <a:spcPts val="830"/>
                        </a:spcBef>
                      </a:pPr>
                      <a:r>
                        <a:rPr sz="1400" spc="-5" dirty="0">
                          <a:latin typeface="Arial MT"/>
                          <a:cs typeface="Arial MT"/>
                        </a:rPr>
                        <a:t>Evidence from moderate-quality trials, or a meta-analysis of </a:t>
                      </a:r>
                      <a:r>
                        <a:rPr sz="1400" spc="-375" dirty="0">
                          <a:latin typeface="Arial MT"/>
                          <a:cs typeface="Arial MT"/>
                        </a:rPr>
                        <a:t> </a:t>
                      </a:r>
                      <a:r>
                        <a:rPr sz="1400" spc="-5" dirty="0">
                          <a:latin typeface="Arial MT"/>
                          <a:cs typeface="Arial MT"/>
                        </a:rPr>
                        <a:t>moderate quality (RCT) followed by an R to denote </a:t>
                      </a:r>
                      <a:r>
                        <a:rPr sz="1400" dirty="0">
                          <a:latin typeface="Arial MT"/>
                          <a:cs typeface="Arial MT"/>
                        </a:rPr>
                        <a:t> </a:t>
                      </a:r>
                      <a:r>
                        <a:rPr sz="1400" b="1" spc="-10" dirty="0">
                          <a:latin typeface="Arial"/>
                          <a:cs typeface="Arial"/>
                        </a:rPr>
                        <a:t>RANDOMIZED</a:t>
                      </a:r>
                      <a:r>
                        <a:rPr sz="1400" b="1" spc="15" dirty="0">
                          <a:latin typeface="Arial"/>
                          <a:cs typeface="Arial"/>
                        </a:rPr>
                        <a:t> </a:t>
                      </a:r>
                      <a:r>
                        <a:rPr sz="1400" spc="-5" dirty="0">
                          <a:latin typeface="Arial MT"/>
                          <a:cs typeface="Arial MT"/>
                        </a:rPr>
                        <a:t>studies</a:t>
                      </a:r>
                      <a:endParaRPr sz="1400">
                        <a:latin typeface="Arial MT"/>
                        <a:cs typeface="Arial MT"/>
                      </a:endParaRPr>
                    </a:p>
                  </a:txBody>
                  <a:tcPr marL="0" marR="0" marT="1054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vMerge="1">
                  <a:txBody>
                    <a:bodyPr/>
                    <a:lstStyle/>
                    <a:p>
                      <a:endParaRPr/>
                    </a:p>
                  </a:txBody>
                  <a:tcPr marL="0" marR="0" marT="10287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2"/>
                  </a:ext>
                </a:extLst>
              </a:tr>
              <a:tr h="856080">
                <a:tc>
                  <a:txBody>
                    <a:bodyPr/>
                    <a:lstStyle/>
                    <a:p>
                      <a:pPr>
                        <a:lnSpc>
                          <a:spcPct val="100000"/>
                        </a:lnSpc>
                        <a:spcBef>
                          <a:spcPts val="35"/>
                        </a:spcBef>
                      </a:pPr>
                      <a:endParaRPr sz="2100">
                        <a:latin typeface="Times New Roman"/>
                        <a:cs typeface="Times New Roman"/>
                      </a:endParaRPr>
                    </a:p>
                    <a:p>
                      <a:pPr algn="ctr">
                        <a:lnSpc>
                          <a:spcPct val="100000"/>
                        </a:lnSpc>
                      </a:pPr>
                      <a:r>
                        <a:rPr sz="1400" b="1" spc="-5" dirty="0">
                          <a:latin typeface="Arial"/>
                          <a:cs typeface="Arial"/>
                        </a:rPr>
                        <a:t>B-NR</a:t>
                      </a:r>
                      <a:endParaRPr sz="1400">
                        <a:latin typeface="Arial"/>
                        <a:cs typeface="Arial"/>
                      </a:endParaRPr>
                    </a:p>
                  </a:txBody>
                  <a:tcPr marL="0" marR="0" marT="444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7655" marR="351790">
                        <a:lnSpc>
                          <a:spcPct val="98800"/>
                        </a:lnSpc>
                        <a:spcBef>
                          <a:spcPts val="830"/>
                        </a:spcBef>
                      </a:pPr>
                      <a:r>
                        <a:rPr sz="1400" spc="-5" dirty="0">
                          <a:latin typeface="Arial MT"/>
                          <a:cs typeface="Arial MT"/>
                        </a:rPr>
                        <a:t>Evidence from moderate-quality trials, or a meta-analysis of </a:t>
                      </a:r>
                      <a:r>
                        <a:rPr sz="1400" dirty="0">
                          <a:latin typeface="Arial MT"/>
                          <a:cs typeface="Arial MT"/>
                        </a:rPr>
                        <a:t> </a:t>
                      </a:r>
                      <a:r>
                        <a:rPr sz="1400" spc="-5" dirty="0">
                          <a:latin typeface="Arial MT"/>
                          <a:cs typeface="Arial MT"/>
                        </a:rPr>
                        <a:t>moderate</a:t>
                      </a:r>
                      <a:r>
                        <a:rPr sz="1400" spc="-15" dirty="0">
                          <a:latin typeface="Arial MT"/>
                          <a:cs typeface="Arial MT"/>
                        </a:rPr>
                        <a:t> </a:t>
                      </a:r>
                      <a:r>
                        <a:rPr sz="1400" spc="-5" dirty="0">
                          <a:latin typeface="Arial MT"/>
                          <a:cs typeface="Arial MT"/>
                        </a:rPr>
                        <a:t>quality</a:t>
                      </a:r>
                      <a:r>
                        <a:rPr sz="1400" spc="-15" dirty="0">
                          <a:latin typeface="Arial MT"/>
                          <a:cs typeface="Arial MT"/>
                        </a:rPr>
                        <a:t> </a:t>
                      </a:r>
                      <a:r>
                        <a:rPr sz="1400" spc="-5" dirty="0">
                          <a:latin typeface="Arial MT"/>
                          <a:cs typeface="Arial MT"/>
                        </a:rPr>
                        <a:t>followed by</a:t>
                      </a:r>
                      <a:r>
                        <a:rPr sz="1400" spc="5" dirty="0">
                          <a:latin typeface="Arial MT"/>
                          <a:cs typeface="Arial MT"/>
                        </a:rPr>
                        <a:t> </a:t>
                      </a:r>
                      <a:r>
                        <a:rPr sz="1400" spc="-5" dirty="0">
                          <a:latin typeface="Arial MT"/>
                          <a:cs typeface="Arial MT"/>
                        </a:rPr>
                        <a:t>NR</a:t>
                      </a:r>
                      <a:r>
                        <a:rPr sz="1400" spc="15" dirty="0">
                          <a:latin typeface="Arial MT"/>
                          <a:cs typeface="Arial MT"/>
                        </a:rPr>
                        <a:t> </a:t>
                      </a:r>
                      <a:r>
                        <a:rPr sz="1400" spc="-5" dirty="0">
                          <a:latin typeface="Arial MT"/>
                          <a:cs typeface="Arial MT"/>
                        </a:rPr>
                        <a:t>to</a:t>
                      </a:r>
                      <a:r>
                        <a:rPr sz="1400" dirty="0">
                          <a:latin typeface="Arial MT"/>
                          <a:cs typeface="Arial MT"/>
                        </a:rPr>
                        <a:t> </a:t>
                      </a:r>
                      <a:r>
                        <a:rPr sz="1400" spc="-5" dirty="0">
                          <a:latin typeface="Arial MT"/>
                          <a:cs typeface="Arial MT"/>
                        </a:rPr>
                        <a:t>denote</a:t>
                      </a:r>
                      <a:r>
                        <a:rPr sz="1400" spc="-15" dirty="0">
                          <a:latin typeface="Arial MT"/>
                          <a:cs typeface="Arial MT"/>
                        </a:rPr>
                        <a:t> </a:t>
                      </a:r>
                      <a:r>
                        <a:rPr sz="1400" b="1" spc="-10" dirty="0">
                          <a:latin typeface="Arial"/>
                          <a:cs typeface="Arial"/>
                        </a:rPr>
                        <a:t>NON-RANDOMIZED </a:t>
                      </a:r>
                      <a:r>
                        <a:rPr sz="1400" b="1" spc="-375" dirty="0">
                          <a:latin typeface="Arial"/>
                          <a:cs typeface="Arial"/>
                        </a:rPr>
                        <a:t> </a:t>
                      </a:r>
                      <a:r>
                        <a:rPr sz="1400" spc="-5" dirty="0">
                          <a:latin typeface="Arial MT"/>
                          <a:cs typeface="Arial MT"/>
                        </a:rPr>
                        <a:t>studies</a:t>
                      </a:r>
                      <a:endParaRPr sz="1400">
                        <a:latin typeface="Arial MT"/>
                        <a:cs typeface="Arial MT"/>
                      </a:endParaRPr>
                    </a:p>
                  </a:txBody>
                  <a:tcPr marL="0" marR="0" marT="1054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vMerge="1">
                  <a:txBody>
                    <a:bodyPr/>
                    <a:lstStyle/>
                    <a:p>
                      <a:endParaRPr/>
                    </a:p>
                  </a:txBody>
                  <a:tcPr marL="0" marR="0" marT="10287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3"/>
                  </a:ext>
                </a:extLst>
              </a:tr>
              <a:tr h="642720">
                <a:tc>
                  <a:txBody>
                    <a:bodyPr/>
                    <a:lstStyle/>
                    <a:p>
                      <a:pPr>
                        <a:lnSpc>
                          <a:spcPct val="100000"/>
                        </a:lnSpc>
                      </a:pPr>
                      <a:endParaRPr sz="1400">
                        <a:latin typeface="Times New Roman"/>
                        <a:cs typeface="Times New Roman"/>
                      </a:endParaRPr>
                    </a:p>
                    <a:p>
                      <a:pPr algn="ctr">
                        <a:lnSpc>
                          <a:spcPct val="100000"/>
                        </a:lnSpc>
                      </a:pPr>
                      <a:r>
                        <a:rPr sz="1400" b="1" spc="-5" dirty="0">
                          <a:latin typeface="Arial"/>
                          <a:cs typeface="Arial"/>
                        </a:rPr>
                        <a:t>C-LD</a:t>
                      </a:r>
                      <a:endParaRPr sz="1400">
                        <a:latin typeface="Arial"/>
                        <a:cs typeface="Arial"/>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marL="287655" marR="931544">
                        <a:lnSpc>
                          <a:spcPts val="1639"/>
                        </a:lnSpc>
                        <a:spcBef>
                          <a:spcPts val="900"/>
                        </a:spcBef>
                      </a:pPr>
                      <a:r>
                        <a:rPr sz="1400" spc="-5" dirty="0">
                          <a:latin typeface="Arial MT"/>
                          <a:cs typeface="Arial MT"/>
                        </a:rPr>
                        <a:t>There is no convincing evidence and is followed by LD to </a:t>
                      </a:r>
                      <a:r>
                        <a:rPr sz="1400" spc="-375" dirty="0">
                          <a:latin typeface="Arial MT"/>
                          <a:cs typeface="Arial MT"/>
                        </a:rPr>
                        <a:t> </a:t>
                      </a:r>
                      <a:r>
                        <a:rPr sz="1400" spc="-5" dirty="0">
                          <a:latin typeface="Arial MT"/>
                          <a:cs typeface="Arial MT"/>
                        </a:rPr>
                        <a:t>indicate</a:t>
                      </a:r>
                      <a:r>
                        <a:rPr sz="1400" spc="-30" dirty="0">
                          <a:latin typeface="Arial MT"/>
                          <a:cs typeface="Arial MT"/>
                        </a:rPr>
                        <a:t> </a:t>
                      </a:r>
                      <a:r>
                        <a:rPr sz="1400" b="1" spc="-5" dirty="0">
                          <a:latin typeface="Arial"/>
                          <a:cs typeface="Arial"/>
                        </a:rPr>
                        <a:t>LIMITED </a:t>
                      </a:r>
                      <a:r>
                        <a:rPr sz="1400" b="1" spc="-10" dirty="0">
                          <a:latin typeface="Arial"/>
                          <a:cs typeface="Arial"/>
                        </a:rPr>
                        <a:t>DATA</a:t>
                      </a:r>
                      <a:endParaRPr sz="1400">
                        <a:latin typeface="Arial"/>
                        <a:cs typeface="Arial"/>
                      </a:endParaRPr>
                    </a:p>
                  </a:txBody>
                  <a:tcPr marL="0" marR="0" marT="1143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vMerge="1">
                  <a:txBody>
                    <a:bodyPr/>
                    <a:lstStyle/>
                    <a:p>
                      <a:endParaRPr/>
                    </a:p>
                  </a:txBody>
                  <a:tcPr marL="0" marR="0" marT="10287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4"/>
                  </a:ext>
                </a:extLst>
              </a:tr>
              <a:tr h="937009">
                <a:tc>
                  <a:txBody>
                    <a:bodyPr/>
                    <a:lstStyle/>
                    <a:p>
                      <a:pPr>
                        <a:lnSpc>
                          <a:spcPct val="100000"/>
                        </a:lnSpc>
                      </a:pPr>
                      <a:endParaRPr sz="1500">
                        <a:latin typeface="Times New Roman"/>
                        <a:cs typeface="Times New Roman"/>
                      </a:endParaRPr>
                    </a:p>
                    <a:p>
                      <a:pPr algn="ctr">
                        <a:lnSpc>
                          <a:spcPct val="100000"/>
                        </a:lnSpc>
                        <a:spcBef>
                          <a:spcPts val="1045"/>
                        </a:spcBef>
                      </a:pPr>
                      <a:r>
                        <a:rPr sz="1400" b="1" spc="-5" dirty="0">
                          <a:latin typeface="Arial"/>
                          <a:cs typeface="Arial"/>
                        </a:rPr>
                        <a:t>C-EO</a:t>
                      </a:r>
                      <a:endParaRPr sz="1400">
                        <a:latin typeface="Arial"/>
                        <a:cs typeface="Arial"/>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A0C1E7"/>
                    </a:solidFill>
                  </a:tcPr>
                </a:tc>
                <a:tc>
                  <a:txBody>
                    <a:bodyPr/>
                    <a:lstStyle/>
                    <a:p>
                      <a:pPr marL="287655" marR="664210">
                        <a:lnSpc>
                          <a:spcPct val="98800"/>
                        </a:lnSpc>
                        <a:spcBef>
                          <a:spcPts val="1150"/>
                        </a:spcBef>
                      </a:pPr>
                      <a:r>
                        <a:rPr sz="1400" spc="-5" dirty="0">
                          <a:latin typeface="Arial MT"/>
                          <a:cs typeface="Arial MT"/>
                        </a:rPr>
                        <a:t>There is no convincing evidence and is followed by EO if the </a:t>
                      </a:r>
                      <a:r>
                        <a:rPr sz="1400" spc="-375" dirty="0">
                          <a:latin typeface="Arial MT"/>
                          <a:cs typeface="Arial MT"/>
                        </a:rPr>
                        <a:t> </a:t>
                      </a:r>
                      <a:r>
                        <a:rPr sz="1400" spc="-5" dirty="0">
                          <a:latin typeface="Arial MT"/>
                          <a:cs typeface="Arial MT"/>
                        </a:rPr>
                        <a:t>consensus is based on </a:t>
                      </a:r>
                      <a:r>
                        <a:rPr sz="1400" b="1" spc="-5" dirty="0">
                          <a:latin typeface="Arial"/>
                          <a:cs typeface="Arial"/>
                        </a:rPr>
                        <a:t>EXPERT OPINION</a:t>
                      </a:r>
                      <a:r>
                        <a:rPr sz="1400" spc="-5" dirty="0">
                          <a:latin typeface="Arial MT"/>
                          <a:cs typeface="Arial MT"/>
                        </a:rPr>
                        <a:t>, case studies or </a:t>
                      </a:r>
                      <a:r>
                        <a:rPr sz="1400" dirty="0">
                          <a:latin typeface="Arial MT"/>
                          <a:cs typeface="Arial MT"/>
                        </a:rPr>
                        <a:t> </a:t>
                      </a:r>
                      <a:r>
                        <a:rPr sz="1400" spc="-5" dirty="0">
                          <a:latin typeface="Arial MT"/>
                          <a:cs typeface="Arial MT"/>
                        </a:rPr>
                        <a:t>standards</a:t>
                      </a:r>
                      <a:r>
                        <a:rPr sz="1400" spc="-25" dirty="0">
                          <a:latin typeface="Arial MT"/>
                          <a:cs typeface="Arial MT"/>
                        </a:rPr>
                        <a:t> </a:t>
                      </a:r>
                      <a:r>
                        <a:rPr sz="1400" spc="-5" dirty="0">
                          <a:latin typeface="Arial MT"/>
                          <a:cs typeface="Arial MT"/>
                        </a:rPr>
                        <a:t>of care.</a:t>
                      </a:r>
                      <a:endParaRPr sz="1400">
                        <a:latin typeface="Arial MT"/>
                        <a:cs typeface="Arial MT"/>
                      </a:endParaRPr>
                    </a:p>
                  </a:txBody>
                  <a:tcPr marL="0" marR="0" marT="146050"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A0C1E7"/>
                    </a:solidFill>
                  </a:tcPr>
                </a:tc>
                <a:tc vMerge="1">
                  <a:txBody>
                    <a:bodyPr/>
                    <a:lstStyle/>
                    <a:p>
                      <a:endParaRPr/>
                    </a:p>
                  </a:txBody>
                  <a:tcPr marL="0" marR="0" marT="10287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5"/>
                  </a:ext>
                </a:extLst>
              </a:tr>
            </a:tbl>
          </a:graphicData>
        </a:graphic>
      </p:graphicFrame>
      <p:sp>
        <p:nvSpPr>
          <p:cNvPr id="8" name="object 8"/>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28</a:t>
            </a:fld>
            <a:endParaRPr dirty="0"/>
          </a:p>
        </p:txBody>
      </p:sp>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
        <p:nvSpPr>
          <p:cNvPr id="6" name="object 6"/>
          <p:cNvSpPr txBox="1"/>
          <p:nvPr/>
        </p:nvSpPr>
        <p:spPr>
          <a:xfrm>
            <a:off x="1048321" y="836787"/>
            <a:ext cx="10213340" cy="574040"/>
          </a:xfrm>
          <a:prstGeom prst="rect">
            <a:avLst/>
          </a:prstGeom>
        </p:spPr>
        <p:txBody>
          <a:bodyPr vert="horz" wrap="square" lIns="0" tIns="12700" rIns="0" bIns="0" rtlCol="0">
            <a:spAutoFit/>
          </a:bodyPr>
          <a:lstStyle/>
          <a:p>
            <a:pPr marL="12700">
              <a:lnSpc>
                <a:spcPct val="100000"/>
              </a:lnSpc>
              <a:spcBef>
                <a:spcPts val="100"/>
              </a:spcBef>
            </a:pPr>
            <a:r>
              <a:rPr sz="3600" b="1" spc="-5" dirty="0">
                <a:latin typeface="Arial"/>
                <a:cs typeface="Arial"/>
              </a:rPr>
              <a:t>ASSESSING</a:t>
            </a:r>
            <a:r>
              <a:rPr sz="3600" b="1" spc="-25" dirty="0">
                <a:latin typeface="Arial"/>
                <a:cs typeface="Arial"/>
              </a:rPr>
              <a:t> </a:t>
            </a:r>
            <a:r>
              <a:rPr sz="3600" b="1" spc="-5" dirty="0">
                <a:latin typeface="Arial"/>
                <a:cs typeface="Arial"/>
              </a:rPr>
              <a:t>THE</a:t>
            </a:r>
            <a:r>
              <a:rPr sz="3600" b="1" spc="-25" dirty="0">
                <a:latin typeface="Arial"/>
                <a:cs typeface="Arial"/>
              </a:rPr>
              <a:t> </a:t>
            </a:r>
            <a:r>
              <a:rPr sz="3600" b="1" dirty="0">
                <a:latin typeface="Arial"/>
                <a:cs typeface="Arial"/>
              </a:rPr>
              <a:t>EVIDENCE</a:t>
            </a:r>
            <a:r>
              <a:rPr sz="3600" b="1" spc="-15" dirty="0">
                <a:latin typeface="Arial"/>
                <a:cs typeface="Arial"/>
              </a:rPr>
              <a:t> </a:t>
            </a:r>
            <a:r>
              <a:rPr sz="3600" b="1" dirty="0">
                <a:latin typeface="Arial"/>
                <a:cs typeface="Arial"/>
              </a:rPr>
              <a:t>FOR</a:t>
            </a:r>
            <a:r>
              <a:rPr sz="3600" b="1" spc="-25" dirty="0">
                <a:latin typeface="Arial"/>
                <a:cs typeface="Arial"/>
              </a:rPr>
              <a:t> </a:t>
            </a:r>
            <a:r>
              <a:rPr sz="3600" b="1" dirty="0">
                <a:latin typeface="Arial"/>
                <a:cs typeface="Arial"/>
              </a:rPr>
              <a:t>GUIDELINES</a:t>
            </a:r>
            <a:endParaRPr sz="3600">
              <a:latin typeface="Arial"/>
              <a:cs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sp>
        <p:nvSpPr>
          <p:cNvPr id="4" name="object 4"/>
          <p:cNvSpPr txBox="1"/>
          <p:nvPr/>
        </p:nvSpPr>
        <p:spPr>
          <a:xfrm>
            <a:off x="952102" y="2001473"/>
            <a:ext cx="5128895" cy="4090670"/>
          </a:xfrm>
          <a:prstGeom prst="rect">
            <a:avLst/>
          </a:prstGeom>
        </p:spPr>
        <p:txBody>
          <a:bodyPr vert="horz" wrap="square" lIns="0" tIns="114935" rIns="0" bIns="0" rtlCol="0">
            <a:spAutoFit/>
          </a:bodyPr>
          <a:lstStyle/>
          <a:p>
            <a:pPr marL="12700">
              <a:lnSpc>
                <a:spcPct val="100000"/>
              </a:lnSpc>
              <a:spcBef>
                <a:spcPts val="905"/>
              </a:spcBef>
            </a:pPr>
            <a:r>
              <a:rPr sz="2000" spc="-5" dirty="0">
                <a:latin typeface="Arial MT"/>
                <a:cs typeface="Arial MT"/>
              </a:rPr>
              <a:t>Signs and</a:t>
            </a:r>
            <a:r>
              <a:rPr sz="2000" spc="-15" dirty="0">
                <a:latin typeface="Arial MT"/>
                <a:cs typeface="Arial MT"/>
              </a:rPr>
              <a:t> </a:t>
            </a:r>
            <a:r>
              <a:rPr sz="2000" spc="-5" dirty="0">
                <a:latin typeface="Arial MT"/>
                <a:cs typeface="Arial MT"/>
              </a:rPr>
              <a:t>symptoms</a:t>
            </a:r>
            <a:r>
              <a:rPr sz="2000" spc="-25" dirty="0">
                <a:latin typeface="Arial MT"/>
                <a:cs typeface="Arial MT"/>
              </a:rPr>
              <a:t> </a:t>
            </a:r>
            <a:r>
              <a:rPr sz="2000" spc="-5" dirty="0">
                <a:latin typeface="Arial MT"/>
                <a:cs typeface="Arial MT"/>
              </a:rPr>
              <a:t>of</a:t>
            </a:r>
            <a:r>
              <a:rPr sz="2000" spc="-15" dirty="0">
                <a:latin typeface="Arial MT"/>
                <a:cs typeface="Arial MT"/>
              </a:rPr>
              <a:t> </a:t>
            </a:r>
            <a:r>
              <a:rPr sz="2000" b="1" spc="-10" dirty="0">
                <a:latin typeface="Arial"/>
                <a:cs typeface="Arial"/>
              </a:rPr>
              <a:t>shock</a:t>
            </a:r>
            <a:endParaRPr sz="2000">
              <a:latin typeface="Arial"/>
              <a:cs typeface="Arial"/>
            </a:endParaRPr>
          </a:p>
          <a:p>
            <a:pPr marL="12700">
              <a:lnSpc>
                <a:spcPct val="100000"/>
              </a:lnSpc>
              <a:spcBef>
                <a:spcPts val="805"/>
              </a:spcBef>
            </a:pPr>
            <a:r>
              <a:rPr sz="2000" spc="-5" dirty="0">
                <a:latin typeface="Arial MT"/>
                <a:cs typeface="Arial MT"/>
              </a:rPr>
              <a:t>Use</a:t>
            </a:r>
            <a:r>
              <a:rPr sz="2000" spc="-15" dirty="0">
                <a:latin typeface="Arial MT"/>
                <a:cs typeface="Arial MT"/>
              </a:rPr>
              <a:t> </a:t>
            </a:r>
            <a:r>
              <a:rPr sz="2000" spc="-5" dirty="0">
                <a:latin typeface="Arial MT"/>
                <a:cs typeface="Arial MT"/>
              </a:rPr>
              <a:t>of</a:t>
            </a:r>
            <a:r>
              <a:rPr sz="2000" spc="-20" dirty="0">
                <a:latin typeface="Arial MT"/>
                <a:cs typeface="Arial MT"/>
              </a:rPr>
              <a:t> </a:t>
            </a:r>
            <a:r>
              <a:rPr sz="2000" b="1" spc="-5" dirty="0">
                <a:latin typeface="Arial"/>
                <a:cs typeface="Arial"/>
              </a:rPr>
              <a:t>peripheral</a:t>
            </a:r>
            <a:r>
              <a:rPr sz="2000" b="1" spc="-15" dirty="0">
                <a:latin typeface="Arial"/>
                <a:cs typeface="Arial"/>
              </a:rPr>
              <a:t> </a:t>
            </a:r>
            <a:r>
              <a:rPr sz="2000" b="1" spc="-5" dirty="0">
                <a:latin typeface="Arial"/>
                <a:cs typeface="Arial"/>
              </a:rPr>
              <a:t>pulses </a:t>
            </a:r>
            <a:r>
              <a:rPr sz="2000" spc="-5" dirty="0">
                <a:latin typeface="Arial MT"/>
                <a:cs typeface="Arial MT"/>
              </a:rPr>
              <a:t>and</a:t>
            </a:r>
            <a:r>
              <a:rPr sz="2000" spc="-10" dirty="0">
                <a:latin typeface="Arial MT"/>
                <a:cs typeface="Arial MT"/>
              </a:rPr>
              <a:t> </a:t>
            </a:r>
            <a:r>
              <a:rPr sz="2000" b="1" spc="-5" dirty="0">
                <a:latin typeface="Arial"/>
                <a:cs typeface="Arial"/>
              </a:rPr>
              <a:t>mental</a:t>
            </a:r>
            <a:r>
              <a:rPr sz="2000" b="1" spc="-15" dirty="0">
                <a:latin typeface="Arial"/>
                <a:cs typeface="Arial"/>
              </a:rPr>
              <a:t> </a:t>
            </a:r>
            <a:r>
              <a:rPr sz="2000" b="1" spc="-5" dirty="0">
                <a:latin typeface="Arial"/>
                <a:cs typeface="Arial"/>
              </a:rPr>
              <a:t>status</a:t>
            </a:r>
            <a:endParaRPr sz="2000">
              <a:latin typeface="Arial"/>
              <a:cs typeface="Arial"/>
            </a:endParaRPr>
          </a:p>
          <a:p>
            <a:pPr marL="12700">
              <a:lnSpc>
                <a:spcPct val="100000"/>
              </a:lnSpc>
            </a:pPr>
            <a:r>
              <a:rPr sz="2000" spc="-5" dirty="0">
                <a:latin typeface="Arial MT"/>
                <a:cs typeface="Arial MT"/>
              </a:rPr>
              <a:t>to</a:t>
            </a:r>
            <a:r>
              <a:rPr sz="2000" spc="-35" dirty="0">
                <a:latin typeface="Arial MT"/>
                <a:cs typeface="Arial MT"/>
              </a:rPr>
              <a:t> </a:t>
            </a:r>
            <a:r>
              <a:rPr sz="2000" spc="-5" dirty="0">
                <a:latin typeface="Arial MT"/>
                <a:cs typeface="Arial MT"/>
              </a:rPr>
              <a:t>identify</a:t>
            </a:r>
            <a:r>
              <a:rPr sz="2000" spc="-25" dirty="0">
                <a:latin typeface="Arial MT"/>
                <a:cs typeface="Arial MT"/>
              </a:rPr>
              <a:t> </a:t>
            </a:r>
            <a:r>
              <a:rPr sz="2000" spc="-5" dirty="0">
                <a:latin typeface="Arial MT"/>
                <a:cs typeface="Arial MT"/>
              </a:rPr>
              <a:t>shock</a:t>
            </a:r>
            <a:endParaRPr sz="2000">
              <a:latin typeface="Arial MT"/>
              <a:cs typeface="Arial MT"/>
            </a:endParaRPr>
          </a:p>
          <a:p>
            <a:pPr marL="12700" marR="371475">
              <a:lnSpc>
                <a:spcPct val="133300"/>
              </a:lnSpc>
            </a:pPr>
            <a:r>
              <a:rPr sz="2000" spc="-5" dirty="0">
                <a:latin typeface="Arial MT"/>
                <a:cs typeface="Arial MT"/>
              </a:rPr>
              <a:t>The </a:t>
            </a:r>
            <a:r>
              <a:rPr sz="2000" b="1" spc="-5" dirty="0">
                <a:latin typeface="Arial"/>
                <a:cs typeface="Arial"/>
              </a:rPr>
              <a:t>lethal triad </a:t>
            </a:r>
            <a:r>
              <a:rPr sz="2000" spc="-5" dirty="0">
                <a:latin typeface="Arial MT"/>
                <a:cs typeface="Arial MT"/>
              </a:rPr>
              <a:t>of hemorrhagic shock </a:t>
            </a:r>
            <a:r>
              <a:rPr sz="2000" dirty="0">
                <a:latin typeface="Arial MT"/>
                <a:cs typeface="Arial MT"/>
              </a:rPr>
              <a:t> </a:t>
            </a:r>
            <a:r>
              <a:rPr sz="2000" spc="-5" dirty="0">
                <a:latin typeface="Arial MT"/>
                <a:cs typeface="Arial MT"/>
              </a:rPr>
              <a:t>Signs</a:t>
            </a:r>
            <a:r>
              <a:rPr sz="2000" dirty="0">
                <a:latin typeface="Arial MT"/>
                <a:cs typeface="Arial MT"/>
              </a:rPr>
              <a:t> </a:t>
            </a:r>
            <a:r>
              <a:rPr sz="2000" spc="-5" dirty="0">
                <a:latin typeface="Arial MT"/>
                <a:cs typeface="Arial MT"/>
              </a:rPr>
              <a:t>and</a:t>
            </a:r>
            <a:r>
              <a:rPr sz="2000" spc="-15" dirty="0">
                <a:latin typeface="Arial MT"/>
                <a:cs typeface="Arial MT"/>
              </a:rPr>
              <a:t> </a:t>
            </a:r>
            <a:r>
              <a:rPr sz="2000" spc="-5" dirty="0">
                <a:latin typeface="Arial MT"/>
                <a:cs typeface="Arial MT"/>
              </a:rPr>
              <a:t>Symptoms</a:t>
            </a:r>
            <a:r>
              <a:rPr sz="2000" spc="-10" dirty="0">
                <a:latin typeface="Arial MT"/>
                <a:cs typeface="Arial MT"/>
              </a:rPr>
              <a:t> </a:t>
            </a:r>
            <a:r>
              <a:rPr sz="2000" spc="-5" dirty="0">
                <a:latin typeface="Arial MT"/>
                <a:cs typeface="Arial MT"/>
              </a:rPr>
              <a:t>of</a:t>
            </a:r>
            <a:r>
              <a:rPr sz="2000" spc="-25" dirty="0">
                <a:latin typeface="Arial MT"/>
                <a:cs typeface="Arial MT"/>
              </a:rPr>
              <a:t> </a:t>
            </a:r>
            <a:r>
              <a:rPr sz="2000" b="1" spc="-5" dirty="0">
                <a:latin typeface="Arial"/>
                <a:cs typeface="Arial"/>
              </a:rPr>
              <a:t>refractory</a:t>
            </a:r>
            <a:r>
              <a:rPr sz="2000" b="1" spc="-20" dirty="0">
                <a:latin typeface="Arial"/>
                <a:cs typeface="Arial"/>
              </a:rPr>
              <a:t> </a:t>
            </a:r>
            <a:r>
              <a:rPr sz="2000" b="1" spc="-10" dirty="0">
                <a:latin typeface="Arial"/>
                <a:cs typeface="Arial"/>
              </a:rPr>
              <a:t>shock</a:t>
            </a:r>
            <a:endParaRPr sz="2000">
              <a:latin typeface="Arial"/>
              <a:cs typeface="Arial"/>
            </a:endParaRPr>
          </a:p>
          <a:p>
            <a:pPr marL="12700">
              <a:lnSpc>
                <a:spcPct val="100000"/>
              </a:lnSpc>
              <a:spcBef>
                <a:spcPts val="800"/>
              </a:spcBef>
            </a:pPr>
            <a:r>
              <a:rPr sz="2000" spc="-5" dirty="0">
                <a:latin typeface="Arial MT"/>
                <a:cs typeface="Arial MT"/>
              </a:rPr>
              <a:t>Indications</a:t>
            </a:r>
            <a:r>
              <a:rPr sz="2000" spc="-15" dirty="0">
                <a:latin typeface="Arial MT"/>
                <a:cs typeface="Arial MT"/>
              </a:rPr>
              <a:t> </a:t>
            </a:r>
            <a:r>
              <a:rPr sz="2000" spc="-5" dirty="0">
                <a:latin typeface="Arial MT"/>
                <a:cs typeface="Arial MT"/>
              </a:rPr>
              <a:t>for</a:t>
            </a:r>
            <a:r>
              <a:rPr sz="2000" spc="-20" dirty="0">
                <a:latin typeface="Arial MT"/>
                <a:cs typeface="Arial MT"/>
              </a:rPr>
              <a:t> </a:t>
            </a:r>
            <a:r>
              <a:rPr sz="2000" spc="-5" dirty="0">
                <a:latin typeface="Arial MT"/>
                <a:cs typeface="Arial MT"/>
              </a:rPr>
              <a:t>establishing</a:t>
            </a:r>
            <a:r>
              <a:rPr sz="2000" spc="5" dirty="0">
                <a:latin typeface="Arial MT"/>
                <a:cs typeface="Arial MT"/>
              </a:rPr>
              <a:t> </a:t>
            </a:r>
            <a:r>
              <a:rPr sz="2000" spc="-5" dirty="0">
                <a:latin typeface="Arial MT"/>
                <a:cs typeface="Arial MT"/>
              </a:rPr>
              <a:t>both</a:t>
            </a:r>
            <a:r>
              <a:rPr sz="2000" spc="-25" dirty="0">
                <a:latin typeface="Arial MT"/>
                <a:cs typeface="Arial MT"/>
              </a:rPr>
              <a:t> </a:t>
            </a:r>
            <a:r>
              <a:rPr sz="2000" b="1" spc="-5" dirty="0">
                <a:latin typeface="Arial"/>
                <a:cs typeface="Arial"/>
              </a:rPr>
              <a:t>intravenous</a:t>
            </a:r>
            <a:endParaRPr sz="2000">
              <a:latin typeface="Arial"/>
              <a:cs typeface="Arial"/>
            </a:endParaRPr>
          </a:p>
          <a:p>
            <a:pPr marL="12700">
              <a:lnSpc>
                <a:spcPct val="100000"/>
              </a:lnSpc>
            </a:pPr>
            <a:r>
              <a:rPr sz="2000" spc="-5" dirty="0">
                <a:latin typeface="Arial MT"/>
                <a:cs typeface="Arial MT"/>
              </a:rPr>
              <a:t>and</a:t>
            </a:r>
            <a:r>
              <a:rPr sz="2000" spc="-25" dirty="0">
                <a:latin typeface="Arial MT"/>
                <a:cs typeface="Arial MT"/>
              </a:rPr>
              <a:t> </a:t>
            </a:r>
            <a:r>
              <a:rPr sz="2000" b="1" spc="-5" dirty="0">
                <a:latin typeface="Arial"/>
                <a:cs typeface="Arial"/>
              </a:rPr>
              <a:t>intraosseous</a:t>
            </a:r>
            <a:r>
              <a:rPr sz="2000" b="1" spc="-10" dirty="0">
                <a:latin typeface="Arial"/>
                <a:cs typeface="Arial"/>
              </a:rPr>
              <a:t> </a:t>
            </a:r>
            <a:r>
              <a:rPr sz="2000" spc="-5" dirty="0">
                <a:latin typeface="Arial MT"/>
                <a:cs typeface="Arial MT"/>
              </a:rPr>
              <a:t>access</a:t>
            </a:r>
            <a:endParaRPr sz="2000">
              <a:latin typeface="Arial MT"/>
              <a:cs typeface="Arial MT"/>
            </a:endParaRPr>
          </a:p>
          <a:p>
            <a:pPr marL="12700">
              <a:lnSpc>
                <a:spcPct val="100000"/>
              </a:lnSpc>
              <a:spcBef>
                <a:spcPts val="800"/>
              </a:spcBef>
            </a:pPr>
            <a:r>
              <a:rPr sz="2000" spc="-5" dirty="0">
                <a:latin typeface="Arial MT"/>
                <a:cs typeface="Arial MT"/>
              </a:rPr>
              <a:t>Indications</a:t>
            </a:r>
            <a:r>
              <a:rPr sz="2000" spc="-20" dirty="0">
                <a:latin typeface="Arial MT"/>
                <a:cs typeface="Arial MT"/>
              </a:rPr>
              <a:t> </a:t>
            </a:r>
            <a:r>
              <a:rPr sz="2000" spc="-5" dirty="0">
                <a:latin typeface="Arial MT"/>
                <a:cs typeface="Arial MT"/>
              </a:rPr>
              <a:t>for</a:t>
            </a:r>
            <a:r>
              <a:rPr sz="2000" spc="-20" dirty="0">
                <a:latin typeface="Arial MT"/>
                <a:cs typeface="Arial MT"/>
              </a:rPr>
              <a:t> </a:t>
            </a:r>
            <a:r>
              <a:rPr sz="2000" spc="-5" dirty="0">
                <a:latin typeface="Arial MT"/>
                <a:cs typeface="Arial MT"/>
              </a:rPr>
              <a:t>administering</a:t>
            </a:r>
            <a:r>
              <a:rPr sz="2000" spc="5" dirty="0">
                <a:latin typeface="Arial MT"/>
                <a:cs typeface="Arial MT"/>
              </a:rPr>
              <a:t> </a:t>
            </a:r>
            <a:r>
              <a:rPr sz="2000" b="1" spc="-5" dirty="0">
                <a:latin typeface="Arial"/>
                <a:cs typeface="Arial"/>
              </a:rPr>
              <a:t>TXA</a:t>
            </a:r>
            <a:endParaRPr sz="2000">
              <a:latin typeface="Arial"/>
              <a:cs typeface="Arial"/>
            </a:endParaRPr>
          </a:p>
          <a:p>
            <a:pPr marL="12700" marR="1002665">
              <a:lnSpc>
                <a:spcPct val="100000"/>
              </a:lnSpc>
              <a:spcBef>
                <a:spcPts val="800"/>
              </a:spcBef>
            </a:pPr>
            <a:r>
              <a:rPr sz="2000" b="1" spc="-5" dirty="0">
                <a:latin typeface="Arial"/>
                <a:cs typeface="Arial"/>
              </a:rPr>
              <a:t>Level of evidence </a:t>
            </a:r>
            <a:r>
              <a:rPr sz="2000" spc="-5" dirty="0">
                <a:latin typeface="Arial MT"/>
                <a:cs typeface="Arial MT"/>
              </a:rPr>
              <a:t>supporting shock </a:t>
            </a:r>
            <a:r>
              <a:rPr sz="2000" spc="-545" dirty="0">
                <a:latin typeface="Arial MT"/>
                <a:cs typeface="Arial MT"/>
              </a:rPr>
              <a:t> </a:t>
            </a:r>
            <a:r>
              <a:rPr sz="2000" spc="-5" dirty="0">
                <a:latin typeface="Arial MT"/>
                <a:cs typeface="Arial MT"/>
              </a:rPr>
              <a:t>recognition, IV/IO access, and TXA </a:t>
            </a:r>
            <a:r>
              <a:rPr sz="2000" dirty="0">
                <a:latin typeface="Arial MT"/>
                <a:cs typeface="Arial MT"/>
              </a:rPr>
              <a:t> </a:t>
            </a:r>
            <a:r>
              <a:rPr sz="2000" spc="-5" dirty="0">
                <a:latin typeface="Arial MT"/>
                <a:cs typeface="Arial MT"/>
              </a:rPr>
              <a:t>administration</a:t>
            </a:r>
            <a:endParaRPr sz="2000">
              <a:latin typeface="Arial MT"/>
              <a:cs typeface="Arial MT"/>
            </a:endParaRPr>
          </a:p>
        </p:txBody>
      </p:sp>
      <p:sp>
        <p:nvSpPr>
          <p:cNvPr id="5" name="object 5"/>
          <p:cNvSpPr txBox="1"/>
          <p:nvPr/>
        </p:nvSpPr>
        <p:spPr>
          <a:xfrm>
            <a:off x="677020" y="1572873"/>
            <a:ext cx="9252585" cy="452755"/>
          </a:xfrm>
          <a:prstGeom prst="rect">
            <a:avLst/>
          </a:prstGeom>
        </p:spPr>
        <p:txBody>
          <a:bodyPr vert="horz" wrap="square" lIns="0" tIns="12700" rIns="0" bIns="0" rtlCol="0">
            <a:spAutoFit/>
          </a:bodyPr>
          <a:lstStyle/>
          <a:p>
            <a:pPr marL="12700">
              <a:lnSpc>
                <a:spcPct val="100000"/>
              </a:lnSpc>
              <a:spcBef>
                <a:spcPts val="100"/>
              </a:spcBef>
              <a:tabLst>
                <a:tab pos="6094730" algn="l"/>
              </a:tabLst>
            </a:pPr>
            <a:r>
              <a:rPr sz="2800" b="1" spc="-5" dirty="0">
                <a:latin typeface="Arial"/>
                <a:cs typeface="Arial"/>
              </a:rPr>
              <a:t>Knowledge</a:t>
            </a:r>
            <a:r>
              <a:rPr sz="2800" b="1" spc="25" dirty="0">
                <a:latin typeface="Arial"/>
                <a:cs typeface="Arial"/>
              </a:rPr>
              <a:t> </a:t>
            </a:r>
            <a:r>
              <a:rPr sz="2800" b="1" spc="-5" dirty="0">
                <a:latin typeface="Arial"/>
                <a:cs typeface="Arial"/>
              </a:rPr>
              <a:t>Topics	</a:t>
            </a:r>
            <a:r>
              <a:rPr sz="2800" b="1" dirty="0">
                <a:latin typeface="Arial"/>
                <a:cs typeface="Arial"/>
              </a:rPr>
              <a:t>Skills</a:t>
            </a:r>
            <a:r>
              <a:rPr sz="2800" b="1" spc="-35" dirty="0">
                <a:latin typeface="Arial"/>
                <a:cs typeface="Arial"/>
              </a:rPr>
              <a:t> </a:t>
            </a:r>
            <a:r>
              <a:rPr sz="2800" b="1" spc="-5" dirty="0">
                <a:latin typeface="Arial"/>
                <a:cs typeface="Arial"/>
              </a:rPr>
              <a:t>and</a:t>
            </a:r>
            <a:r>
              <a:rPr sz="2800" b="1" spc="-20" dirty="0">
                <a:latin typeface="Arial"/>
                <a:cs typeface="Arial"/>
              </a:rPr>
              <a:t> </a:t>
            </a:r>
            <a:r>
              <a:rPr sz="2800" b="1" spc="-5" dirty="0">
                <a:latin typeface="Arial"/>
                <a:cs typeface="Arial"/>
              </a:rPr>
              <a:t>Abilities</a:t>
            </a:r>
            <a:endParaRPr sz="2800">
              <a:latin typeface="Arial"/>
              <a:cs typeface="Arial"/>
            </a:endParaRPr>
          </a:p>
        </p:txBody>
      </p:sp>
      <p:sp>
        <p:nvSpPr>
          <p:cNvPr id="6" name="object 6"/>
          <p:cNvSpPr txBox="1"/>
          <p:nvPr/>
        </p:nvSpPr>
        <p:spPr>
          <a:xfrm>
            <a:off x="7034608" y="2001473"/>
            <a:ext cx="4018915" cy="2364105"/>
          </a:xfrm>
          <a:prstGeom prst="rect">
            <a:avLst/>
          </a:prstGeom>
        </p:spPr>
        <p:txBody>
          <a:bodyPr vert="horz" wrap="square" lIns="0" tIns="12700" rIns="0" bIns="0" rtlCol="0">
            <a:spAutoFit/>
          </a:bodyPr>
          <a:lstStyle/>
          <a:p>
            <a:pPr marL="12700" marR="5080">
              <a:lnSpc>
                <a:spcPct val="133400"/>
              </a:lnSpc>
              <a:spcBef>
                <a:spcPts val="100"/>
              </a:spcBef>
            </a:pPr>
            <a:r>
              <a:rPr sz="2000" spc="-5" dirty="0">
                <a:latin typeface="Arial MT"/>
                <a:cs typeface="Arial MT"/>
              </a:rPr>
              <a:t>Insert Field Ruggedized Saline-lock </a:t>
            </a:r>
            <a:r>
              <a:rPr sz="2000" spc="-545" dirty="0">
                <a:latin typeface="Arial MT"/>
                <a:cs typeface="Arial MT"/>
              </a:rPr>
              <a:t> </a:t>
            </a:r>
            <a:r>
              <a:rPr sz="2000" spc="-5" dirty="0">
                <a:latin typeface="Arial MT"/>
                <a:cs typeface="Arial MT"/>
              </a:rPr>
              <a:t>Insert </a:t>
            </a:r>
            <a:r>
              <a:rPr sz="2000" spc="-10" dirty="0">
                <a:latin typeface="Arial MT"/>
                <a:cs typeface="Arial MT"/>
              </a:rPr>
              <a:t>FAST1 </a:t>
            </a:r>
            <a:r>
              <a:rPr sz="2000" spc="-5" dirty="0">
                <a:latin typeface="Arial MT"/>
                <a:cs typeface="Arial MT"/>
              </a:rPr>
              <a:t>intraosseous devices </a:t>
            </a:r>
            <a:r>
              <a:rPr sz="2000" spc="-545" dirty="0">
                <a:latin typeface="Arial MT"/>
                <a:cs typeface="Arial MT"/>
              </a:rPr>
              <a:t> </a:t>
            </a:r>
            <a:r>
              <a:rPr sz="2000" spc="-5" dirty="0">
                <a:latin typeface="Arial MT"/>
                <a:cs typeface="Arial MT"/>
              </a:rPr>
              <a:t>Insert EZ-IO intraosseous devices </a:t>
            </a:r>
            <a:r>
              <a:rPr sz="2000" dirty="0">
                <a:latin typeface="Arial MT"/>
                <a:cs typeface="Arial MT"/>
              </a:rPr>
              <a:t> </a:t>
            </a:r>
            <a:r>
              <a:rPr sz="2000" spc="-5" dirty="0">
                <a:latin typeface="Arial MT"/>
                <a:cs typeface="Arial MT"/>
              </a:rPr>
              <a:t>Administer</a:t>
            </a:r>
            <a:r>
              <a:rPr sz="2000" dirty="0">
                <a:latin typeface="Arial MT"/>
                <a:cs typeface="Arial MT"/>
              </a:rPr>
              <a:t> </a:t>
            </a:r>
            <a:r>
              <a:rPr sz="2000" spc="-5" dirty="0">
                <a:latin typeface="Arial MT"/>
                <a:cs typeface="Arial MT"/>
              </a:rPr>
              <a:t>Tranexamic</a:t>
            </a:r>
            <a:r>
              <a:rPr sz="2000" spc="5" dirty="0">
                <a:latin typeface="Arial MT"/>
                <a:cs typeface="Arial MT"/>
              </a:rPr>
              <a:t> </a:t>
            </a:r>
            <a:r>
              <a:rPr sz="2000" spc="-5" dirty="0">
                <a:latin typeface="Arial MT"/>
                <a:cs typeface="Arial MT"/>
              </a:rPr>
              <a:t>Acid</a:t>
            </a:r>
            <a:endParaRPr sz="2000">
              <a:latin typeface="Arial MT"/>
              <a:cs typeface="Arial MT"/>
            </a:endParaRPr>
          </a:p>
          <a:p>
            <a:pPr marL="12700" marR="37465">
              <a:lnSpc>
                <a:spcPct val="100000"/>
              </a:lnSpc>
              <a:spcBef>
                <a:spcPts val="805"/>
              </a:spcBef>
            </a:pPr>
            <a:r>
              <a:rPr sz="2000" spc="-5" dirty="0">
                <a:latin typeface="Arial MT"/>
                <a:cs typeface="Arial MT"/>
              </a:rPr>
              <a:t>Intravenous and Intraosseous Fluid </a:t>
            </a:r>
            <a:r>
              <a:rPr sz="2000" spc="-545" dirty="0">
                <a:latin typeface="Arial MT"/>
                <a:cs typeface="Arial MT"/>
              </a:rPr>
              <a:t> </a:t>
            </a:r>
            <a:r>
              <a:rPr sz="2000" spc="-5" dirty="0">
                <a:latin typeface="Arial MT"/>
                <a:cs typeface="Arial MT"/>
              </a:rPr>
              <a:t>Administration</a:t>
            </a:r>
            <a:endParaRPr sz="2000">
              <a:latin typeface="Arial MT"/>
              <a:cs typeface="Arial MT"/>
            </a:endParaRPr>
          </a:p>
        </p:txBody>
      </p:sp>
      <p:sp>
        <p:nvSpPr>
          <p:cNvPr id="7" name="object 7"/>
          <p:cNvSpPr txBox="1">
            <a:spLocks noGrp="1"/>
          </p:cNvSpPr>
          <p:nvPr>
            <p:ph type="title"/>
          </p:nvPr>
        </p:nvSpPr>
        <p:spPr>
          <a:xfrm>
            <a:off x="4608525" y="675111"/>
            <a:ext cx="2387600" cy="574040"/>
          </a:xfrm>
          <a:prstGeom prst="rect">
            <a:avLst/>
          </a:prstGeom>
        </p:spPr>
        <p:txBody>
          <a:bodyPr vert="horz" wrap="square" lIns="0" tIns="12700" rIns="0" bIns="0" rtlCol="0">
            <a:spAutoFit/>
          </a:bodyPr>
          <a:lstStyle/>
          <a:p>
            <a:pPr marL="12700">
              <a:lnSpc>
                <a:spcPct val="100000"/>
              </a:lnSpc>
              <a:spcBef>
                <a:spcPts val="100"/>
              </a:spcBef>
            </a:pPr>
            <a:r>
              <a:rPr sz="3600" dirty="0">
                <a:solidFill>
                  <a:srgbClr val="000000"/>
                </a:solidFill>
              </a:rPr>
              <a:t>SUMMARY</a:t>
            </a:r>
            <a:endParaRPr sz="3600"/>
          </a:p>
        </p:txBody>
      </p:sp>
      <p:sp>
        <p:nvSpPr>
          <p:cNvPr id="8" name="object 8"/>
          <p:cNvSpPr/>
          <p:nvPr/>
        </p:nvSpPr>
        <p:spPr>
          <a:xfrm>
            <a:off x="6819138" y="3327658"/>
            <a:ext cx="114300" cy="299085"/>
          </a:xfrm>
          <a:custGeom>
            <a:avLst/>
            <a:gdLst/>
            <a:ahLst/>
            <a:cxnLst/>
            <a:rect l="l" t="t" r="r" b="b"/>
            <a:pathLst>
              <a:path w="114300" h="299085">
                <a:moveTo>
                  <a:pt x="0" y="298729"/>
                </a:moveTo>
                <a:lnTo>
                  <a:pt x="114300" y="298729"/>
                </a:lnTo>
                <a:lnTo>
                  <a:pt x="114300" y="0"/>
                </a:lnTo>
                <a:lnTo>
                  <a:pt x="0" y="0"/>
                </a:lnTo>
                <a:lnTo>
                  <a:pt x="0" y="298729"/>
                </a:lnTo>
                <a:close/>
              </a:path>
            </a:pathLst>
          </a:custGeom>
          <a:solidFill>
            <a:srgbClr val="BB8542"/>
          </a:solidFill>
        </p:spPr>
        <p:txBody>
          <a:bodyPr wrap="square" lIns="0" tIns="0" rIns="0" bIns="0" rtlCol="0"/>
          <a:lstStyle/>
          <a:p>
            <a:endParaRPr/>
          </a:p>
        </p:txBody>
      </p:sp>
      <p:sp>
        <p:nvSpPr>
          <p:cNvPr id="9" name="object 9"/>
          <p:cNvSpPr/>
          <p:nvPr/>
        </p:nvSpPr>
        <p:spPr>
          <a:xfrm>
            <a:off x="793241" y="5228082"/>
            <a:ext cx="114300" cy="822960"/>
          </a:xfrm>
          <a:custGeom>
            <a:avLst/>
            <a:gdLst/>
            <a:ahLst/>
            <a:cxnLst/>
            <a:rect l="l" t="t" r="r" b="b"/>
            <a:pathLst>
              <a:path w="114300" h="822960">
                <a:moveTo>
                  <a:pt x="0" y="822960"/>
                </a:moveTo>
                <a:lnTo>
                  <a:pt x="114300" y="822960"/>
                </a:lnTo>
                <a:lnTo>
                  <a:pt x="114300" y="0"/>
                </a:lnTo>
                <a:lnTo>
                  <a:pt x="0" y="0"/>
                </a:lnTo>
                <a:lnTo>
                  <a:pt x="0" y="822960"/>
                </a:lnTo>
                <a:close/>
              </a:path>
            </a:pathLst>
          </a:custGeom>
          <a:solidFill>
            <a:srgbClr val="BB8542"/>
          </a:solidFill>
        </p:spPr>
        <p:txBody>
          <a:bodyPr wrap="square" lIns="0" tIns="0" rIns="0" bIns="0" rtlCol="0"/>
          <a:lstStyle/>
          <a:p>
            <a:endParaRPr/>
          </a:p>
        </p:txBody>
      </p:sp>
      <p:sp>
        <p:nvSpPr>
          <p:cNvPr id="10" name="object 10"/>
          <p:cNvSpPr/>
          <p:nvPr/>
        </p:nvSpPr>
        <p:spPr>
          <a:xfrm>
            <a:off x="6819138" y="2160275"/>
            <a:ext cx="114300" cy="299085"/>
          </a:xfrm>
          <a:custGeom>
            <a:avLst/>
            <a:gdLst/>
            <a:ahLst/>
            <a:cxnLst/>
            <a:rect l="l" t="t" r="r" b="b"/>
            <a:pathLst>
              <a:path w="114300" h="299085">
                <a:moveTo>
                  <a:pt x="0" y="298729"/>
                </a:moveTo>
                <a:lnTo>
                  <a:pt x="114300" y="298729"/>
                </a:lnTo>
                <a:lnTo>
                  <a:pt x="114300" y="0"/>
                </a:lnTo>
                <a:lnTo>
                  <a:pt x="0" y="0"/>
                </a:lnTo>
                <a:lnTo>
                  <a:pt x="0" y="298729"/>
                </a:lnTo>
                <a:close/>
              </a:path>
            </a:pathLst>
          </a:custGeom>
          <a:solidFill>
            <a:srgbClr val="BB8542"/>
          </a:solidFill>
        </p:spPr>
        <p:txBody>
          <a:bodyPr wrap="square" lIns="0" tIns="0" rIns="0" bIns="0" rtlCol="0"/>
          <a:lstStyle/>
          <a:p>
            <a:endParaRPr/>
          </a:p>
        </p:txBody>
      </p:sp>
      <p:sp>
        <p:nvSpPr>
          <p:cNvPr id="11" name="object 11"/>
          <p:cNvSpPr/>
          <p:nvPr/>
        </p:nvSpPr>
        <p:spPr>
          <a:xfrm>
            <a:off x="6819138" y="2943611"/>
            <a:ext cx="114300" cy="299085"/>
          </a:xfrm>
          <a:custGeom>
            <a:avLst/>
            <a:gdLst/>
            <a:ahLst/>
            <a:cxnLst/>
            <a:rect l="l" t="t" r="r" b="b"/>
            <a:pathLst>
              <a:path w="114300" h="299085">
                <a:moveTo>
                  <a:pt x="0" y="298729"/>
                </a:moveTo>
                <a:lnTo>
                  <a:pt x="114300" y="298729"/>
                </a:lnTo>
                <a:lnTo>
                  <a:pt x="114300" y="0"/>
                </a:lnTo>
                <a:lnTo>
                  <a:pt x="0" y="0"/>
                </a:lnTo>
                <a:lnTo>
                  <a:pt x="0" y="298729"/>
                </a:lnTo>
                <a:close/>
              </a:path>
            </a:pathLst>
          </a:custGeom>
          <a:solidFill>
            <a:srgbClr val="BB8542"/>
          </a:solidFill>
        </p:spPr>
        <p:txBody>
          <a:bodyPr wrap="square" lIns="0" tIns="0" rIns="0" bIns="0" rtlCol="0"/>
          <a:lstStyle/>
          <a:p>
            <a:endParaRPr/>
          </a:p>
        </p:txBody>
      </p:sp>
      <p:sp>
        <p:nvSpPr>
          <p:cNvPr id="12" name="object 12"/>
          <p:cNvSpPr/>
          <p:nvPr/>
        </p:nvSpPr>
        <p:spPr>
          <a:xfrm>
            <a:off x="793241" y="4078985"/>
            <a:ext cx="114300" cy="548640"/>
          </a:xfrm>
          <a:custGeom>
            <a:avLst/>
            <a:gdLst/>
            <a:ahLst/>
            <a:cxnLst/>
            <a:rect l="l" t="t" r="r" b="b"/>
            <a:pathLst>
              <a:path w="114300" h="548639">
                <a:moveTo>
                  <a:pt x="0" y="548639"/>
                </a:moveTo>
                <a:lnTo>
                  <a:pt x="114300" y="548639"/>
                </a:lnTo>
                <a:lnTo>
                  <a:pt x="114300" y="0"/>
                </a:lnTo>
                <a:lnTo>
                  <a:pt x="0" y="0"/>
                </a:lnTo>
                <a:lnTo>
                  <a:pt x="0" y="548639"/>
                </a:lnTo>
                <a:close/>
              </a:path>
            </a:pathLst>
          </a:custGeom>
          <a:solidFill>
            <a:srgbClr val="BB8542"/>
          </a:solidFill>
        </p:spPr>
        <p:txBody>
          <a:bodyPr wrap="square" lIns="0" tIns="0" rIns="0" bIns="0" rtlCol="0"/>
          <a:lstStyle/>
          <a:p>
            <a:endParaRPr/>
          </a:p>
        </p:txBody>
      </p:sp>
      <p:sp>
        <p:nvSpPr>
          <p:cNvPr id="13" name="object 13"/>
          <p:cNvSpPr/>
          <p:nvPr/>
        </p:nvSpPr>
        <p:spPr>
          <a:xfrm>
            <a:off x="788669" y="3714750"/>
            <a:ext cx="114300" cy="274320"/>
          </a:xfrm>
          <a:custGeom>
            <a:avLst/>
            <a:gdLst/>
            <a:ahLst/>
            <a:cxnLst/>
            <a:rect l="l" t="t" r="r" b="b"/>
            <a:pathLst>
              <a:path w="114300" h="274320">
                <a:moveTo>
                  <a:pt x="0" y="274319"/>
                </a:moveTo>
                <a:lnTo>
                  <a:pt x="114300" y="274319"/>
                </a:lnTo>
                <a:lnTo>
                  <a:pt x="114300" y="0"/>
                </a:lnTo>
                <a:lnTo>
                  <a:pt x="0" y="0"/>
                </a:lnTo>
                <a:lnTo>
                  <a:pt x="0" y="274319"/>
                </a:lnTo>
                <a:close/>
              </a:path>
            </a:pathLst>
          </a:custGeom>
          <a:solidFill>
            <a:srgbClr val="BB8542"/>
          </a:solidFill>
        </p:spPr>
        <p:txBody>
          <a:bodyPr wrap="square" lIns="0" tIns="0" rIns="0" bIns="0" rtlCol="0"/>
          <a:lstStyle/>
          <a:p>
            <a:endParaRPr/>
          </a:p>
        </p:txBody>
      </p:sp>
      <p:sp>
        <p:nvSpPr>
          <p:cNvPr id="14" name="object 14"/>
          <p:cNvSpPr/>
          <p:nvPr/>
        </p:nvSpPr>
        <p:spPr>
          <a:xfrm>
            <a:off x="793241" y="4808982"/>
            <a:ext cx="114300" cy="274320"/>
          </a:xfrm>
          <a:custGeom>
            <a:avLst/>
            <a:gdLst/>
            <a:ahLst/>
            <a:cxnLst/>
            <a:rect l="l" t="t" r="r" b="b"/>
            <a:pathLst>
              <a:path w="114300" h="274320">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5" name="object 15"/>
          <p:cNvSpPr/>
          <p:nvPr/>
        </p:nvSpPr>
        <p:spPr>
          <a:xfrm>
            <a:off x="793241" y="2172461"/>
            <a:ext cx="114300" cy="274320"/>
          </a:xfrm>
          <a:custGeom>
            <a:avLst/>
            <a:gdLst/>
            <a:ahLst/>
            <a:cxnLst/>
            <a:rect l="l" t="t" r="r" b="b"/>
            <a:pathLst>
              <a:path w="114300" h="274319">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6" name="object 16"/>
          <p:cNvSpPr/>
          <p:nvPr/>
        </p:nvSpPr>
        <p:spPr>
          <a:xfrm>
            <a:off x="6819138" y="2561087"/>
            <a:ext cx="114300" cy="299085"/>
          </a:xfrm>
          <a:custGeom>
            <a:avLst/>
            <a:gdLst/>
            <a:ahLst/>
            <a:cxnLst/>
            <a:rect l="l" t="t" r="r" b="b"/>
            <a:pathLst>
              <a:path w="114300" h="299085">
                <a:moveTo>
                  <a:pt x="0" y="298729"/>
                </a:moveTo>
                <a:lnTo>
                  <a:pt x="114300" y="298729"/>
                </a:lnTo>
                <a:lnTo>
                  <a:pt x="114300" y="0"/>
                </a:lnTo>
                <a:lnTo>
                  <a:pt x="0" y="0"/>
                </a:lnTo>
                <a:lnTo>
                  <a:pt x="0" y="298729"/>
                </a:lnTo>
                <a:close/>
              </a:path>
            </a:pathLst>
          </a:custGeom>
          <a:solidFill>
            <a:srgbClr val="BB8542"/>
          </a:solidFill>
        </p:spPr>
        <p:txBody>
          <a:bodyPr wrap="square" lIns="0" tIns="0" rIns="0" bIns="0" rtlCol="0"/>
          <a:lstStyle/>
          <a:p>
            <a:endParaRPr/>
          </a:p>
        </p:txBody>
      </p:sp>
      <p:sp>
        <p:nvSpPr>
          <p:cNvPr id="17" name="object 17"/>
          <p:cNvSpPr/>
          <p:nvPr/>
        </p:nvSpPr>
        <p:spPr>
          <a:xfrm>
            <a:off x="793241" y="2574035"/>
            <a:ext cx="114300" cy="502920"/>
          </a:xfrm>
          <a:custGeom>
            <a:avLst/>
            <a:gdLst/>
            <a:ahLst/>
            <a:cxnLst/>
            <a:rect l="l" t="t" r="r" b="b"/>
            <a:pathLst>
              <a:path w="114300" h="502919">
                <a:moveTo>
                  <a:pt x="0" y="502920"/>
                </a:moveTo>
                <a:lnTo>
                  <a:pt x="114300" y="502920"/>
                </a:lnTo>
                <a:lnTo>
                  <a:pt x="114300" y="0"/>
                </a:lnTo>
                <a:lnTo>
                  <a:pt x="0" y="0"/>
                </a:lnTo>
                <a:lnTo>
                  <a:pt x="0" y="502920"/>
                </a:lnTo>
                <a:close/>
              </a:path>
            </a:pathLst>
          </a:custGeom>
          <a:solidFill>
            <a:srgbClr val="BB8542"/>
          </a:solidFill>
        </p:spPr>
        <p:txBody>
          <a:bodyPr wrap="square" lIns="0" tIns="0" rIns="0" bIns="0" rtlCol="0"/>
          <a:lstStyle/>
          <a:p>
            <a:endParaRPr/>
          </a:p>
        </p:txBody>
      </p:sp>
      <p:sp>
        <p:nvSpPr>
          <p:cNvPr id="18" name="object 18"/>
          <p:cNvSpPr/>
          <p:nvPr/>
        </p:nvSpPr>
        <p:spPr>
          <a:xfrm>
            <a:off x="793241" y="3254502"/>
            <a:ext cx="114300" cy="274320"/>
          </a:xfrm>
          <a:custGeom>
            <a:avLst/>
            <a:gdLst/>
            <a:ahLst/>
            <a:cxnLst/>
            <a:rect l="l" t="t" r="r" b="b"/>
            <a:pathLst>
              <a:path w="114300" h="274320">
                <a:moveTo>
                  <a:pt x="0" y="274320"/>
                </a:moveTo>
                <a:lnTo>
                  <a:pt x="114300" y="274320"/>
                </a:lnTo>
                <a:lnTo>
                  <a:pt x="114300" y="0"/>
                </a:lnTo>
                <a:lnTo>
                  <a:pt x="0" y="0"/>
                </a:lnTo>
                <a:lnTo>
                  <a:pt x="0" y="274320"/>
                </a:lnTo>
                <a:close/>
              </a:path>
            </a:pathLst>
          </a:custGeom>
          <a:solidFill>
            <a:srgbClr val="BB8542"/>
          </a:solidFill>
        </p:spPr>
        <p:txBody>
          <a:bodyPr wrap="square" lIns="0" tIns="0" rIns="0" bIns="0" rtlCol="0"/>
          <a:lstStyle/>
          <a:p>
            <a:endParaRPr/>
          </a:p>
        </p:txBody>
      </p:sp>
      <p:sp>
        <p:nvSpPr>
          <p:cNvPr id="19" name="object 19"/>
          <p:cNvSpPr/>
          <p:nvPr/>
        </p:nvSpPr>
        <p:spPr>
          <a:xfrm>
            <a:off x="6819138" y="3804665"/>
            <a:ext cx="114300" cy="548640"/>
          </a:xfrm>
          <a:custGeom>
            <a:avLst/>
            <a:gdLst/>
            <a:ahLst/>
            <a:cxnLst/>
            <a:rect l="l" t="t" r="r" b="b"/>
            <a:pathLst>
              <a:path w="114300" h="548639">
                <a:moveTo>
                  <a:pt x="0" y="548640"/>
                </a:moveTo>
                <a:lnTo>
                  <a:pt x="114300" y="548640"/>
                </a:lnTo>
                <a:lnTo>
                  <a:pt x="114300" y="0"/>
                </a:lnTo>
                <a:lnTo>
                  <a:pt x="0" y="0"/>
                </a:lnTo>
                <a:lnTo>
                  <a:pt x="0" y="548640"/>
                </a:lnTo>
                <a:close/>
              </a:path>
            </a:pathLst>
          </a:custGeom>
          <a:solidFill>
            <a:srgbClr val="BB8542"/>
          </a:solidFill>
        </p:spPr>
        <p:txBody>
          <a:bodyPr wrap="square" lIns="0" tIns="0" rIns="0" bIns="0" rtlCol="0"/>
          <a:lstStyle/>
          <a:p>
            <a:endParaRPr/>
          </a:p>
        </p:txBody>
      </p:sp>
      <p:sp>
        <p:nvSpPr>
          <p:cNvPr id="21" name="object 2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29</a:t>
            </a:fld>
            <a:endParaRPr dirty="0"/>
          </a:p>
        </p:txBody>
      </p:sp>
      <p:sp>
        <p:nvSpPr>
          <p:cNvPr id="22" name="object 2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2D3334"/>
          </a:solidFill>
        </p:spPr>
        <p:txBody>
          <a:bodyPr wrap="square" lIns="0" tIns="0" rIns="0" bIns="0" rtlCol="0"/>
          <a:lstStyle/>
          <a:p>
            <a:endParaRPr/>
          </a:p>
        </p:txBody>
      </p:sp>
      <p:sp>
        <p:nvSpPr>
          <p:cNvPr id="3" name="object 3"/>
          <p:cNvSpPr txBox="1"/>
          <p:nvPr/>
        </p:nvSpPr>
        <p:spPr>
          <a:xfrm>
            <a:off x="3163951" y="302050"/>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4" name="object 4"/>
          <p:cNvPicPr/>
          <p:nvPr/>
        </p:nvPicPr>
        <p:blipFill>
          <a:blip r:embed="rId3" cstate="print"/>
          <a:stretch>
            <a:fillRect/>
          </a:stretch>
        </p:blipFill>
        <p:spPr>
          <a:xfrm>
            <a:off x="309372" y="255270"/>
            <a:ext cx="1172717" cy="656081"/>
          </a:xfrm>
          <a:prstGeom prst="rect">
            <a:avLst/>
          </a:prstGeom>
        </p:spPr>
      </p:pic>
      <p:sp>
        <p:nvSpPr>
          <p:cNvPr id="5" name="object 5"/>
          <p:cNvSpPr txBox="1"/>
          <p:nvPr/>
        </p:nvSpPr>
        <p:spPr>
          <a:xfrm>
            <a:off x="1984297" y="1814717"/>
            <a:ext cx="9349105" cy="3805554"/>
          </a:xfrm>
          <a:prstGeom prst="rect">
            <a:avLst/>
          </a:prstGeom>
        </p:spPr>
        <p:txBody>
          <a:bodyPr vert="horz" wrap="square" lIns="0" tIns="12700" rIns="0" bIns="0" rtlCol="0">
            <a:spAutoFit/>
          </a:bodyPr>
          <a:lstStyle/>
          <a:p>
            <a:pPr marL="12700">
              <a:lnSpc>
                <a:spcPct val="100000"/>
              </a:lnSpc>
              <a:spcBef>
                <a:spcPts val="100"/>
              </a:spcBef>
            </a:pPr>
            <a:r>
              <a:rPr sz="2100" b="1" spc="-5" dirty="0">
                <a:solidFill>
                  <a:srgbClr val="FFFFFF"/>
                </a:solidFill>
                <a:latin typeface="Arial"/>
                <a:cs typeface="Arial"/>
              </a:rPr>
              <a:t>What</a:t>
            </a:r>
            <a:r>
              <a:rPr sz="2100" b="1" spc="5" dirty="0">
                <a:solidFill>
                  <a:srgbClr val="FFFFFF"/>
                </a:solidFill>
                <a:latin typeface="Arial"/>
                <a:cs typeface="Arial"/>
              </a:rPr>
              <a:t> </a:t>
            </a:r>
            <a:r>
              <a:rPr sz="2100" b="1" spc="-5" dirty="0">
                <a:solidFill>
                  <a:srgbClr val="FFFFFF"/>
                </a:solidFill>
                <a:latin typeface="Arial"/>
                <a:cs typeface="Arial"/>
              </a:rPr>
              <a:t>are</a:t>
            </a:r>
            <a:r>
              <a:rPr sz="2100" b="1" spc="-10" dirty="0">
                <a:solidFill>
                  <a:srgbClr val="FFFFFF"/>
                </a:solidFill>
                <a:latin typeface="Arial"/>
                <a:cs typeface="Arial"/>
              </a:rPr>
              <a:t> </a:t>
            </a:r>
            <a:r>
              <a:rPr sz="2100" b="1" dirty="0">
                <a:solidFill>
                  <a:srgbClr val="FFFFFF"/>
                </a:solidFill>
                <a:latin typeface="Arial"/>
                <a:cs typeface="Arial"/>
              </a:rPr>
              <a:t>the</a:t>
            </a:r>
            <a:r>
              <a:rPr sz="2100" b="1" spc="-5" dirty="0">
                <a:solidFill>
                  <a:srgbClr val="FFFFFF"/>
                </a:solidFill>
                <a:latin typeface="Arial"/>
                <a:cs typeface="Arial"/>
              </a:rPr>
              <a:t> most reliable indicators</a:t>
            </a:r>
            <a:r>
              <a:rPr sz="2100" b="1" dirty="0">
                <a:solidFill>
                  <a:srgbClr val="FFFFFF"/>
                </a:solidFill>
                <a:latin typeface="Arial"/>
                <a:cs typeface="Arial"/>
              </a:rPr>
              <a:t> of</a:t>
            </a:r>
            <a:r>
              <a:rPr sz="2100" b="1" spc="10" dirty="0">
                <a:solidFill>
                  <a:srgbClr val="FFFFFF"/>
                </a:solidFill>
                <a:latin typeface="Arial"/>
                <a:cs typeface="Arial"/>
              </a:rPr>
              <a:t> </a:t>
            </a:r>
            <a:r>
              <a:rPr sz="2100" b="1" dirty="0">
                <a:solidFill>
                  <a:srgbClr val="FFFFFF"/>
                </a:solidFill>
                <a:latin typeface="Arial"/>
                <a:cs typeface="Arial"/>
              </a:rPr>
              <a:t>shock</a:t>
            </a:r>
            <a:r>
              <a:rPr sz="2100" b="1" spc="-10" dirty="0">
                <a:solidFill>
                  <a:srgbClr val="FFFFFF"/>
                </a:solidFill>
                <a:latin typeface="Arial"/>
                <a:cs typeface="Arial"/>
              </a:rPr>
              <a:t> </a:t>
            </a:r>
            <a:r>
              <a:rPr sz="2100" b="1" spc="-5" dirty="0">
                <a:solidFill>
                  <a:srgbClr val="FFFFFF"/>
                </a:solidFill>
                <a:latin typeface="Arial"/>
                <a:cs typeface="Arial"/>
              </a:rPr>
              <a:t>in</a:t>
            </a:r>
            <a:r>
              <a:rPr sz="2100" b="1" spc="15" dirty="0">
                <a:solidFill>
                  <a:srgbClr val="FFFFFF"/>
                </a:solidFill>
                <a:latin typeface="Arial"/>
                <a:cs typeface="Arial"/>
              </a:rPr>
              <a:t> </a:t>
            </a:r>
            <a:r>
              <a:rPr sz="2100" b="1" dirty="0">
                <a:solidFill>
                  <a:srgbClr val="FFFFFF"/>
                </a:solidFill>
                <a:latin typeface="Arial"/>
                <a:cs typeface="Arial"/>
              </a:rPr>
              <a:t>a</a:t>
            </a:r>
            <a:r>
              <a:rPr sz="2100" b="1" spc="-5" dirty="0">
                <a:solidFill>
                  <a:srgbClr val="FFFFFF"/>
                </a:solidFill>
                <a:latin typeface="Arial"/>
                <a:cs typeface="Arial"/>
              </a:rPr>
              <a:t> </a:t>
            </a:r>
            <a:r>
              <a:rPr sz="2100" b="1" dirty="0">
                <a:solidFill>
                  <a:srgbClr val="FFFFFF"/>
                </a:solidFill>
                <a:latin typeface="Arial"/>
                <a:cs typeface="Arial"/>
              </a:rPr>
              <a:t>TFC</a:t>
            </a:r>
            <a:r>
              <a:rPr sz="2100" b="1" spc="10" dirty="0">
                <a:solidFill>
                  <a:srgbClr val="FFFFFF"/>
                </a:solidFill>
                <a:latin typeface="Arial"/>
                <a:cs typeface="Arial"/>
              </a:rPr>
              <a:t> </a:t>
            </a:r>
            <a:r>
              <a:rPr sz="2100" b="1" spc="-5" dirty="0">
                <a:solidFill>
                  <a:srgbClr val="FFFFFF"/>
                </a:solidFill>
                <a:latin typeface="Arial"/>
                <a:cs typeface="Arial"/>
              </a:rPr>
              <a:t>setting?</a:t>
            </a:r>
            <a:endParaRPr sz="2100">
              <a:latin typeface="Arial"/>
              <a:cs typeface="Arial"/>
            </a:endParaRPr>
          </a:p>
          <a:p>
            <a:pPr>
              <a:lnSpc>
                <a:spcPct val="100000"/>
              </a:lnSpc>
              <a:spcBef>
                <a:spcPts val="40"/>
              </a:spcBef>
            </a:pPr>
            <a:endParaRPr sz="2050">
              <a:latin typeface="Arial"/>
              <a:cs typeface="Arial"/>
            </a:endParaRPr>
          </a:p>
          <a:p>
            <a:pPr marL="12700" marR="64135">
              <a:lnSpc>
                <a:spcPct val="100000"/>
              </a:lnSpc>
            </a:pPr>
            <a:r>
              <a:rPr sz="2100" b="1" spc="-5" dirty="0">
                <a:solidFill>
                  <a:srgbClr val="FFFFFF"/>
                </a:solidFill>
                <a:latin typeface="Arial"/>
                <a:cs typeface="Arial"/>
              </a:rPr>
              <a:t>What</a:t>
            </a:r>
            <a:r>
              <a:rPr sz="2100" b="1" spc="5" dirty="0">
                <a:solidFill>
                  <a:srgbClr val="FFFFFF"/>
                </a:solidFill>
                <a:latin typeface="Arial"/>
                <a:cs typeface="Arial"/>
              </a:rPr>
              <a:t> </a:t>
            </a:r>
            <a:r>
              <a:rPr sz="2100" b="1" dirty="0">
                <a:solidFill>
                  <a:srgbClr val="FFFFFF"/>
                </a:solidFill>
                <a:latin typeface="Arial"/>
                <a:cs typeface="Arial"/>
              </a:rPr>
              <a:t>type</a:t>
            </a:r>
            <a:r>
              <a:rPr sz="2100" b="1" spc="-5" dirty="0">
                <a:solidFill>
                  <a:srgbClr val="FFFFFF"/>
                </a:solidFill>
                <a:latin typeface="Arial"/>
                <a:cs typeface="Arial"/>
              </a:rPr>
              <a:t> </a:t>
            </a:r>
            <a:r>
              <a:rPr sz="2100" b="1" dirty="0">
                <a:solidFill>
                  <a:srgbClr val="FFFFFF"/>
                </a:solidFill>
                <a:latin typeface="Arial"/>
                <a:cs typeface="Arial"/>
              </a:rPr>
              <a:t>of</a:t>
            </a:r>
            <a:r>
              <a:rPr sz="2100" b="1" spc="10" dirty="0">
                <a:solidFill>
                  <a:srgbClr val="FFFFFF"/>
                </a:solidFill>
                <a:latin typeface="Arial"/>
                <a:cs typeface="Arial"/>
              </a:rPr>
              <a:t> </a:t>
            </a:r>
            <a:r>
              <a:rPr sz="2100" b="1" dirty="0">
                <a:solidFill>
                  <a:srgbClr val="FFFFFF"/>
                </a:solidFill>
                <a:latin typeface="Arial"/>
                <a:cs typeface="Arial"/>
              </a:rPr>
              <a:t>shock</a:t>
            </a:r>
            <a:r>
              <a:rPr sz="2100" b="1" spc="-15" dirty="0">
                <a:solidFill>
                  <a:srgbClr val="FFFFFF"/>
                </a:solidFill>
                <a:latin typeface="Arial"/>
                <a:cs typeface="Arial"/>
              </a:rPr>
              <a:t> </a:t>
            </a:r>
            <a:r>
              <a:rPr sz="2100" b="1" spc="-5" dirty="0">
                <a:solidFill>
                  <a:srgbClr val="FFFFFF"/>
                </a:solidFill>
                <a:latin typeface="Arial"/>
                <a:cs typeface="Arial"/>
              </a:rPr>
              <a:t>is</a:t>
            </a:r>
            <a:r>
              <a:rPr sz="2100" b="1" spc="10" dirty="0">
                <a:solidFill>
                  <a:srgbClr val="FFFFFF"/>
                </a:solidFill>
                <a:latin typeface="Arial"/>
                <a:cs typeface="Arial"/>
              </a:rPr>
              <a:t> </a:t>
            </a:r>
            <a:r>
              <a:rPr sz="2100" b="1" spc="-5" dirty="0">
                <a:solidFill>
                  <a:srgbClr val="FFFFFF"/>
                </a:solidFill>
                <a:latin typeface="Arial"/>
                <a:cs typeface="Arial"/>
              </a:rPr>
              <a:t>most common</a:t>
            </a:r>
            <a:r>
              <a:rPr sz="2100" b="1" spc="5" dirty="0">
                <a:solidFill>
                  <a:srgbClr val="FFFFFF"/>
                </a:solidFill>
                <a:latin typeface="Arial"/>
                <a:cs typeface="Arial"/>
              </a:rPr>
              <a:t> </a:t>
            </a:r>
            <a:r>
              <a:rPr sz="2100" b="1" spc="-5" dirty="0">
                <a:solidFill>
                  <a:srgbClr val="FFFFFF"/>
                </a:solidFill>
                <a:latin typeface="Arial"/>
                <a:cs typeface="Arial"/>
              </a:rPr>
              <a:t>in</a:t>
            </a:r>
            <a:r>
              <a:rPr sz="2100" b="1" spc="15" dirty="0">
                <a:solidFill>
                  <a:srgbClr val="FFFFFF"/>
                </a:solidFill>
                <a:latin typeface="Arial"/>
                <a:cs typeface="Arial"/>
              </a:rPr>
              <a:t> </a:t>
            </a:r>
            <a:r>
              <a:rPr sz="2100" b="1" spc="-5" dirty="0">
                <a:solidFill>
                  <a:srgbClr val="FFFFFF"/>
                </a:solidFill>
                <a:latin typeface="Arial"/>
                <a:cs typeface="Arial"/>
              </a:rPr>
              <a:t>trauma</a:t>
            </a:r>
            <a:r>
              <a:rPr sz="2100" b="1" spc="-15" dirty="0">
                <a:solidFill>
                  <a:srgbClr val="FFFFFF"/>
                </a:solidFill>
                <a:latin typeface="Arial"/>
                <a:cs typeface="Arial"/>
              </a:rPr>
              <a:t> </a:t>
            </a:r>
            <a:r>
              <a:rPr sz="2100" b="1" spc="-5" dirty="0">
                <a:solidFill>
                  <a:srgbClr val="FFFFFF"/>
                </a:solidFill>
                <a:latin typeface="Arial"/>
                <a:cs typeface="Arial"/>
              </a:rPr>
              <a:t>patients, </a:t>
            </a:r>
            <a:r>
              <a:rPr sz="2100" b="1" dirty="0">
                <a:solidFill>
                  <a:srgbClr val="FFFFFF"/>
                </a:solidFill>
                <a:latin typeface="Arial"/>
                <a:cs typeface="Arial"/>
              </a:rPr>
              <a:t>and</a:t>
            </a:r>
            <a:r>
              <a:rPr sz="2100" b="1" spc="10" dirty="0">
                <a:solidFill>
                  <a:srgbClr val="FFFFFF"/>
                </a:solidFill>
                <a:latin typeface="Arial"/>
                <a:cs typeface="Arial"/>
              </a:rPr>
              <a:t> </a:t>
            </a:r>
            <a:r>
              <a:rPr sz="2100" b="1" spc="-5" dirty="0">
                <a:solidFill>
                  <a:srgbClr val="FFFFFF"/>
                </a:solidFill>
                <a:latin typeface="Arial"/>
                <a:cs typeface="Arial"/>
              </a:rPr>
              <a:t>what</a:t>
            </a:r>
            <a:r>
              <a:rPr sz="2100" b="1" spc="10" dirty="0">
                <a:solidFill>
                  <a:srgbClr val="FFFFFF"/>
                </a:solidFill>
                <a:latin typeface="Arial"/>
                <a:cs typeface="Arial"/>
              </a:rPr>
              <a:t> </a:t>
            </a:r>
            <a:r>
              <a:rPr sz="2100" b="1" spc="-5" dirty="0">
                <a:solidFill>
                  <a:srgbClr val="FFFFFF"/>
                </a:solidFill>
                <a:latin typeface="Arial"/>
                <a:cs typeface="Arial"/>
              </a:rPr>
              <a:t>are</a:t>
            </a:r>
            <a:r>
              <a:rPr sz="2100" b="1" spc="-20" dirty="0">
                <a:solidFill>
                  <a:srgbClr val="FFFFFF"/>
                </a:solidFill>
                <a:latin typeface="Arial"/>
                <a:cs typeface="Arial"/>
              </a:rPr>
              <a:t> </a:t>
            </a:r>
            <a:r>
              <a:rPr sz="2100" b="1" dirty="0">
                <a:solidFill>
                  <a:srgbClr val="FFFFFF"/>
                </a:solidFill>
                <a:latin typeface="Arial"/>
                <a:cs typeface="Arial"/>
              </a:rPr>
              <a:t>the </a:t>
            </a:r>
            <a:r>
              <a:rPr sz="2100" b="1" spc="-565" dirty="0">
                <a:solidFill>
                  <a:srgbClr val="FFFFFF"/>
                </a:solidFill>
                <a:latin typeface="Arial"/>
                <a:cs typeface="Arial"/>
              </a:rPr>
              <a:t> </a:t>
            </a:r>
            <a:r>
              <a:rPr sz="2100" b="1" spc="-5" dirty="0">
                <a:solidFill>
                  <a:srgbClr val="FFFFFF"/>
                </a:solidFill>
                <a:latin typeface="Arial"/>
                <a:cs typeface="Arial"/>
              </a:rPr>
              <a:t>two</a:t>
            </a:r>
            <a:r>
              <a:rPr sz="2100" b="1" spc="5" dirty="0">
                <a:solidFill>
                  <a:srgbClr val="FFFFFF"/>
                </a:solidFill>
                <a:latin typeface="Arial"/>
                <a:cs typeface="Arial"/>
              </a:rPr>
              <a:t> </a:t>
            </a:r>
            <a:r>
              <a:rPr sz="2100" b="1" spc="-5" dirty="0">
                <a:solidFill>
                  <a:srgbClr val="FFFFFF"/>
                </a:solidFill>
                <a:latin typeface="Arial"/>
                <a:cs typeface="Arial"/>
              </a:rPr>
              <a:t>main</a:t>
            </a:r>
            <a:r>
              <a:rPr sz="2100" b="1" spc="5" dirty="0">
                <a:solidFill>
                  <a:srgbClr val="FFFFFF"/>
                </a:solidFill>
                <a:latin typeface="Arial"/>
                <a:cs typeface="Arial"/>
              </a:rPr>
              <a:t> </a:t>
            </a:r>
            <a:r>
              <a:rPr sz="2100" b="1" spc="-5" dirty="0">
                <a:solidFill>
                  <a:srgbClr val="FFFFFF"/>
                </a:solidFill>
                <a:latin typeface="Arial"/>
                <a:cs typeface="Arial"/>
              </a:rPr>
              <a:t>causes?</a:t>
            </a:r>
            <a:endParaRPr sz="2100">
              <a:latin typeface="Arial"/>
              <a:cs typeface="Arial"/>
            </a:endParaRPr>
          </a:p>
          <a:p>
            <a:pPr>
              <a:lnSpc>
                <a:spcPct val="100000"/>
              </a:lnSpc>
              <a:spcBef>
                <a:spcPts val="45"/>
              </a:spcBef>
            </a:pPr>
            <a:endParaRPr sz="2050">
              <a:latin typeface="Arial"/>
              <a:cs typeface="Arial"/>
            </a:endParaRPr>
          </a:p>
          <a:p>
            <a:pPr marL="12700" marR="22860">
              <a:lnSpc>
                <a:spcPct val="100000"/>
              </a:lnSpc>
            </a:pPr>
            <a:r>
              <a:rPr sz="2100" b="1" spc="-5" dirty="0">
                <a:solidFill>
                  <a:srgbClr val="FFFFFF"/>
                </a:solidFill>
                <a:latin typeface="Arial"/>
                <a:cs typeface="Arial"/>
              </a:rPr>
              <a:t>If</a:t>
            </a:r>
            <a:r>
              <a:rPr sz="2100" b="1" spc="10" dirty="0">
                <a:solidFill>
                  <a:srgbClr val="FFFFFF"/>
                </a:solidFill>
                <a:latin typeface="Arial"/>
                <a:cs typeface="Arial"/>
              </a:rPr>
              <a:t> </a:t>
            </a:r>
            <a:r>
              <a:rPr sz="2100" b="1" spc="-5" dirty="0">
                <a:solidFill>
                  <a:srgbClr val="FFFFFF"/>
                </a:solidFill>
                <a:latin typeface="Arial"/>
                <a:cs typeface="Arial"/>
              </a:rPr>
              <a:t>all</a:t>
            </a:r>
            <a:r>
              <a:rPr sz="2100" b="1" spc="5" dirty="0">
                <a:solidFill>
                  <a:srgbClr val="FFFFFF"/>
                </a:solidFill>
                <a:latin typeface="Arial"/>
                <a:cs typeface="Arial"/>
              </a:rPr>
              <a:t> </a:t>
            </a:r>
            <a:r>
              <a:rPr sz="2100" b="1" spc="-5" dirty="0">
                <a:solidFill>
                  <a:srgbClr val="FFFFFF"/>
                </a:solidFill>
                <a:latin typeface="Arial"/>
                <a:cs typeface="Arial"/>
              </a:rPr>
              <a:t>hemorrhage</a:t>
            </a:r>
            <a:r>
              <a:rPr sz="2100" b="1" spc="-15" dirty="0">
                <a:solidFill>
                  <a:srgbClr val="FFFFFF"/>
                </a:solidFill>
                <a:latin typeface="Arial"/>
                <a:cs typeface="Arial"/>
              </a:rPr>
              <a:t> </a:t>
            </a:r>
            <a:r>
              <a:rPr sz="2100" b="1" spc="-5" dirty="0">
                <a:solidFill>
                  <a:srgbClr val="FFFFFF"/>
                </a:solidFill>
                <a:latin typeface="Arial"/>
                <a:cs typeface="Arial"/>
              </a:rPr>
              <a:t>control</a:t>
            </a:r>
            <a:r>
              <a:rPr sz="2100" b="1" spc="5" dirty="0">
                <a:solidFill>
                  <a:srgbClr val="FFFFFF"/>
                </a:solidFill>
                <a:latin typeface="Arial"/>
                <a:cs typeface="Arial"/>
              </a:rPr>
              <a:t> </a:t>
            </a:r>
            <a:r>
              <a:rPr sz="2100" b="1" spc="-5" dirty="0">
                <a:solidFill>
                  <a:srgbClr val="FFFFFF"/>
                </a:solidFill>
                <a:latin typeface="Arial"/>
                <a:cs typeface="Arial"/>
              </a:rPr>
              <a:t>measures</a:t>
            </a:r>
            <a:r>
              <a:rPr sz="2100" b="1" spc="-15" dirty="0">
                <a:solidFill>
                  <a:srgbClr val="FFFFFF"/>
                </a:solidFill>
                <a:latin typeface="Arial"/>
                <a:cs typeface="Arial"/>
              </a:rPr>
              <a:t> </a:t>
            </a:r>
            <a:r>
              <a:rPr sz="2100" b="1" spc="-5" dirty="0">
                <a:solidFill>
                  <a:srgbClr val="FFFFFF"/>
                </a:solidFill>
                <a:latin typeface="Arial"/>
                <a:cs typeface="Arial"/>
              </a:rPr>
              <a:t>have been</a:t>
            </a:r>
            <a:r>
              <a:rPr sz="2100" b="1" spc="-10" dirty="0">
                <a:solidFill>
                  <a:srgbClr val="FFFFFF"/>
                </a:solidFill>
                <a:latin typeface="Arial"/>
                <a:cs typeface="Arial"/>
              </a:rPr>
              <a:t> </a:t>
            </a:r>
            <a:r>
              <a:rPr sz="2100" b="1" spc="-5" dirty="0">
                <a:solidFill>
                  <a:srgbClr val="FFFFFF"/>
                </a:solidFill>
                <a:latin typeface="Arial"/>
                <a:cs typeface="Arial"/>
              </a:rPr>
              <a:t>applied</a:t>
            </a:r>
            <a:r>
              <a:rPr sz="2100" b="1" spc="15" dirty="0">
                <a:solidFill>
                  <a:srgbClr val="FFFFFF"/>
                </a:solidFill>
                <a:latin typeface="Arial"/>
                <a:cs typeface="Arial"/>
              </a:rPr>
              <a:t> </a:t>
            </a:r>
            <a:r>
              <a:rPr sz="2100" b="1" dirty="0">
                <a:solidFill>
                  <a:srgbClr val="FFFFFF"/>
                </a:solidFill>
                <a:latin typeface="Arial"/>
                <a:cs typeface="Arial"/>
              </a:rPr>
              <a:t>and</a:t>
            </a:r>
            <a:r>
              <a:rPr sz="2100" b="1" spc="-5" dirty="0">
                <a:solidFill>
                  <a:srgbClr val="FFFFFF"/>
                </a:solidFill>
                <a:latin typeface="Arial"/>
                <a:cs typeface="Arial"/>
              </a:rPr>
              <a:t> fluid </a:t>
            </a:r>
            <a:r>
              <a:rPr sz="2100" b="1" dirty="0">
                <a:solidFill>
                  <a:srgbClr val="FFFFFF"/>
                </a:solidFill>
                <a:latin typeface="Arial"/>
                <a:cs typeface="Arial"/>
              </a:rPr>
              <a:t> </a:t>
            </a:r>
            <a:r>
              <a:rPr sz="2100" b="1" spc="-5" dirty="0">
                <a:solidFill>
                  <a:srgbClr val="FFFFFF"/>
                </a:solidFill>
                <a:latin typeface="Arial"/>
                <a:cs typeface="Arial"/>
              </a:rPr>
              <a:t>resuscitation</a:t>
            </a:r>
            <a:r>
              <a:rPr sz="2100" b="1" dirty="0">
                <a:solidFill>
                  <a:srgbClr val="FFFFFF"/>
                </a:solidFill>
                <a:latin typeface="Arial"/>
                <a:cs typeface="Arial"/>
              </a:rPr>
              <a:t> does not</a:t>
            </a:r>
            <a:r>
              <a:rPr sz="2100" b="1" spc="15" dirty="0">
                <a:solidFill>
                  <a:srgbClr val="FFFFFF"/>
                </a:solidFill>
                <a:latin typeface="Arial"/>
                <a:cs typeface="Arial"/>
              </a:rPr>
              <a:t> </a:t>
            </a:r>
            <a:r>
              <a:rPr sz="2100" b="1" spc="-5" dirty="0">
                <a:solidFill>
                  <a:srgbClr val="FFFFFF"/>
                </a:solidFill>
                <a:latin typeface="Arial"/>
                <a:cs typeface="Arial"/>
              </a:rPr>
              <a:t>improve</a:t>
            </a:r>
            <a:r>
              <a:rPr sz="2100" b="1" dirty="0">
                <a:solidFill>
                  <a:srgbClr val="FFFFFF"/>
                </a:solidFill>
                <a:latin typeface="Arial"/>
                <a:cs typeface="Arial"/>
              </a:rPr>
              <a:t> shock</a:t>
            </a:r>
            <a:r>
              <a:rPr sz="2100" b="1" spc="-5" dirty="0">
                <a:solidFill>
                  <a:srgbClr val="FFFFFF"/>
                </a:solidFill>
                <a:latin typeface="Arial"/>
                <a:cs typeface="Arial"/>
              </a:rPr>
              <a:t> (refractory shock),</a:t>
            </a:r>
            <a:r>
              <a:rPr sz="2100" b="1" dirty="0">
                <a:solidFill>
                  <a:srgbClr val="FFFFFF"/>
                </a:solidFill>
                <a:latin typeface="Arial"/>
                <a:cs typeface="Arial"/>
              </a:rPr>
              <a:t> </a:t>
            </a:r>
            <a:r>
              <a:rPr sz="2100" b="1" spc="-5" dirty="0">
                <a:solidFill>
                  <a:srgbClr val="FFFFFF"/>
                </a:solidFill>
                <a:latin typeface="Arial"/>
                <a:cs typeface="Arial"/>
              </a:rPr>
              <a:t>what</a:t>
            </a:r>
            <a:r>
              <a:rPr sz="2100" b="1" spc="10" dirty="0">
                <a:solidFill>
                  <a:srgbClr val="FFFFFF"/>
                </a:solidFill>
                <a:latin typeface="Arial"/>
                <a:cs typeface="Arial"/>
              </a:rPr>
              <a:t> </a:t>
            </a:r>
            <a:r>
              <a:rPr sz="2100" b="1" spc="-5" dirty="0">
                <a:solidFill>
                  <a:srgbClr val="FFFFFF"/>
                </a:solidFill>
                <a:latin typeface="Arial"/>
                <a:cs typeface="Arial"/>
              </a:rPr>
              <a:t>potentially </a:t>
            </a:r>
            <a:r>
              <a:rPr sz="2100" b="1" spc="-570" dirty="0">
                <a:solidFill>
                  <a:srgbClr val="FFFFFF"/>
                </a:solidFill>
                <a:latin typeface="Arial"/>
                <a:cs typeface="Arial"/>
              </a:rPr>
              <a:t> </a:t>
            </a:r>
            <a:r>
              <a:rPr sz="2100" b="1" spc="-5" dirty="0">
                <a:solidFill>
                  <a:srgbClr val="FFFFFF"/>
                </a:solidFill>
                <a:latin typeface="Arial"/>
                <a:cs typeface="Arial"/>
              </a:rPr>
              <a:t>unrecognized</a:t>
            </a:r>
            <a:r>
              <a:rPr sz="2100" b="1" spc="10" dirty="0">
                <a:solidFill>
                  <a:srgbClr val="FFFFFF"/>
                </a:solidFill>
                <a:latin typeface="Arial"/>
                <a:cs typeface="Arial"/>
              </a:rPr>
              <a:t> </a:t>
            </a:r>
            <a:r>
              <a:rPr sz="2100" b="1" spc="-5" dirty="0">
                <a:solidFill>
                  <a:srgbClr val="FFFFFF"/>
                </a:solidFill>
                <a:latin typeface="Arial"/>
                <a:cs typeface="Arial"/>
              </a:rPr>
              <a:t>injury</a:t>
            </a:r>
            <a:r>
              <a:rPr sz="2100" b="1" spc="15" dirty="0">
                <a:solidFill>
                  <a:srgbClr val="FFFFFF"/>
                </a:solidFill>
                <a:latin typeface="Arial"/>
                <a:cs typeface="Arial"/>
              </a:rPr>
              <a:t> </a:t>
            </a:r>
            <a:r>
              <a:rPr sz="2100" b="1" spc="-5" dirty="0">
                <a:solidFill>
                  <a:srgbClr val="FFFFFF"/>
                </a:solidFill>
                <a:latin typeface="Arial"/>
                <a:cs typeface="Arial"/>
              </a:rPr>
              <a:t>should</a:t>
            </a:r>
            <a:r>
              <a:rPr sz="2100" b="1" spc="20" dirty="0">
                <a:solidFill>
                  <a:srgbClr val="FFFFFF"/>
                </a:solidFill>
                <a:latin typeface="Arial"/>
                <a:cs typeface="Arial"/>
              </a:rPr>
              <a:t> </a:t>
            </a:r>
            <a:r>
              <a:rPr sz="2100" b="1" dirty="0">
                <a:solidFill>
                  <a:srgbClr val="FFFFFF"/>
                </a:solidFill>
                <a:latin typeface="Arial"/>
                <a:cs typeface="Arial"/>
              </a:rPr>
              <a:t>be </a:t>
            </a:r>
            <a:r>
              <a:rPr sz="2100" b="1" spc="-5" dirty="0">
                <a:solidFill>
                  <a:srgbClr val="FFFFFF"/>
                </a:solidFill>
                <a:latin typeface="Arial"/>
                <a:cs typeface="Arial"/>
              </a:rPr>
              <a:t>considered,</a:t>
            </a:r>
            <a:r>
              <a:rPr sz="2100" b="1" dirty="0">
                <a:solidFill>
                  <a:srgbClr val="FFFFFF"/>
                </a:solidFill>
                <a:latin typeface="Arial"/>
                <a:cs typeface="Arial"/>
              </a:rPr>
              <a:t> and</a:t>
            </a:r>
            <a:r>
              <a:rPr sz="2100" b="1" spc="15" dirty="0">
                <a:solidFill>
                  <a:srgbClr val="FFFFFF"/>
                </a:solidFill>
                <a:latin typeface="Arial"/>
                <a:cs typeface="Arial"/>
              </a:rPr>
              <a:t> </a:t>
            </a:r>
            <a:r>
              <a:rPr sz="2100" b="1" dirty="0">
                <a:solidFill>
                  <a:srgbClr val="FFFFFF"/>
                </a:solidFill>
                <a:latin typeface="Arial"/>
                <a:cs typeface="Arial"/>
              </a:rPr>
              <a:t>how</a:t>
            </a:r>
            <a:r>
              <a:rPr sz="2100" b="1" spc="20" dirty="0">
                <a:solidFill>
                  <a:srgbClr val="FFFFFF"/>
                </a:solidFill>
                <a:latin typeface="Arial"/>
                <a:cs typeface="Arial"/>
              </a:rPr>
              <a:t> </a:t>
            </a:r>
            <a:r>
              <a:rPr sz="2100" b="1" spc="-5" dirty="0">
                <a:solidFill>
                  <a:srgbClr val="FFFFFF"/>
                </a:solidFill>
                <a:latin typeface="Arial"/>
                <a:cs typeface="Arial"/>
              </a:rPr>
              <a:t>would</a:t>
            </a:r>
            <a:r>
              <a:rPr sz="2100" b="1" spc="25" dirty="0">
                <a:solidFill>
                  <a:srgbClr val="FFFFFF"/>
                </a:solidFill>
                <a:latin typeface="Arial"/>
                <a:cs typeface="Arial"/>
              </a:rPr>
              <a:t> </a:t>
            </a:r>
            <a:r>
              <a:rPr sz="2100" b="1" dirty="0">
                <a:solidFill>
                  <a:srgbClr val="FFFFFF"/>
                </a:solidFill>
                <a:latin typeface="Arial"/>
                <a:cs typeface="Arial"/>
              </a:rPr>
              <a:t>you</a:t>
            </a:r>
            <a:r>
              <a:rPr sz="2100" b="1" spc="10" dirty="0">
                <a:solidFill>
                  <a:srgbClr val="FFFFFF"/>
                </a:solidFill>
                <a:latin typeface="Arial"/>
                <a:cs typeface="Arial"/>
              </a:rPr>
              <a:t> </a:t>
            </a:r>
            <a:r>
              <a:rPr sz="2100" b="1" spc="-5" dirty="0">
                <a:solidFill>
                  <a:srgbClr val="FFFFFF"/>
                </a:solidFill>
                <a:latin typeface="Arial"/>
                <a:cs typeface="Arial"/>
              </a:rPr>
              <a:t>treat it?</a:t>
            </a:r>
            <a:endParaRPr sz="2100">
              <a:latin typeface="Arial"/>
              <a:cs typeface="Arial"/>
            </a:endParaRPr>
          </a:p>
          <a:p>
            <a:pPr marL="12700" marR="5080">
              <a:lnSpc>
                <a:spcPts val="4920"/>
              </a:lnSpc>
              <a:spcBef>
                <a:spcPts val="365"/>
              </a:spcBef>
            </a:pPr>
            <a:r>
              <a:rPr sz="2100" b="1" spc="-5" dirty="0">
                <a:solidFill>
                  <a:srgbClr val="FFFFFF"/>
                </a:solidFill>
                <a:latin typeface="Arial"/>
                <a:cs typeface="Arial"/>
              </a:rPr>
              <a:t>Should</a:t>
            </a:r>
            <a:r>
              <a:rPr sz="2100" b="1" spc="30" dirty="0">
                <a:solidFill>
                  <a:srgbClr val="FFFFFF"/>
                </a:solidFill>
                <a:latin typeface="Arial"/>
                <a:cs typeface="Arial"/>
              </a:rPr>
              <a:t> </a:t>
            </a:r>
            <a:r>
              <a:rPr sz="2100" b="1" dirty="0">
                <a:solidFill>
                  <a:srgbClr val="FFFFFF"/>
                </a:solidFill>
                <a:latin typeface="Arial"/>
                <a:cs typeface="Arial"/>
              </a:rPr>
              <a:t>you </a:t>
            </a:r>
            <a:r>
              <a:rPr sz="2100" b="1" spc="-5" dirty="0">
                <a:solidFill>
                  <a:srgbClr val="FFFFFF"/>
                </a:solidFill>
                <a:latin typeface="Arial"/>
                <a:cs typeface="Arial"/>
              </a:rPr>
              <a:t>establish</a:t>
            </a:r>
            <a:r>
              <a:rPr sz="2100" b="1" dirty="0">
                <a:solidFill>
                  <a:srgbClr val="FFFFFF"/>
                </a:solidFill>
                <a:latin typeface="Arial"/>
                <a:cs typeface="Arial"/>
              </a:rPr>
              <a:t> </a:t>
            </a:r>
            <a:r>
              <a:rPr sz="2100" b="1" spc="-5" dirty="0">
                <a:solidFill>
                  <a:srgbClr val="FFFFFF"/>
                </a:solidFill>
                <a:latin typeface="Arial"/>
                <a:cs typeface="Arial"/>
              </a:rPr>
              <a:t>IV</a:t>
            </a:r>
            <a:r>
              <a:rPr sz="2100" b="1" spc="10" dirty="0">
                <a:solidFill>
                  <a:srgbClr val="FFFFFF"/>
                </a:solidFill>
                <a:latin typeface="Arial"/>
                <a:cs typeface="Arial"/>
              </a:rPr>
              <a:t> </a:t>
            </a:r>
            <a:r>
              <a:rPr sz="2100" b="1" spc="-5" dirty="0">
                <a:solidFill>
                  <a:srgbClr val="FFFFFF"/>
                </a:solidFill>
                <a:latin typeface="Arial"/>
                <a:cs typeface="Arial"/>
              </a:rPr>
              <a:t>access </a:t>
            </a:r>
            <a:r>
              <a:rPr sz="2100" b="1" dirty="0">
                <a:solidFill>
                  <a:srgbClr val="FFFFFF"/>
                </a:solidFill>
                <a:latin typeface="Arial"/>
                <a:cs typeface="Arial"/>
              </a:rPr>
              <a:t>on </a:t>
            </a:r>
            <a:r>
              <a:rPr sz="2100" b="1" spc="-5" dirty="0">
                <a:solidFill>
                  <a:srgbClr val="FFFFFF"/>
                </a:solidFill>
                <a:latin typeface="Arial"/>
                <a:cs typeface="Arial"/>
              </a:rPr>
              <a:t>all</a:t>
            </a:r>
            <a:r>
              <a:rPr sz="2100" b="1" spc="5" dirty="0">
                <a:solidFill>
                  <a:srgbClr val="FFFFFF"/>
                </a:solidFill>
                <a:latin typeface="Arial"/>
                <a:cs typeface="Arial"/>
              </a:rPr>
              <a:t> </a:t>
            </a:r>
            <a:r>
              <a:rPr sz="2100" b="1" spc="-5" dirty="0">
                <a:solidFill>
                  <a:srgbClr val="FFFFFF"/>
                </a:solidFill>
                <a:latin typeface="Arial"/>
                <a:cs typeface="Arial"/>
              </a:rPr>
              <a:t>casualties in</a:t>
            </a:r>
            <a:r>
              <a:rPr sz="2100" b="1" dirty="0">
                <a:solidFill>
                  <a:srgbClr val="FFFFFF"/>
                </a:solidFill>
                <a:latin typeface="Arial"/>
                <a:cs typeface="Arial"/>
              </a:rPr>
              <a:t> </a:t>
            </a:r>
            <a:r>
              <a:rPr sz="2100" b="1" spc="-5" dirty="0">
                <a:solidFill>
                  <a:srgbClr val="FFFFFF"/>
                </a:solidFill>
                <a:latin typeface="Arial"/>
                <a:cs typeface="Arial"/>
              </a:rPr>
              <a:t>case </a:t>
            </a:r>
            <a:r>
              <a:rPr sz="2100" b="1" dirty="0">
                <a:solidFill>
                  <a:srgbClr val="FFFFFF"/>
                </a:solidFill>
                <a:latin typeface="Arial"/>
                <a:cs typeface="Arial"/>
              </a:rPr>
              <a:t>they</a:t>
            </a:r>
            <a:r>
              <a:rPr sz="2100" b="1" spc="-5" dirty="0">
                <a:solidFill>
                  <a:srgbClr val="FFFFFF"/>
                </a:solidFill>
                <a:latin typeface="Arial"/>
                <a:cs typeface="Arial"/>
              </a:rPr>
              <a:t> deteriorate? </a:t>
            </a:r>
            <a:r>
              <a:rPr sz="2100" b="1" spc="-565" dirty="0">
                <a:solidFill>
                  <a:srgbClr val="FFFFFF"/>
                </a:solidFill>
                <a:latin typeface="Arial"/>
                <a:cs typeface="Arial"/>
              </a:rPr>
              <a:t> </a:t>
            </a:r>
            <a:r>
              <a:rPr sz="2100" b="1" spc="-5" dirty="0">
                <a:solidFill>
                  <a:srgbClr val="FFFFFF"/>
                </a:solidFill>
                <a:latin typeface="Arial"/>
                <a:cs typeface="Arial"/>
              </a:rPr>
              <a:t>What</a:t>
            </a:r>
            <a:r>
              <a:rPr sz="2100" b="1" spc="5" dirty="0">
                <a:solidFill>
                  <a:srgbClr val="FFFFFF"/>
                </a:solidFill>
                <a:latin typeface="Arial"/>
                <a:cs typeface="Arial"/>
              </a:rPr>
              <a:t> </a:t>
            </a:r>
            <a:r>
              <a:rPr sz="2100" b="1" spc="-5" dirty="0">
                <a:solidFill>
                  <a:srgbClr val="FFFFFF"/>
                </a:solidFill>
                <a:latin typeface="Arial"/>
                <a:cs typeface="Arial"/>
              </a:rPr>
              <a:t>is</a:t>
            </a:r>
            <a:r>
              <a:rPr sz="2100" b="1" spc="5" dirty="0">
                <a:solidFill>
                  <a:srgbClr val="FFFFFF"/>
                </a:solidFill>
                <a:latin typeface="Arial"/>
                <a:cs typeface="Arial"/>
              </a:rPr>
              <a:t> </a:t>
            </a:r>
            <a:r>
              <a:rPr sz="2100" b="1" dirty="0">
                <a:solidFill>
                  <a:srgbClr val="FFFFFF"/>
                </a:solidFill>
                <a:latin typeface="Arial"/>
                <a:cs typeface="Arial"/>
              </a:rPr>
              <a:t>the </a:t>
            </a:r>
            <a:r>
              <a:rPr sz="2100" b="1" spc="-5" dirty="0">
                <a:solidFill>
                  <a:srgbClr val="FFFFFF"/>
                </a:solidFill>
                <a:latin typeface="Arial"/>
                <a:cs typeface="Arial"/>
              </a:rPr>
              <a:t>proper protocol</a:t>
            </a:r>
            <a:r>
              <a:rPr sz="2100" b="1" spc="10" dirty="0">
                <a:solidFill>
                  <a:srgbClr val="FFFFFF"/>
                </a:solidFill>
                <a:latin typeface="Arial"/>
                <a:cs typeface="Arial"/>
              </a:rPr>
              <a:t> </a:t>
            </a:r>
            <a:r>
              <a:rPr sz="2100" b="1" dirty="0">
                <a:solidFill>
                  <a:srgbClr val="FFFFFF"/>
                </a:solidFill>
                <a:latin typeface="Arial"/>
                <a:cs typeface="Arial"/>
              </a:rPr>
              <a:t>for </a:t>
            </a:r>
            <a:r>
              <a:rPr sz="2100" b="1" spc="-5" dirty="0">
                <a:solidFill>
                  <a:srgbClr val="FFFFFF"/>
                </a:solidFill>
                <a:latin typeface="Arial"/>
                <a:cs typeface="Arial"/>
              </a:rPr>
              <a:t>administering</a:t>
            </a:r>
            <a:r>
              <a:rPr sz="2100" b="1" dirty="0">
                <a:solidFill>
                  <a:srgbClr val="FFFFFF"/>
                </a:solidFill>
                <a:latin typeface="Arial"/>
                <a:cs typeface="Arial"/>
              </a:rPr>
              <a:t> </a:t>
            </a:r>
            <a:r>
              <a:rPr sz="2100" b="1" spc="-5" dirty="0">
                <a:solidFill>
                  <a:srgbClr val="FFFFFF"/>
                </a:solidFill>
                <a:latin typeface="Arial"/>
                <a:cs typeface="Arial"/>
              </a:rPr>
              <a:t>tranexamic</a:t>
            </a:r>
            <a:r>
              <a:rPr sz="2100" b="1" spc="-15" dirty="0">
                <a:solidFill>
                  <a:srgbClr val="FFFFFF"/>
                </a:solidFill>
                <a:latin typeface="Arial"/>
                <a:cs typeface="Arial"/>
              </a:rPr>
              <a:t> </a:t>
            </a:r>
            <a:r>
              <a:rPr sz="2100" b="1" spc="-5" dirty="0">
                <a:solidFill>
                  <a:srgbClr val="FFFFFF"/>
                </a:solidFill>
                <a:latin typeface="Arial"/>
                <a:cs typeface="Arial"/>
              </a:rPr>
              <a:t>acid?</a:t>
            </a:r>
            <a:endParaRPr sz="2100">
              <a:latin typeface="Arial"/>
              <a:cs typeface="Arial"/>
            </a:endParaRPr>
          </a:p>
        </p:txBody>
      </p:sp>
      <p:sp>
        <p:nvSpPr>
          <p:cNvPr id="6" name="object 6"/>
          <p:cNvSpPr txBox="1">
            <a:spLocks noGrp="1"/>
          </p:cNvSpPr>
          <p:nvPr>
            <p:ph type="title"/>
          </p:nvPr>
        </p:nvSpPr>
        <p:spPr>
          <a:xfrm>
            <a:off x="3609394" y="829289"/>
            <a:ext cx="4979670"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CHECK</a:t>
            </a:r>
            <a:r>
              <a:rPr sz="3600" spc="-40" dirty="0">
                <a:solidFill>
                  <a:srgbClr val="FFFFFF"/>
                </a:solidFill>
              </a:rPr>
              <a:t> </a:t>
            </a:r>
            <a:r>
              <a:rPr sz="3600" dirty="0">
                <a:solidFill>
                  <a:srgbClr val="FFFFFF"/>
                </a:solidFill>
              </a:rPr>
              <a:t>ON</a:t>
            </a:r>
            <a:r>
              <a:rPr sz="3600" spc="-45" dirty="0">
                <a:solidFill>
                  <a:srgbClr val="FFFFFF"/>
                </a:solidFill>
              </a:rPr>
              <a:t> </a:t>
            </a:r>
            <a:r>
              <a:rPr sz="3600" dirty="0">
                <a:solidFill>
                  <a:srgbClr val="FFFFFF"/>
                </a:solidFill>
              </a:rPr>
              <a:t>LEARNING</a:t>
            </a:r>
            <a:endParaRPr sz="3600"/>
          </a:p>
        </p:txBody>
      </p:sp>
      <p:pic>
        <p:nvPicPr>
          <p:cNvPr id="7" name="object 7"/>
          <p:cNvPicPr/>
          <p:nvPr/>
        </p:nvPicPr>
        <p:blipFill>
          <a:blip r:embed="rId4" cstate="print"/>
          <a:stretch>
            <a:fillRect/>
          </a:stretch>
        </p:blipFill>
        <p:spPr>
          <a:xfrm>
            <a:off x="1131570" y="1712214"/>
            <a:ext cx="573785" cy="608075"/>
          </a:xfrm>
          <a:prstGeom prst="rect">
            <a:avLst/>
          </a:prstGeom>
        </p:spPr>
      </p:pic>
      <p:pic>
        <p:nvPicPr>
          <p:cNvPr id="8" name="object 8"/>
          <p:cNvPicPr/>
          <p:nvPr/>
        </p:nvPicPr>
        <p:blipFill>
          <a:blip r:embed="rId4" cstate="print"/>
          <a:stretch>
            <a:fillRect/>
          </a:stretch>
        </p:blipFill>
        <p:spPr>
          <a:xfrm>
            <a:off x="1135380" y="2519933"/>
            <a:ext cx="573785" cy="607301"/>
          </a:xfrm>
          <a:prstGeom prst="rect">
            <a:avLst/>
          </a:prstGeom>
        </p:spPr>
      </p:pic>
      <p:pic>
        <p:nvPicPr>
          <p:cNvPr id="9" name="object 9"/>
          <p:cNvPicPr/>
          <p:nvPr/>
        </p:nvPicPr>
        <p:blipFill>
          <a:blip r:embed="rId4" cstate="print"/>
          <a:stretch>
            <a:fillRect/>
          </a:stretch>
        </p:blipFill>
        <p:spPr>
          <a:xfrm>
            <a:off x="1131569" y="3518915"/>
            <a:ext cx="573785" cy="607313"/>
          </a:xfrm>
          <a:prstGeom prst="rect">
            <a:avLst/>
          </a:prstGeom>
        </p:spPr>
      </p:pic>
      <p:pic>
        <p:nvPicPr>
          <p:cNvPr id="10" name="object 10"/>
          <p:cNvPicPr/>
          <p:nvPr/>
        </p:nvPicPr>
        <p:blipFill>
          <a:blip r:embed="rId4" cstate="print"/>
          <a:stretch>
            <a:fillRect/>
          </a:stretch>
        </p:blipFill>
        <p:spPr>
          <a:xfrm>
            <a:off x="1119377" y="4517898"/>
            <a:ext cx="573785" cy="607313"/>
          </a:xfrm>
          <a:prstGeom prst="rect">
            <a:avLst/>
          </a:prstGeom>
        </p:spPr>
      </p:pic>
      <p:pic>
        <p:nvPicPr>
          <p:cNvPr id="11" name="object 11"/>
          <p:cNvPicPr/>
          <p:nvPr/>
        </p:nvPicPr>
        <p:blipFill>
          <a:blip r:embed="rId4" cstate="print"/>
          <a:stretch>
            <a:fillRect/>
          </a:stretch>
        </p:blipFill>
        <p:spPr>
          <a:xfrm>
            <a:off x="1123188" y="5176265"/>
            <a:ext cx="573785" cy="608063"/>
          </a:xfrm>
          <a:prstGeom prst="rect">
            <a:avLst/>
          </a:prstGeom>
        </p:spPr>
      </p:pic>
      <p:sp>
        <p:nvSpPr>
          <p:cNvPr id="13" name="object 13"/>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30</a:t>
            </a:fld>
            <a:endParaRPr dirty="0"/>
          </a:p>
        </p:txBody>
      </p:sp>
      <p:sp>
        <p:nvSpPr>
          <p:cNvPr id="14" name="object 1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13335">
              <a:lnSpc>
                <a:spcPct val="100000"/>
              </a:lnSpc>
              <a:spcBef>
                <a:spcPts val="95"/>
              </a:spcBef>
            </a:pPr>
            <a:r>
              <a:rPr spc="-5" dirty="0"/>
              <a:t>Module</a:t>
            </a:r>
            <a:r>
              <a:rPr dirty="0"/>
              <a:t> </a:t>
            </a:r>
            <a:r>
              <a:rPr spc="-5" dirty="0"/>
              <a:t>10:</a:t>
            </a:r>
            <a:r>
              <a:rPr spc="-10" dirty="0"/>
              <a:t> Shock</a:t>
            </a:r>
            <a:r>
              <a:rPr spc="10" dirty="0"/>
              <a:t> </a:t>
            </a:r>
            <a:r>
              <a:rPr spc="-5" dirty="0"/>
              <a:t>Recognition</a:t>
            </a:r>
            <a:r>
              <a:rPr spc="15" dirty="0"/>
              <a:t> </a:t>
            </a:r>
            <a:r>
              <a:rPr spc="-5" dirty="0"/>
              <a:t>and</a:t>
            </a:r>
            <a:r>
              <a:rPr dirty="0"/>
              <a:t> </a:t>
            </a:r>
            <a:r>
              <a:rPr spc="-10" dirty="0"/>
              <a:t>Management</a:t>
            </a:r>
          </a:p>
        </p:txBody>
      </p:sp>
      <p:pic>
        <p:nvPicPr>
          <p:cNvPr id="3" name="object 3"/>
          <p:cNvPicPr/>
          <p:nvPr/>
        </p:nvPicPr>
        <p:blipFill>
          <a:blip r:embed="rId2" cstate="print"/>
          <a:stretch>
            <a:fillRect/>
          </a:stretch>
        </p:blipFill>
        <p:spPr>
          <a:xfrm>
            <a:off x="309372" y="255270"/>
            <a:ext cx="1172717" cy="656081"/>
          </a:xfrm>
          <a:prstGeom prst="rect">
            <a:avLst/>
          </a:prstGeom>
        </p:spPr>
      </p:pic>
      <p:sp>
        <p:nvSpPr>
          <p:cNvPr id="4" name="object 4"/>
          <p:cNvSpPr txBox="1"/>
          <p:nvPr/>
        </p:nvSpPr>
        <p:spPr>
          <a:xfrm>
            <a:off x="2695320" y="2915902"/>
            <a:ext cx="6800850" cy="939800"/>
          </a:xfrm>
          <a:prstGeom prst="rect">
            <a:avLst/>
          </a:prstGeom>
        </p:spPr>
        <p:txBody>
          <a:bodyPr vert="horz" wrap="square" lIns="0" tIns="12700" rIns="0" bIns="0" rtlCol="0">
            <a:spAutoFit/>
          </a:bodyPr>
          <a:lstStyle/>
          <a:p>
            <a:pPr marL="12700">
              <a:lnSpc>
                <a:spcPct val="100000"/>
              </a:lnSpc>
              <a:spcBef>
                <a:spcPts val="100"/>
              </a:spcBef>
            </a:pPr>
            <a:r>
              <a:rPr sz="6000" b="1" spc="-5" dirty="0">
                <a:solidFill>
                  <a:srgbClr val="FFFFFF"/>
                </a:solidFill>
                <a:latin typeface="Arial"/>
                <a:cs typeface="Arial"/>
              </a:rPr>
              <a:t>ANY</a:t>
            </a:r>
            <a:r>
              <a:rPr sz="6000" b="1" spc="-85" dirty="0">
                <a:solidFill>
                  <a:srgbClr val="FFFFFF"/>
                </a:solidFill>
                <a:latin typeface="Arial"/>
                <a:cs typeface="Arial"/>
              </a:rPr>
              <a:t> </a:t>
            </a:r>
            <a:r>
              <a:rPr sz="6000" b="1" dirty="0">
                <a:solidFill>
                  <a:srgbClr val="FFFFFF"/>
                </a:solidFill>
                <a:latin typeface="Arial"/>
                <a:cs typeface="Arial"/>
              </a:rPr>
              <a:t>QUESTIONS?</a:t>
            </a:r>
            <a:endParaRPr sz="6000">
              <a:latin typeface="Arial"/>
              <a:cs typeface="Arial"/>
            </a:endParaRPr>
          </a:p>
        </p:txBody>
      </p:sp>
      <p:pic>
        <p:nvPicPr>
          <p:cNvPr id="5" name="object 5"/>
          <p:cNvPicPr/>
          <p:nvPr/>
        </p:nvPicPr>
        <p:blipFill>
          <a:blip r:embed="rId3" cstate="print"/>
          <a:stretch>
            <a:fillRect/>
          </a:stretch>
        </p:blipFill>
        <p:spPr>
          <a:xfrm>
            <a:off x="8596121" y="1441703"/>
            <a:ext cx="1523998" cy="1434845"/>
          </a:xfrm>
          <a:prstGeom prst="rect">
            <a:avLst/>
          </a:prstGeom>
        </p:spPr>
      </p:pic>
      <p:pic>
        <p:nvPicPr>
          <p:cNvPr id="6" name="object 6"/>
          <p:cNvPicPr/>
          <p:nvPr/>
        </p:nvPicPr>
        <p:blipFill>
          <a:blip r:embed="rId4" cstate="print"/>
          <a:stretch>
            <a:fillRect/>
          </a:stretch>
        </p:blipFill>
        <p:spPr>
          <a:xfrm>
            <a:off x="7223759" y="4335018"/>
            <a:ext cx="2514599" cy="1828799"/>
          </a:xfrm>
          <a:prstGeom prst="rect">
            <a:avLst/>
          </a:prstGeom>
        </p:spPr>
      </p:pic>
      <p:grpSp>
        <p:nvGrpSpPr>
          <p:cNvPr id="7" name="object 7"/>
          <p:cNvGrpSpPr/>
          <p:nvPr/>
        </p:nvGrpSpPr>
        <p:grpSpPr>
          <a:xfrm>
            <a:off x="198745" y="1300128"/>
            <a:ext cx="3277870" cy="3007360"/>
            <a:chOff x="198745" y="1300128"/>
            <a:chExt cx="3277870" cy="3007360"/>
          </a:xfrm>
        </p:grpSpPr>
        <p:pic>
          <p:nvPicPr>
            <p:cNvPr id="8" name="object 8"/>
            <p:cNvPicPr/>
            <p:nvPr/>
          </p:nvPicPr>
          <p:blipFill>
            <a:blip r:embed="rId5" cstate="print"/>
            <a:stretch>
              <a:fillRect/>
            </a:stretch>
          </p:blipFill>
          <p:spPr>
            <a:xfrm>
              <a:off x="1329842" y="1300128"/>
              <a:ext cx="2146246" cy="2128871"/>
            </a:xfrm>
            <a:prstGeom prst="rect">
              <a:avLst/>
            </a:prstGeom>
          </p:spPr>
        </p:pic>
        <p:pic>
          <p:nvPicPr>
            <p:cNvPr id="9" name="object 9"/>
            <p:cNvPicPr/>
            <p:nvPr/>
          </p:nvPicPr>
          <p:blipFill>
            <a:blip r:embed="rId6" cstate="print"/>
            <a:stretch>
              <a:fillRect/>
            </a:stretch>
          </p:blipFill>
          <p:spPr>
            <a:xfrm>
              <a:off x="198745" y="2094814"/>
              <a:ext cx="2204208" cy="2212657"/>
            </a:xfrm>
            <a:prstGeom prst="rect">
              <a:avLst/>
            </a:prstGeom>
          </p:spPr>
        </p:pic>
      </p:grpSp>
      <p:sp>
        <p:nvSpPr>
          <p:cNvPr id="11" name="object 11"/>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31</a:t>
            </a:fld>
            <a:endParaRPr dirty="0"/>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163952" y="289778"/>
            <a:ext cx="5864860" cy="330200"/>
          </a:xfrm>
          <a:prstGeom prst="rect">
            <a:avLst/>
          </a:prstGeom>
        </p:spPr>
        <p:txBody>
          <a:bodyPr vert="horz" wrap="square" lIns="0" tIns="12065" rIns="0" bIns="0" rtlCol="0">
            <a:spAutoFit/>
          </a:bodyPr>
          <a:lstStyle/>
          <a:p>
            <a:pPr marL="12700">
              <a:lnSpc>
                <a:spcPct val="100000"/>
              </a:lnSpc>
              <a:spcBef>
                <a:spcPts val="95"/>
              </a:spcBef>
            </a:pPr>
            <a:r>
              <a:rPr sz="2000" b="1" spc="-5" dirty="0">
                <a:solidFill>
                  <a:srgbClr val="756F6F"/>
                </a:solidFill>
                <a:latin typeface="Arial"/>
                <a:cs typeface="Arial"/>
              </a:rPr>
              <a:t>Module</a:t>
            </a:r>
            <a:r>
              <a:rPr sz="2000" b="1" dirty="0">
                <a:solidFill>
                  <a:srgbClr val="756F6F"/>
                </a:solidFill>
                <a:latin typeface="Arial"/>
                <a:cs typeface="Arial"/>
              </a:rPr>
              <a:t> </a:t>
            </a:r>
            <a:r>
              <a:rPr sz="2000" b="1" spc="-5" dirty="0">
                <a:solidFill>
                  <a:srgbClr val="756F6F"/>
                </a:solidFill>
                <a:latin typeface="Arial"/>
                <a:cs typeface="Arial"/>
              </a:rPr>
              <a:t>10:</a:t>
            </a:r>
            <a:r>
              <a:rPr sz="2000" b="1" spc="-10" dirty="0">
                <a:solidFill>
                  <a:srgbClr val="756F6F"/>
                </a:solidFill>
                <a:latin typeface="Arial"/>
                <a:cs typeface="Arial"/>
              </a:rPr>
              <a:t> Shock</a:t>
            </a:r>
            <a:r>
              <a:rPr sz="2000" b="1" spc="10" dirty="0">
                <a:solidFill>
                  <a:srgbClr val="756F6F"/>
                </a:solidFill>
                <a:latin typeface="Arial"/>
                <a:cs typeface="Arial"/>
              </a:rPr>
              <a:t> </a:t>
            </a:r>
            <a:r>
              <a:rPr sz="2000" b="1" spc="-5" dirty="0">
                <a:solidFill>
                  <a:srgbClr val="756F6F"/>
                </a:solidFill>
                <a:latin typeface="Arial"/>
                <a:cs typeface="Arial"/>
              </a:rPr>
              <a:t>Recognition</a:t>
            </a:r>
            <a:r>
              <a:rPr sz="2000" b="1" spc="15" dirty="0">
                <a:solidFill>
                  <a:srgbClr val="756F6F"/>
                </a:solidFill>
                <a:latin typeface="Arial"/>
                <a:cs typeface="Arial"/>
              </a:rPr>
              <a:t> </a:t>
            </a:r>
            <a:r>
              <a:rPr sz="2000" b="1" spc="-5" dirty="0">
                <a:solidFill>
                  <a:srgbClr val="756F6F"/>
                </a:solidFill>
                <a:latin typeface="Arial"/>
                <a:cs typeface="Arial"/>
              </a:rPr>
              <a:t>and</a:t>
            </a:r>
            <a:r>
              <a:rPr sz="2000" b="1" dirty="0">
                <a:solidFill>
                  <a:srgbClr val="756F6F"/>
                </a:solidFill>
                <a:latin typeface="Arial"/>
                <a:cs typeface="Arial"/>
              </a:rPr>
              <a:t> </a:t>
            </a:r>
            <a:r>
              <a:rPr sz="2000" b="1" spc="-10" dirty="0">
                <a:solidFill>
                  <a:srgbClr val="756F6F"/>
                </a:solidFill>
                <a:latin typeface="Arial"/>
                <a:cs typeface="Arial"/>
              </a:rPr>
              <a:t>Management</a:t>
            </a:r>
            <a:endParaRPr sz="2000">
              <a:latin typeface="Arial"/>
              <a:cs typeface="Arial"/>
            </a:endParaRPr>
          </a:p>
        </p:txBody>
      </p:sp>
      <p:pic>
        <p:nvPicPr>
          <p:cNvPr id="3" name="object 3"/>
          <p:cNvPicPr/>
          <p:nvPr/>
        </p:nvPicPr>
        <p:blipFill>
          <a:blip r:embed="rId3" cstate="print"/>
          <a:stretch>
            <a:fillRect/>
          </a:stretch>
        </p:blipFill>
        <p:spPr>
          <a:xfrm>
            <a:off x="309372" y="255270"/>
            <a:ext cx="1172717" cy="656081"/>
          </a:xfrm>
          <a:prstGeom prst="rect">
            <a:avLst/>
          </a:prstGeom>
        </p:spPr>
      </p:pic>
      <p:grpSp>
        <p:nvGrpSpPr>
          <p:cNvPr id="4" name="object 4"/>
          <p:cNvGrpSpPr/>
          <p:nvPr/>
        </p:nvGrpSpPr>
        <p:grpSpPr>
          <a:xfrm>
            <a:off x="647700" y="1779775"/>
            <a:ext cx="5946140" cy="4467225"/>
            <a:chOff x="647700" y="1779775"/>
            <a:chExt cx="5946140" cy="4467225"/>
          </a:xfrm>
        </p:grpSpPr>
        <p:pic>
          <p:nvPicPr>
            <p:cNvPr id="5" name="object 5"/>
            <p:cNvPicPr/>
            <p:nvPr/>
          </p:nvPicPr>
          <p:blipFill>
            <a:blip r:embed="rId4" cstate="print"/>
            <a:stretch>
              <a:fillRect/>
            </a:stretch>
          </p:blipFill>
          <p:spPr>
            <a:xfrm>
              <a:off x="647700" y="1779775"/>
              <a:ext cx="5945873" cy="4466882"/>
            </a:xfrm>
            <a:prstGeom prst="rect">
              <a:avLst/>
            </a:prstGeom>
          </p:spPr>
        </p:pic>
        <p:pic>
          <p:nvPicPr>
            <p:cNvPr id="6" name="object 6"/>
            <p:cNvPicPr/>
            <p:nvPr/>
          </p:nvPicPr>
          <p:blipFill>
            <a:blip r:embed="rId5" cstate="print"/>
            <a:stretch>
              <a:fillRect/>
            </a:stretch>
          </p:blipFill>
          <p:spPr>
            <a:xfrm>
              <a:off x="3786366" y="4936877"/>
              <a:ext cx="1542707" cy="484860"/>
            </a:xfrm>
            <a:prstGeom prst="rect">
              <a:avLst/>
            </a:prstGeom>
          </p:spPr>
        </p:pic>
      </p:grpSp>
      <p:sp>
        <p:nvSpPr>
          <p:cNvPr id="7" name="object 7"/>
          <p:cNvSpPr txBox="1"/>
          <p:nvPr/>
        </p:nvSpPr>
        <p:spPr>
          <a:xfrm>
            <a:off x="6271181" y="1885252"/>
            <a:ext cx="5377180" cy="3954779"/>
          </a:xfrm>
          <a:prstGeom prst="rect">
            <a:avLst/>
          </a:prstGeom>
        </p:spPr>
        <p:txBody>
          <a:bodyPr vert="horz" wrap="square" lIns="0" tIns="12700" rIns="0" bIns="0" rtlCol="0">
            <a:spAutoFit/>
          </a:bodyPr>
          <a:lstStyle/>
          <a:p>
            <a:pPr marL="12700">
              <a:lnSpc>
                <a:spcPct val="100000"/>
              </a:lnSpc>
              <a:spcBef>
                <a:spcPts val="100"/>
              </a:spcBef>
            </a:pPr>
            <a:r>
              <a:rPr sz="2400" b="1" spc="-5" dirty="0">
                <a:latin typeface="Arial"/>
                <a:cs typeface="Arial"/>
              </a:rPr>
              <a:t>TCCC:</a:t>
            </a:r>
            <a:r>
              <a:rPr sz="2400" b="1" spc="-45" dirty="0">
                <a:latin typeface="Arial"/>
                <a:cs typeface="Arial"/>
              </a:rPr>
              <a:t> </a:t>
            </a:r>
            <a:r>
              <a:rPr sz="2400" b="1" spc="-5" dirty="0">
                <a:latin typeface="Arial"/>
                <a:cs typeface="Arial"/>
              </a:rPr>
              <a:t>Guidelines</a:t>
            </a:r>
            <a:endParaRPr sz="2400">
              <a:latin typeface="Arial"/>
              <a:cs typeface="Arial"/>
            </a:endParaRPr>
          </a:p>
          <a:p>
            <a:pPr marL="12700">
              <a:lnSpc>
                <a:spcPct val="100000"/>
              </a:lnSpc>
              <a:spcBef>
                <a:spcPts val="15"/>
              </a:spcBef>
            </a:pPr>
            <a:r>
              <a:rPr sz="1800" dirty="0">
                <a:latin typeface="Arial MT"/>
                <a:cs typeface="Arial MT"/>
              </a:rPr>
              <a:t>by</a:t>
            </a:r>
            <a:r>
              <a:rPr sz="1800" spc="-40" dirty="0">
                <a:latin typeface="Arial MT"/>
                <a:cs typeface="Arial MT"/>
              </a:rPr>
              <a:t> </a:t>
            </a:r>
            <a:r>
              <a:rPr sz="1800" spc="-5" dirty="0">
                <a:latin typeface="Arial MT"/>
                <a:cs typeface="Arial MT"/>
              </a:rPr>
              <a:t>JTS/CoTCCC</a:t>
            </a:r>
            <a:endParaRPr sz="1800">
              <a:latin typeface="Arial MT"/>
              <a:cs typeface="Arial MT"/>
            </a:endParaRPr>
          </a:p>
          <a:p>
            <a:pPr marL="12700" marR="5080">
              <a:lnSpc>
                <a:spcPct val="100400"/>
              </a:lnSpc>
              <a:spcBef>
                <a:spcPts val="990"/>
              </a:spcBef>
            </a:pPr>
            <a:r>
              <a:rPr sz="2000" spc="-5" dirty="0">
                <a:latin typeface="Calibri"/>
                <a:cs typeface="Calibri"/>
              </a:rPr>
              <a:t>These</a:t>
            </a:r>
            <a:r>
              <a:rPr sz="2000" spc="10" dirty="0">
                <a:latin typeface="Calibri"/>
                <a:cs typeface="Calibri"/>
              </a:rPr>
              <a:t> </a:t>
            </a:r>
            <a:r>
              <a:rPr sz="2000" spc="-5" dirty="0">
                <a:latin typeface="Calibri"/>
                <a:cs typeface="Calibri"/>
              </a:rPr>
              <a:t>guidelines,</a:t>
            </a:r>
            <a:r>
              <a:rPr sz="2000" spc="25" dirty="0">
                <a:latin typeface="Calibri"/>
                <a:cs typeface="Calibri"/>
              </a:rPr>
              <a:t> </a:t>
            </a:r>
            <a:r>
              <a:rPr sz="2000" spc="-5" dirty="0">
                <a:latin typeface="Calibri"/>
                <a:cs typeface="Calibri"/>
              </a:rPr>
              <a:t>updated</a:t>
            </a:r>
            <a:r>
              <a:rPr sz="2000" spc="5" dirty="0">
                <a:latin typeface="Calibri"/>
                <a:cs typeface="Calibri"/>
              </a:rPr>
              <a:t> </a:t>
            </a:r>
            <a:r>
              <a:rPr sz="2000" spc="-5" dirty="0">
                <a:latin typeface="Calibri"/>
                <a:cs typeface="Calibri"/>
              </a:rPr>
              <a:t>regularly,</a:t>
            </a:r>
            <a:r>
              <a:rPr sz="2000" spc="15" dirty="0">
                <a:latin typeface="Calibri"/>
                <a:cs typeface="Calibri"/>
              </a:rPr>
              <a:t> </a:t>
            </a:r>
            <a:r>
              <a:rPr sz="2000" spc="-5" dirty="0">
                <a:latin typeface="Calibri"/>
                <a:cs typeface="Calibri"/>
              </a:rPr>
              <a:t>are</a:t>
            </a:r>
            <a:r>
              <a:rPr sz="2000" spc="10" dirty="0">
                <a:latin typeface="Calibri"/>
                <a:cs typeface="Calibri"/>
              </a:rPr>
              <a:t> </a:t>
            </a:r>
            <a:r>
              <a:rPr sz="2000" spc="-5" dirty="0">
                <a:latin typeface="Calibri"/>
                <a:cs typeface="Calibri"/>
              </a:rPr>
              <a:t>the result </a:t>
            </a:r>
            <a:r>
              <a:rPr sz="2000" dirty="0">
                <a:latin typeface="Calibri"/>
                <a:cs typeface="Calibri"/>
              </a:rPr>
              <a:t> </a:t>
            </a:r>
            <a:r>
              <a:rPr sz="2000" spc="-5" dirty="0">
                <a:latin typeface="Calibri"/>
                <a:cs typeface="Calibri"/>
              </a:rPr>
              <a:t>of</a:t>
            </a:r>
            <a:r>
              <a:rPr sz="2000" spc="-10" dirty="0">
                <a:latin typeface="Calibri"/>
                <a:cs typeface="Calibri"/>
              </a:rPr>
              <a:t> </a:t>
            </a:r>
            <a:r>
              <a:rPr sz="2000" spc="-5" dirty="0">
                <a:latin typeface="Calibri"/>
                <a:cs typeface="Calibri"/>
              </a:rPr>
              <a:t>decisions</a:t>
            </a:r>
            <a:r>
              <a:rPr sz="2000" spc="30" dirty="0">
                <a:latin typeface="Calibri"/>
                <a:cs typeface="Calibri"/>
              </a:rPr>
              <a:t> </a:t>
            </a:r>
            <a:r>
              <a:rPr sz="2000" spc="-5" dirty="0">
                <a:latin typeface="Calibri"/>
                <a:cs typeface="Calibri"/>
              </a:rPr>
              <a:t>made</a:t>
            </a:r>
            <a:r>
              <a:rPr sz="2000" spc="15" dirty="0">
                <a:latin typeface="Calibri"/>
                <a:cs typeface="Calibri"/>
              </a:rPr>
              <a:t> </a:t>
            </a:r>
            <a:r>
              <a:rPr sz="2000" spc="-5" dirty="0">
                <a:latin typeface="Calibri"/>
                <a:cs typeface="Calibri"/>
              </a:rPr>
              <a:t>by CoTCCC</a:t>
            </a:r>
            <a:r>
              <a:rPr sz="2000" spc="-20" dirty="0">
                <a:latin typeface="Calibri"/>
                <a:cs typeface="Calibri"/>
              </a:rPr>
              <a:t> </a:t>
            </a:r>
            <a:r>
              <a:rPr sz="2000" spc="-5" dirty="0">
                <a:latin typeface="Calibri"/>
                <a:cs typeface="Calibri"/>
              </a:rPr>
              <a:t>in</a:t>
            </a:r>
            <a:r>
              <a:rPr sz="2000" spc="5" dirty="0">
                <a:latin typeface="Calibri"/>
                <a:cs typeface="Calibri"/>
              </a:rPr>
              <a:t> </a:t>
            </a:r>
            <a:r>
              <a:rPr sz="2000" spc="-5" dirty="0">
                <a:latin typeface="Calibri"/>
                <a:cs typeface="Calibri"/>
              </a:rPr>
              <a:t>exploring</a:t>
            </a:r>
            <a:r>
              <a:rPr sz="2000" spc="10" dirty="0">
                <a:latin typeface="Calibri"/>
                <a:cs typeface="Calibri"/>
              </a:rPr>
              <a:t> </a:t>
            </a:r>
            <a:r>
              <a:rPr sz="2000" spc="-5" dirty="0">
                <a:latin typeface="Calibri"/>
                <a:cs typeface="Calibri"/>
              </a:rPr>
              <a:t>evidence- </a:t>
            </a:r>
            <a:r>
              <a:rPr sz="2000" spc="-440" dirty="0">
                <a:latin typeface="Calibri"/>
                <a:cs typeface="Calibri"/>
              </a:rPr>
              <a:t> </a:t>
            </a:r>
            <a:r>
              <a:rPr sz="2000" spc="-5" dirty="0">
                <a:latin typeface="Calibri"/>
                <a:cs typeface="Calibri"/>
              </a:rPr>
              <a:t>based</a:t>
            </a:r>
            <a:r>
              <a:rPr sz="2000" spc="5" dirty="0">
                <a:latin typeface="Calibri"/>
                <a:cs typeface="Calibri"/>
              </a:rPr>
              <a:t> </a:t>
            </a:r>
            <a:r>
              <a:rPr sz="2000" spc="-5" dirty="0">
                <a:latin typeface="Calibri"/>
                <a:cs typeface="Calibri"/>
              </a:rPr>
              <a:t>research</a:t>
            </a:r>
            <a:r>
              <a:rPr sz="2000" spc="25" dirty="0">
                <a:latin typeface="Calibri"/>
                <a:cs typeface="Calibri"/>
              </a:rPr>
              <a:t> </a:t>
            </a:r>
            <a:r>
              <a:rPr sz="2000" spc="-5" dirty="0">
                <a:latin typeface="Calibri"/>
                <a:cs typeface="Calibri"/>
              </a:rPr>
              <a:t>on</a:t>
            </a:r>
            <a:r>
              <a:rPr sz="2000" spc="-10" dirty="0">
                <a:latin typeface="Calibri"/>
                <a:cs typeface="Calibri"/>
              </a:rPr>
              <a:t> </a:t>
            </a:r>
            <a:r>
              <a:rPr sz="2000" spc="-5" dirty="0">
                <a:latin typeface="Calibri"/>
                <a:cs typeface="Calibri"/>
              </a:rPr>
              <a:t>best</a:t>
            </a:r>
            <a:r>
              <a:rPr sz="2000" spc="15" dirty="0">
                <a:latin typeface="Calibri"/>
                <a:cs typeface="Calibri"/>
              </a:rPr>
              <a:t> </a:t>
            </a:r>
            <a:r>
              <a:rPr sz="2000" spc="-5" dirty="0">
                <a:latin typeface="Calibri"/>
                <a:cs typeface="Calibri"/>
              </a:rPr>
              <a:t>practices.</a:t>
            </a:r>
            <a:endParaRPr sz="2000">
              <a:latin typeface="Calibri"/>
              <a:cs typeface="Calibri"/>
            </a:endParaRPr>
          </a:p>
          <a:p>
            <a:pPr>
              <a:lnSpc>
                <a:spcPct val="100000"/>
              </a:lnSpc>
              <a:spcBef>
                <a:spcPts val="20"/>
              </a:spcBef>
            </a:pPr>
            <a:endParaRPr sz="2350">
              <a:latin typeface="Calibri"/>
              <a:cs typeface="Calibri"/>
            </a:endParaRPr>
          </a:p>
          <a:p>
            <a:pPr marL="12700">
              <a:lnSpc>
                <a:spcPct val="100000"/>
              </a:lnSpc>
            </a:pPr>
            <a:r>
              <a:rPr sz="2400" b="1" spc="-5" dirty="0">
                <a:latin typeface="Arial"/>
                <a:cs typeface="Arial"/>
              </a:rPr>
              <a:t>PHTLS:</a:t>
            </a:r>
            <a:r>
              <a:rPr sz="2400" b="1" spc="-20" dirty="0">
                <a:latin typeface="Arial"/>
                <a:cs typeface="Arial"/>
              </a:rPr>
              <a:t> </a:t>
            </a:r>
            <a:r>
              <a:rPr sz="2400" b="1" spc="-5" dirty="0">
                <a:latin typeface="Arial"/>
                <a:cs typeface="Arial"/>
              </a:rPr>
              <a:t>Military</a:t>
            </a:r>
            <a:r>
              <a:rPr sz="2400" b="1" spc="-10" dirty="0">
                <a:latin typeface="Arial"/>
                <a:cs typeface="Arial"/>
              </a:rPr>
              <a:t> </a:t>
            </a:r>
            <a:r>
              <a:rPr sz="2400" b="1" spc="-5" dirty="0">
                <a:latin typeface="Arial"/>
                <a:cs typeface="Arial"/>
              </a:rPr>
              <a:t>Edition,</a:t>
            </a:r>
            <a:r>
              <a:rPr sz="2400" b="1" spc="-30" dirty="0">
                <a:latin typeface="Arial"/>
                <a:cs typeface="Arial"/>
              </a:rPr>
              <a:t> </a:t>
            </a:r>
            <a:r>
              <a:rPr sz="2400" b="1" spc="-5" dirty="0">
                <a:latin typeface="Arial"/>
                <a:cs typeface="Arial"/>
              </a:rPr>
              <a:t>Chapter 25</a:t>
            </a:r>
            <a:endParaRPr sz="2400">
              <a:latin typeface="Arial"/>
              <a:cs typeface="Arial"/>
            </a:endParaRPr>
          </a:p>
          <a:p>
            <a:pPr marL="12700">
              <a:lnSpc>
                <a:spcPct val="100000"/>
              </a:lnSpc>
              <a:spcBef>
                <a:spcPts val="15"/>
              </a:spcBef>
            </a:pPr>
            <a:r>
              <a:rPr sz="1800" dirty="0">
                <a:latin typeface="Arial MT"/>
                <a:cs typeface="Arial MT"/>
              </a:rPr>
              <a:t>by</a:t>
            </a:r>
            <a:r>
              <a:rPr sz="1800" spc="-55" dirty="0">
                <a:latin typeface="Arial MT"/>
                <a:cs typeface="Arial MT"/>
              </a:rPr>
              <a:t> </a:t>
            </a:r>
            <a:r>
              <a:rPr sz="1800" dirty="0">
                <a:latin typeface="Arial MT"/>
                <a:cs typeface="Arial MT"/>
              </a:rPr>
              <a:t>NAEMT</a:t>
            </a:r>
            <a:endParaRPr sz="1800">
              <a:latin typeface="Arial MT"/>
              <a:cs typeface="Arial MT"/>
            </a:endParaRPr>
          </a:p>
          <a:p>
            <a:pPr marL="12700" marR="198120">
              <a:lnSpc>
                <a:spcPct val="100000"/>
              </a:lnSpc>
              <a:spcBef>
                <a:spcPts val="1080"/>
              </a:spcBef>
            </a:pPr>
            <a:r>
              <a:rPr sz="1800" spc="-5" dirty="0">
                <a:latin typeface="Arial MT"/>
                <a:cs typeface="Arial MT"/>
              </a:rPr>
              <a:t>Prehospital Trauma</a:t>
            </a:r>
            <a:r>
              <a:rPr sz="1800" spc="5" dirty="0">
                <a:latin typeface="Arial MT"/>
                <a:cs typeface="Arial MT"/>
              </a:rPr>
              <a:t> </a:t>
            </a:r>
            <a:r>
              <a:rPr sz="1800" spc="-5" dirty="0">
                <a:latin typeface="Arial MT"/>
                <a:cs typeface="Arial MT"/>
              </a:rPr>
              <a:t>Life</a:t>
            </a:r>
            <a:r>
              <a:rPr sz="1800" spc="5" dirty="0">
                <a:latin typeface="Arial MT"/>
                <a:cs typeface="Arial MT"/>
              </a:rPr>
              <a:t> </a:t>
            </a:r>
            <a:r>
              <a:rPr sz="1800" spc="-5" dirty="0">
                <a:latin typeface="Arial MT"/>
                <a:cs typeface="Arial MT"/>
              </a:rPr>
              <a:t>Support (PHTLS),</a:t>
            </a:r>
            <a:r>
              <a:rPr sz="1800" spc="10" dirty="0">
                <a:latin typeface="Arial MT"/>
                <a:cs typeface="Arial MT"/>
              </a:rPr>
              <a:t> </a:t>
            </a:r>
            <a:r>
              <a:rPr sz="1800" spc="-5" dirty="0">
                <a:latin typeface="Arial MT"/>
                <a:cs typeface="Arial MT"/>
              </a:rPr>
              <a:t>Military </a:t>
            </a:r>
            <a:r>
              <a:rPr sz="1800" dirty="0">
                <a:latin typeface="Arial MT"/>
                <a:cs typeface="Arial MT"/>
              </a:rPr>
              <a:t> </a:t>
            </a:r>
            <a:r>
              <a:rPr sz="1800" spc="-5" dirty="0">
                <a:latin typeface="Arial MT"/>
                <a:cs typeface="Arial MT"/>
              </a:rPr>
              <a:t>Edition, teaches </a:t>
            </a:r>
            <a:r>
              <a:rPr sz="1800" dirty="0">
                <a:latin typeface="Arial MT"/>
                <a:cs typeface="Arial MT"/>
              </a:rPr>
              <a:t>and </a:t>
            </a:r>
            <a:r>
              <a:rPr sz="1800" spc="-5" dirty="0">
                <a:latin typeface="Arial MT"/>
                <a:cs typeface="Arial MT"/>
              </a:rPr>
              <a:t>reinforces the principles </a:t>
            </a:r>
            <a:r>
              <a:rPr sz="1800" dirty="0">
                <a:latin typeface="Arial MT"/>
                <a:cs typeface="Arial MT"/>
              </a:rPr>
              <a:t>of </a:t>
            </a:r>
            <a:r>
              <a:rPr sz="1800" spc="5" dirty="0">
                <a:latin typeface="Arial MT"/>
                <a:cs typeface="Arial MT"/>
              </a:rPr>
              <a:t> </a:t>
            </a:r>
            <a:r>
              <a:rPr sz="1800" dirty="0">
                <a:latin typeface="Arial MT"/>
                <a:cs typeface="Arial MT"/>
              </a:rPr>
              <a:t>rapidly </a:t>
            </a:r>
            <a:r>
              <a:rPr sz="1800" spc="-5" dirty="0">
                <a:latin typeface="Arial MT"/>
                <a:cs typeface="Arial MT"/>
              </a:rPr>
              <a:t>assessing </a:t>
            </a:r>
            <a:r>
              <a:rPr sz="1800" dirty="0">
                <a:latin typeface="Arial MT"/>
                <a:cs typeface="Arial MT"/>
              </a:rPr>
              <a:t>a </a:t>
            </a:r>
            <a:r>
              <a:rPr sz="1800" spc="-5" dirty="0">
                <a:latin typeface="Arial MT"/>
                <a:cs typeface="Arial MT"/>
              </a:rPr>
              <a:t>trauma patient using </a:t>
            </a:r>
            <a:r>
              <a:rPr sz="1800" dirty="0">
                <a:latin typeface="Arial MT"/>
                <a:cs typeface="Arial MT"/>
              </a:rPr>
              <a:t>an orderly </a:t>
            </a:r>
            <a:r>
              <a:rPr sz="1800" spc="-490" dirty="0">
                <a:latin typeface="Arial MT"/>
                <a:cs typeface="Arial MT"/>
              </a:rPr>
              <a:t> </a:t>
            </a:r>
            <a:r>
              <a:rPr sz="1800" spc="-5" dirty="0">
                <a:latin typeface="Arial MT"/>
                <a:cs typeface="Arial MT"/>
              </a:rPr>
              <a:t>approach.</a:t>
            </a:r>
            <a:endParaRPr sz="1800">
              <a:latin typeface="Arial MT"/>
              <a:cs typeface="Arial MT"/>
            </a:endParaRPr>
          </a:p>
        </p:txBody>
      </p:sp>
      <p:sp>
        <p:nvSpPr>
          <p:cNvPr id="10" name="object 10"/>
          <p:cNvSpPr txBox="1">
            <a:spLocks noGrp="1"/>
          </p:cNvSpPr>
          <p:nvPr>
            <p:ph type="sldNum" sz="quarter" idx="7"/>
          </p:nvPr>
        </p:nvSpPr>
        <p:spPr>
          <a:prstGeom prst="rect">
            <a:avLst/>
          </a:prstGeom>
        </p:spPr>
        <p:txBody>
          <a:bodyPr vert="horz" wrap="square" lIns="0" tIns="45327" rIns="0" bIns="0" rtlCol="0">
            <a:spAutoFit/>
          </a:bodyPr>
          <a:lstStyle/>
          <a:p>
            <a:pPr marL="38100">
              <a:lnSpc>
                <a:spcPts val="1425"/>
              </a:lnSpc>
            </a:pPr>
            <a:fld id="{81D60167-4931-47E6-BA6A-407CBD079E47}" type="slidenum">
              <a:rPr dirty="0"/>
              <a:t>32</a:t>
            </a:fld>
            <a:endParaRPr dirty="0"/>
          </a:p>
        </p:txBody>
      </p:sp>
      <p:sp>
        <p:nvSpPr>
          <p:cNvPr id="11" name="object 11"/>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spc="-5" dirty="0"/>
              <a:t>#TCCC-CPP-PPT-10</a:t>
            </a:r>
            <a:r>
              <a:rPr spc="5" dirty="0"/>
              <a:t> </a:t>
            </a:r>
            <a:r>
              <a:rPr spc="-5" dirty="0"/>
              <a:t>08</a:t>
            </a:r>
            <a:r>
              <a:rPr spc="-10" dirty="0"/>
              <a:t> </a:t>
            </a:r>
            <a:r>
              <a:rPr spc="-5" dirty="0"/>
              <a:t>AUG</a:t>
            </a:r>
            <a:r>
              <a:rPr spc="-20" dirty="0"/>
              <a:t> </a:t>
            </a:r>
            <a:r>
              <a:rPr spc="-5" dirty="0"/>
              <a:t>23</a:t>
            </a:r>
          </a:p>
        </p:txBody>
      </p:sp>
      <p:sp>
        <p:nvSpPr>
          <p:cNvPr id="8" name="object 8"/>
          <p:cNvSpPr txBox="1">
            <a:spLocks noGrp="1"/>
          </p:cNvSpPr>
          <p:nvPr>
            <p:ph type="title"/>
          </p:nvPr>
        </p:nvSpPr>
        <p:spPr>
          <a:xfrm>
            <a:off x="4442381" y="658352"/>
            <a:ext cx="315023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REFERENCES</a:t>
            </a:r>
            <a:endParaRPr sz="3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34</TotalTime>
  <Words>13185</Words>
  <Application>Microsoft Office PowerPoint</Application>
  <PresentationFormat>Widescreen</PresentationFormat>
  <Paragraphs>854</Paragraphs>
  <Slides>32</Slides>
  <Notes>27</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-apple-system</vt:lpstr>
      <vt:lpstr>Aptos</vt:lpstr>
      <vt:lpstr>Arial</vt:lpstr>
      <vt:lpstr>Arial Black</vt:lpstr>
      <vt:lpstr>Arial MT</vt:lpstr>
      <vt:lpstr>Calibri</vt:lpstr>
      <vt:lpstr>Times New Roman</vt:lpstr>
      <vt:lpstr>Office Theme</vt:lpstr>
      <vt:lpstr>PowerPoint Presentation</vt:lpstr>
      <vt:lpstr>Module 10: Shock Recognition and Management</vt:lpstr>
      <vt:lpstr>Module 10: Shock Recognition and Management 3 x TERMINAL LEARNING OBJECTIVES</vt:lpstr>
      <vt:lpstr>Module 10: Shock Recognition and Management</vt:lpstr>
      <vt:lpstr>MARCH PAWS</vt:lpstr>
      <vt:lpstr>ETIOLOGY AND PHYSIOLOGY OF SHOCK</vt:lpstr>
      <vt:lpstr>SIGNS AND SYMPTOMS  OF SHOCK</vt:lpstr>
      <vt:lpstr>Module 10: Shock Recognition and Management</vt:lpstr>
      <vt:lpstr>SIGNS AND SYMPTOMS  OF SHOCK (cont.)</vt:lpstr>
      <vt:lpstr>Module 10: Shock Recognition and Management PROGRESSIVE CHANGES IN SHOCK</vt:lpstr>
      <vt:lpstr>THE LETHAL TRIAD OF HEMORRHAGIC SHOCK</vt:lpstr>
      <vt:lpstr>LETHAL TRIAD  PREVENTIVE MEASURES</vt:lpstr>
      <vt:lpstr>Module 10: Shock Recognition and Management REFRACTORY HEMORRHAGIC SHOCK</vt:lpstr>
      <vt:lpstr>Module 10: Shock Recognition and Management INDICATIONS/METHODS</vt:lpstr>
      <vt:lpstr>Module 10: Shock Recognition and Management</vt:lpstr>
      <vt:lpstr>INDICATIONS/CONTRAINDICATIONS OF  INTRAOSSEOUS (IO) ACCESS</vt:lpstr>
      <vt:lpstr>METHODS OF  INTRAOSSEOUS (IO) ACCESS</vt:lpstr>
      <vt:lpstr>Module 10: Shock Recognition and Management</vt:lpstr>
      <vt:lpstr>Module 10: Shock Recognition and Management</vt:lpstr>
      <vt:lpstr>Module 10: Shock Recognition and Management</vt:lpstr>
      <vt:lpstr>Module 10: Shock Recognition and Management TXA Evidence-Based Research</vt:lpstr>
      <vt:lpstr>TRANEXAMIC ACID (TXA) INDICATIONS  AND CONTRAINDICATIONS</vt:lpstr>
      <vt:lpstr>Module 10: Shock Recognition and Management</vt:lpstr>
      <vt:lpstr>Module 10: Shock Recognition and Management</vt:lpstr>
      <vt:lpstr>SKILL STATION</vt:lpstr>
      <vt:lpstr>Module 10: Shock Recognition and Management</vt:lpstr>
      <vt:lpstr>Module 10: Shock Recognition and Management EVIDENCE SUPPORTING  SHOCK MANAGEMENT STRATEGIES</vt:lpstr>
      <vt:lpstr>Module 10: Shock Recognition and Management</vt:lpstr>
      <vt:lpstr>SUMMARY</vt:lpstr>
      <vt:lpstr>CHECK ON LEARNING</vt:lpstr>
      <vt:lpstr>Module 10: Shock Recognition and Management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Eakins, Michael</dc:creator>
  <cp:lastModifiedBy>Adam Rafferty</cp:lastModifiedBy>
  <cp:revision>2</cp:revision>
  <dcterms:created xsi:type="dcterms:W3CDTF">2024-01-08T20:23:06Z</dcterms:created>
  <dcterms:modified xsi:type="dcterms:W3CDTF">2024-06-06T22:07:00Z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2023-11-28T00:00:00Z</vt:filetime>
  </property>
  <property fmtid="{D5CDD505-2E9C-101B-9397-08002B2CF9AE}" pid="3" name="Creator">
    <vt:lpwstr>Acrobat PDFMaker 23 for PowerPoint</vt:lpwstr>
  </property>
  <property fmtid="{D5CDD505-2E9C-101B-9397-08002B2CF9AE}" pid="4" name="LastSaved">
    <vt:filetime>2024-01-08T00:00:00Z</vt:filetime>
  </property>
</Properties>
</file>